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644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5463" y="3293221"/>
            <a:ext cx="530352" cy="4391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484122" y="391414"/>
            <a:ext cx="2940685" cy="848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rgbClr val="2D75B6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2D75B6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81171" y="71627"/>
            <a:ext cx="2545079" cy="113233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2D75B6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2D75B6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62150" y="236347"/>
            <a:ext cx="8180070" cy="662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rgbClr val="2D75B6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16907" y="1446021"/>
            <a:ext cx="6520180" cy="1866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2.png"/><Relationship Id="rId7" Type="http://schemas.openxmlformats.org/officeDocument/2006/relationships/image" Target="../media/image26.jp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3" Type="http://schemas.openxmlformats.org/officeDocument/2006/relationships/image" Target="../media/image12.png"/><Relationship Id="rId7" Type="http://schemas.openxmlformats.org/officeDocument/2006/relationships/image" Target="../media/image16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141091" y="2594813"/>
            <a:ext cx="6525259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1905" algn="ctr">
              <a:lnSpc>
                <a:spcPct val="100000"/>
              </a:lnSpc>
              <a:spcBef>
                <a:spcPts val="95"/>
              </a:spcBef>
            </a:pPr>
            <a:r>
              <a:rPr lang="en-US" sz="2800" b="1" spc="-30" dirty="0" smtClean="0">
                <a:solidFill>
                  <a:srgbClr val="1F4E79"/>
                </a:solidFill>
                <a:latin typeface="Calibri"/>
                <a:cs typeface="Calibri"/>
              </a:rPr>
              <a:t>“O‘ZMETKOMBINAT” AJ</a:t>
            </a:r>
            <a:r>
              <a:rPr sz="2800" b="1" spc="-30" dirty="0" smtClean="0">
                <a:solidFill>
                  <a:srgbClr val="1F4E79"/>
                </a:solidFill>
                <a:latin typeface="Calibri"/>
                <a:cs typeface="Calibri"/>
              </a:rPr>
              <a:t> X</a:t>
            </a:r>
            <a:r>
              <a:rPr lang="en-US" sz="2800" b="1" spc="-30" dirty="0" smtClean="0">
                <a:solidFill>
                  <a:srgbClr val="1F4E79"/>
                </a:solidFill>
                <a:latin typeface="Calibri"/>
                <a:cs typeface="Calibri"/>
              </a:rPr>
              <a:t>ODIMLARI</a:t>
            </a:r>
            <a:r>
              <a:rPr sz="2800" b="1" spc="-25" dirty="0" smtClean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1F4E79"/>
                </a:solidFill>
                <a:latin typeface="Calibri"/>
                <a:cs typeface="Calibri"/>
              </a:rPr>
              <a:t>FAOLIYATIDA </a:t>
            </a:r>
            <a:r>
              <a:rPr sz="2800" b="1" spc="-40" dirty="0">
                <a:solidFill>
                  <a:srgbClr val="1F4E79"/>
                </a:solidFill>
                <a:latin typeface="Calibri"/>
                <a:cs typeface="Calibri"/>
              </a:rPr>
              <a:t>MANFAATLAR</a:t>
            </a:r>
            <a:r>
              <a:rPr sz="2800" b="1" spc="-6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1F4E79"/>
                </a:solidFill>
                <a:latin typeface="Calibri"/>
                <a:cs typeface="Calibri"/>
              </a:rPr>
              <a:t>TO‘QNASHUVI</a:t>
            </a:r>
            <a:r>
              <a:rPr sz="2800" b="1" spc="-9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1F4E79"/>
                </a:solidFill>
                <a:latin typeface="Calibri"/>
                <a:cs typeface="Calibri"/>
              </a:rPr>
              <a:t>VA</a:t>
            </a:r>
            <a:r>
              <a:rPr sz="2800" b="1" spc="-12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1F4E79"/>
                </a:solidFill>
                <a:latin typeface="Calibri"/>
                <a:cs typeface="Calibri"/>
              </a:rPr>
              <a:t>UNI</a:t>
            </a:r>
            <a:r>
              <a:rPr sz="2800" b="1" spc="-10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1F4E79"/>
                </a:solidFill>
                <a:latin typeface="Calibri"/>
                <a:cs typeface="Calibri"/>
              </a:rPr>
              <a:t>OLDINI </a:t>
            </a:r>
            <a:r>
              <a:rPr sz="2800" b="1" dirty="0">
                <a:solidFill>
                  <a:srgbClr val="1F4E79"/>
                </a:solidFill>
                <a:latin typeface="Calibri"/>
                <a:cs typeface="Calibri"/>
              </a:rPr>
              <a:t>OLISH</a:t>
            </a:r>
            <a:r>
              <a:rPr sz="2800" b="1" spc="-6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1F4E79"/>
                </a:solidFill>
                <a:latin typeface="Calibri"/>
                <a:cs typeface="Calibri"/>
              </a:rPr>
              <a:t>MASALALARI</a:t>
            </a:r>
            <a:endParaRPr sz="28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87240" y="4370832"/>
            <a:ext cx="3054095" cy="1520952"/>
          </a:xfrm>
          <a:prstGeom prst="rect">
            <a:avLst/>
          </a:prstGeom>
        </p:spPr>
      </p:pic>
      <p:pic>
        <p:nvPicPr>
          <p:cNvPr id="1027" name="Picture 3" descr="cid:image001.png@01D87DC4.B94DB8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5726"/>
            <a:ext cx="1905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38550" y="225297"/>
            <a:ext cx="1833245" cy="796925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080" indent="-635" algn="ctr">
              <a:lnSpc>
                <a:spcPct val="90600"/>
              </a:lnSpc>
              <a:spcBef>
                <a:spcPts val="300"/>
              </a:spcBef>
            </a:pPr>
            <a:r>
              <a:rPr sz="1800" b="0" spc="-10" dirty="0">
                <a:solidFill>
                  <a:srgbClr val="FFFFFF"/>
                </a:solidFill>
                <a:latin typeface="Tahoma"/>
                <a:cs typeface="Tahoma"/>
              </a:rPr>
              <a:t>Fuqarolarning konstitusiyaviy </a:t>
            </a:r>
            <a:r>
              <a:rPr sz="1800" b="0" dirty="0">
                <a:solidFill>
                  <a:srgbClr val="FFFFFF"/>
                </a:solidFill>
                <a:latin typeface="Tahoma"/>
                <a:cs typeface="Tahoma"/>
              </a:rPr>
              <a:t>huquqlari</a:t>
            </a:r>
            <a:r>
              <a:rPr sz="1800" b="0" spc="-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0" spc="-10" dirty="0">
                <a:solidFill>
                  <a:srgbClr val="FFFFFF"/>
                </a:solidFill>
                <a:latin typeface="Tahoma"/>
                <a:cs typeface="Tahoma"/>
              </a:rPr>
              <a:t>buzilishi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952616" y="1031239"/>
            <a:ext cx="365760" cy="274320"/>
          </a:xfrm>
          <a:custGeom>
            <a:avLst/>
            <a:gdLst/>
            <a:ahLst/>
            <a:cxnLst/>
            <a:rect l="l" t="t" r="r" b="b"/>
            <a:pathLst>
              <a:path w="365760" h="274319">
                <a:moveTo>
                  <a:pt x="266954" y="242570"/>
                </a:moveTo>
                <a:lnTo>
                  <a:pt x="263652" y="244856"/>
                </a:lnTo>
                <a:lnTo>
                  <a:pt x="262382" y="251840"/>
                </a:lnTo>
                <a:lnTo>
                  <a:pt x="264668" y="255143"/>
                </a:lnTo>
                <a:lnTo>
                  <a:pt x="365506" y="273812"/>
                </a:lnTo>
                <a:lnTo>
                  <a:pt x="364325" y="270383"/>
                </a:lnTo>
                <a:lnTo>
                  <a:pt x="351790" y="270383"/>
                </a:lnTo>
                <a:lnTo>
                  <a:pt x="334189" y="255143"/>
                </a:lnTo>
                <a:lnTo>
                  <a:pt x="334581" y="255143"/>
                </a:lnTo>
                <a:lnTo>
                  <a:pt x="266954" y="242570"/>
                </a:lnTo>
                <a:close/>
              </a:path>
              <a:path w="365760" h="274319">
                <a:moveTo>
                  <a:pt x="6731" y="0"/>
                </a:moveTo>
                <a:lnTo>
                  <a:pt x="0" y="10795"/>
                </a:lnTo>
                <a:lnTo>
                  <a:pt x="45036" y="39182"/>
                </a:lnTo>
                <a:lnTo>
                  <a:pt x="94487" y="71882"/>
                </a:lnTo>
                <a:lnTo>
                  <a:pt x="140716" y="103886"/>
                </a:lnTo>
                <a:lnTo>
                  <a:pt x="186182" y="137033"/>
                </a:lnTo>
                <a:lnTo>
                  <a:pt x="231943" y="171677"/>
                </a:lnTo>
                <a:lnTo>
                  <a:pt x="275209" y="205867"/>
                </a:lnTo>
                <a:lnTo>
                  <a:pt x="318643" y="241681"/>
                </a:lnTo>
                <a:lnTo>
                  <a:pt x="351790" y="270383"/>
                </a:lnTo>
                <a:lnTo>
                  <a:pt x="354216" y="267588"/>
                </a:lnTo>
                <a:lnTo>
                  <a:pt x="350012" y="267588"/>
                </a:lnTo>
                <a:lnTo>
                  <a:pt x="346486" y="257356"/>
                </a:lnTo>
                <a:lnTo>
                  <a:pt x="334581" y="255143"/>
                </a:lnTo>
                <a:lnTo>
                  <a:pt x="345724" y="255143"/>
                </a:lnTo>
                <a:lnTo>
                  <a:pt x="342382" y="245444"/>
                </a:lnTo>
                <a:lnTo>
                  <a:pt x="283337" y="196087"/>
                </a:lnTo>
                <a:lnTo>
                  <a:pt x="238887" y="160909"/>
                </a:lnTo>
                <a:lnTo>
                  <a:pt x="193802" y="126873"/>
                </a:lnTo>
                <a:lnTo>
                  <a:pt x="148082" y="93599"/>
                </a:lnTo>
                <a:lnTo>
                  <a:pt x="101600" y="61468"/>
                </a:lnTo>
                <a:lnTo>
                  <a:pt x="54483" y="30225"/>
                </a:lnTo>
                <a:lnTo>
                  <a:pt x="6731" y="0"/>
                </a:lnTo>
                <a:close/>
              </a:path>
              <a:path w="365760" h="274319">
                <a:moveTo>
                  <a:pt x="328549" y="175006"/>
                </a:moveTo>
                <a:lnTo>
                  <a:pt x="321945" y="177292"/>
                </a:lnTo>
                <a:lnTo>
                  <a:pt x="320167" y="180848"/>
                </a:lnTo>
                <a:lnTo>
                  <a:pt x="321310" y="184276"/>
                </a:lnTo>
                <a:lnTo>
                  <a:pt x="342382" y="245444"/>
                </a:lnTo>
                <a:lnTo>
                  <a:pt x="360172" y="260731"/>
                </a:lnTo>
                <a:lnTo>
                  <a:pt x="351790" y="270383"/>
                </a:lnTo>
                <a:lnTo>
                  <a:pt x="364325" y="270383"/>
                </a:lnTo>
                <a:lnTo>
                  <a:pt x="332105" y="176784"/>
                </a:lnTo>
                <a:lnTo>
                  <a:pt x="328549" y="175006"/>
                </a:lnTo>
                <a:close/>
              </a:path>
              <a:path w="365760" h="274319">
                <a:moveTo>
                  <a:pt x="346486" y="257356"/>
                </a:moveTo>
                <a:lnTo>
                  <a:pt x="350012" y="267588"/>
                </a:lnTo>
                <a:lnTo>
                  <a:pt x="357124" y="259334"/>
                </a:lnTo>
                <a:lnTo>
                  <a:pt x="346486" y="257356"/>
                </a:lnTo>
                <a:close/>
              </a:path>
              <a:path w="365760" h="274319">
                <a:moveTo>
                  <a:pt x="342382" y="245444"/>
                </a:moveTo>
                <a:lnTo>
                  <a:pt x="346486" y="257356"/>
                </a:lnTo>
                <a:lnTo>
                  <a:pt x="357124" y="259334"/>
                </a:lnTo>
                <a:lnTo>
                  <a:pt x="350012" y="267588"/>
                </a:lnTo>
                <a:lnTo>
                  <a:pt x="354216" y="267588"/>
                </a:lnTo>
                <a:lnTo>
                  <a:pt x="360172" y="260731"/>
                </a:lnTo>
                <a:lnTo>
                  <a:pt x="342382" y="245444"/>
                </a:lnTo>
                <a:close/>
              </a:path>
              <a:path w="365760" h="274319">
                <a:moveTo>
                  <a:pt x="345724" y="255143"/>
                </a:moveTo>
                <a:lnTo>
                  <a:pt x="334581" y="255143"/>
                </a:lnTo>
                <a:lnTo>
                  <a:pt x="346486" y="257356"/>
                </a:lnTo>
                <a:lnTo>
                  <a:pt x="345724" y="255143"/>
                </a:lnTo>
                <a:close/>
              </a:path>
            </a:pathLst>
          </a:custGeom>
          <a:solidFill>
            <a:srgbClr val="44536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93079" y="1406652"/>
            <a:ext cx="2545079" cy="113080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741034" y="1683841"/>
            <a:ext cx="2250440" cy="549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06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Davlat</a:t>
            </a:r>
            <a:r>
              <a:rPr sz="18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obro‘siga</a:t>
            </a:r>
            <a:r>
              <a:rPr sz="18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putur</a:t>
            </a:r>
            <a:endParaRPr sz="1800">
              <a:latin typeface="Tahoma"/>
              <a:cs typeface="Tahoma"/>
            </a:endParaRPr>
          </a:p>
          <a:p>
            <a:pPr algn="ctr">
              <a:lnSpc>
                <a:spcPts val="2060"/>
              </a:lnSpc>
            </a:pP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yetkazilishi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144384" y="2836545"/>
            <a:ext cx="102235" cy="940435"/>
          </a:xfrm>
          <a:custGeom>
            <a:avLst/>
            <a:gdLst/>
            <a:ahLst/>
            <a:cxnLst/>
            <a:rect l="l" t="t" r="r" b="b"/>
            <a:pathLst>
              <a:path w="102234" h="940435">
                <a:moveTo>
                  <a:pt x="8128" y="838199"/>
                </a:moveTo>
                <a:lnTo>
                  <a:pt x="4953" y="839469"/>
                </a:lnTo>
                <a:lnTo>
                  <a:pt x="1650" y="840739"/>
                </a:lnTo>
                <a:lnTo>
                  <a:pt x="0" y="844422"/>
                </a:lnTo>
                <a:lnTo>
                  <a:pt x="1270" y="847724"/>
                </a:lnTo>
                <a:lnTo>
                  <a:pt x="36449" y="940307"/>
                </a:lnTo>
                <a:lnTo>
                  <a:pt x="45830" y="929004"/>
                </a:lnTo>
                <a:lnTo>
                  <a:pt x="44704" y="929004"/>
                </a:lnTo>
                <a:lnTo>
                  <a:pt x="32258" y="926845"/>
                </a:lnTo>
                <a:lnTo>
                  <a:pt x="36100" y="903729"/>
                </a:lnTo>
                <a:lnTo>
                  <a:pt x="13081" y="843152"/>
                </a:lnTo>
                <a:lnTo>
                  <a:pt x="11811" y="839850"/>
                </a:lnTo>
                <a:lnTo>
                  <a:pt x="8128" y="838199"/>
                </a:lnTo>
                <a:close/>
              </a:path>
              <a:path w="102234" h="940435">
                <a:moveTo>
                  <a:pt x="36100" y="903729"/>
                </a:moveTo>
                <a:lnTo>
                  <a:pt x="32258" y="926845"/>
                </a:lnTo>
                <a:lnTo>
                  <a:pt x="44704" y="929004"/>
                </a:lnTo>
                <a:lnTo>
                  <a:pt x="45260" y="925702"/>
                </a:lnTo>
                <a:lnTo>
                  <a:pt x="44450" y="925702"/>
                </a:lnTo>
                <a:lnTo>
                  <a:pt x="33655" y="923797"/>
                </a:lnTo>
                <a:lnTo>
                  <a:pt x="40562" y="915471"/>
                </a:lnTo>
                <a:lnTo>
                  <a:pt x="36100" y="903729"/>
                </a:lnTo>
                <a:close/>
              </a:path>
              <a:path w="102234" h="940435">
                <a:moveTo>
                  <a:pt x="96266" y="852931"/>
                </a:moveTo>
                <a:lnTo>
                  <a:pt x="92201" y="853312"/>
                </a:lnTo>
                <a:lnTo>
                  <a:pt x="89916" y="855979"/>
                </a:lnTo>
                <a:lnTo>
                  <a:pt x="48621" y="905757"/>
                </a:lnTo>
                <a:lnTo>
                  <a:pt x="44704" y="929004"/>
                </a:lnTo>
                <a:lnTo>
                  <a:pt x="45830" y="929004"/>
                </a:lnTo>
                <a:lnTo>
                  <a:pt x="99695" y="864107"/>
                </a:lnTo>
                <a:lnTo>
                  <a:pt x="101981" y="861440"/>
                </a:lnTo>
                <a:lnTo>
                  <a:pt x="101600" y="857376"/>
                </a:lnTo>
                <a:lnTo>
                  <a:pt x="98933" y="855217"/>
                </a:lnTo>
                <a:lnTo>
                  <a:pt x="96266" y="852931"/>
                </a:lnTo>
                <a:close/>
              </a:path>
              <a:path w="102234" h="940435">
                <a:moveTo>
                  <a:pt x="40562" y="915471"/>
                </a:moveTo>
                <a:lnTo>
                  <a:pt x="33655" y="923797"/>
                </a:lnTo>
                <a:lnTo>
                  <a:pt x="44450" y="925702"/>
                </a:lnTo>
                <a:lnTo>
                  <a:pt x="40562" y="915471"/>
                </a:lnTo>
                <a:close/>
              </a:path>
              <a:path w="102234" h="940435">
                <a:moveTo>
                  <a:pt x="48621" y="905757"/>
                </a:moveTo>
                <a:lnTo>
                  <a:pt x="40562" y="915471"/>
                </a:lnTo>
                <a:lnTo>
                  <a:pt x="44450" y="925702"/>
                </a:lnTo>
                <a:lnTo>
                  <a:pt x="45260" y="925702"/>
                </a:lnTo>
                <a:lnTo>
                  <a:pt x="48621" y="905757"/>
                </a:lnTo>
                <a:close/>
              </a:path>
              <a:path w="102234" h="940435">
                <a:moveTo>
                  <a:pt x="42672" y="0"/>
                </a:moveTo>
                <a:lnTo>
                  <a:pt x="30099" y="2031"/>
                </a:lnTo>
                <a:lnTo>
                  <a:pt x="40003" y="61075"/>
                </a:lnTo>
                <a:lnTo>
                  <a:pt x="48260" y="118617"/>
                </a:lnTo>
                <a:lnTo>
                  <a:pt x="55372" y="177164"/>
                </a:lnTo>
                <a:lnTo>
                  <a:pt x="61224" y="234568"/>
                </a:lnTo>
                <a:lnTo>
                  <a:pt x="61341" y="235712"/>
                </a:lnTo>
                <a:lnTo>
                  <a:pt x="65853" y="293496"/>
                </a:lnTo>
                <a:lnTo>
                  <a:pt x="65913" y="294258"/>
                </a:lnTo>
                <a:lnTo>
                  <a:pt x="69053" y="352551"/>
                </a:lnTo>
                <a:lnTo>
                  <a:pt x="69098" y="353377"/>
                </a:lnTo>
                <a:lnTo>
                  <a:pt x="70980" y="411606"/>
                </a:lnTo>
                <a:lnTo>
                  <a:pt x="71628" y="470662"/>
                </a:lnTo>
                <a:lnTo>
                  <a:pt x="70994" y="529335"/>
                </a:lnTo>
                <a:lnTo>
                  <a:pt x="69108" y="587760"/>
                </a:lnTo>
                <a:lnTo>
                  <a:pt x="65913" y="646938"/>
                </a:lnTo>
                <a:lnTo>
                  <a:pt x="61430" y="704588"/>
                </a:lnTo>
                <a:lnTo>
                  <a:pt x="55499" y="764031"/>
                </a:lnTo>
                <a:lnTo>
                  <a:pt x="48387" y="822578"/>
                </a:lnTo>
                <a:lnTo>
                  <a:pt x="39878" y="880998"/>
                </a:lnTo>
                <a:lnTo>
                  <a:pt x="36100" y="903729"/>
                </a:lnTo>
                <a:lnTo>
                  <a:pt x="40562" y="915471"/>
                </a:lnTo>
                <a:lnTo>
                  <a:pt x="60960" y="824356"/>
                </a:lnTo>
                <a:lnTo>
                  <a:pt x="68072" y="765555"/>
                </a:lnTo>
                <a:lnTo>
                  <a:pt x="74041" y="706754"/>
                </a:lnTo>
                <a:lnTo>
                  <a:pt x="78613" y="647826"/>
                </a:lnTo>
                <a:lnTo>
                  <a:pt x="81788" y="588771"/>
                </a:lnTo>
                <a:lnTo>
                  <a:pt x="83693" y="529716"/>
                </a:lnTo>
                <a:lnTo>
                  <a:pt x="84328" y="470662"/>
                </a:lnTo>
                <a:lnTo>
                  <a:pt x="83697" y="412051"/>
                </a:lnTo>
                <a:lnTo>
                  <a:pt x="81814" y="353377"/>
                </a:lnTo>
                <a:lnTo>
                  <a:pt x="81788" y="352551"/>
                </a:lnTo>
                <a:lnTo>
                  <a:pt x="78653" y="294258"/>
                </a:lnTo>
                <a:lnTo>
                  <a:pt x="78613" y="293496"/>
                </a:lnTo>
                <a:lnTo>
                  <a:pt x="74129" y="235712"/>
                </a:lnTo>
                <a:lnTo>
                  <a:pt x="74041" y="234568"/>
                </a:lnTo>
                <a:lnTo>
                  <a:pt x="68072" y="175767"/>
                </a:lnTo>
                <a:lnTo>
                  <a:pt x="60960" y="116966"/>
                </a:lnTo>
                <a:lnTo>
                  <a:pt x="52450" y="58419"/>
                </a:lnTo>
                <a:lnTo>
                  <a:pt x="42672" y="0"/>
                </a:lnTo>
                <a:close/>
              </a:path>
            </a:pathLst>
          </a:custGeom>
          <a:solidFill>
            <a:srgbClr val="44536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93079" y="4075176"/>
            <a:ext cx="2545079" cy="113233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6094603" y="4229227"/>
            <a:ext cx="1544320" cy="796925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065" marR="5080" indent="-635" algn="ctr">
              <a:lnSpc>
                <a:spcPct val="90600"/>
              </a:lnSpc>
              <a:spcBef>
                <a:spcPts val="300"/>
              </a:spcBef>
            </a:pP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Davlat</a:t>
            </a:r>
            <a:r>
              <a:rPr sz="180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organi </a:t>
            </a: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obro‘siga</a:t>
            </a:r>
            <a:r>
              <a:rPr sz="180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Tahoma"/>
                <a:cs typeface="Tahoma"/>
              </a:rPr>
              <a:t>putur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yetkazilishi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955919" y="5304663"/>
            <a:ext cx="366395" cy="273050"/>
          </a:xfrm>
          <a:custGeom>
            <a:avLst/>
            <a:gdLst/>
            <a:ahLst/>
            <a:cxnLst/>
            <a:rect l="l" t="t" r="r" b="b"/>
            <a:pathLst>
              <a:path w="366395" h="273050">
                <a:moveTo>
                  <a:pt x="51307" y="180848"/>
                </a:moveTo>
                <a:lnTo>
                  <a:pt x="47370" y="182118"/>
                </a:lnTo>
                <a:lnTo>
                  <a:pt x="45846" y="185165"/>
                </a:lnTo>
                <a:lnTo>
                  <a:pt x="0" y="273050"/>
                </a:lnTo>
                <a:lnTo>
                  <a:pt x="36688" y="271780"/>
                </a:lnTo>
                <a:lnTo>
                  <a:pt x="14096" y="271780"/>
                </a:lnTo>
                <a:lnTo>
                  <a:pt x="7365" y="260984"/>
                </a:lnTo>
                <a:lnTo>
                  <a:pt x="27201" y="248508"/>
                </a:lnTo>
                <a:lnTo>
                  <a:pt x="57022" y="191008"/>
                </a:lnTo>
                <a:lnTo>
                  <a:pt x="58673" y="187959"/>
                </a:lnTo>
                <a:lnTo>
                  <a:pt x="57530" y="184150"/>
                </a:lnTo>
                <a:lnTo>
                  <a:pt x="54355" y="182499"/>
                </a:lnTo>
                <a:lnTo>
                  <a:pt x="51307" y="180848"/>
                </a:lnTo>
                <a:close/>
              </a:path>
              <a:path w="366395" h="273050">
                <a:moveTo>
                  <a:pt x="27201" y="248508"/>
                </a:moveTo>
                <a:lnTo>
                  <a:pt x="7365" y="260984"/>
                </a:lnTo>
                <a:lnTo>
                  <a:pt x="14096" y="271780"/>
                </a:lnTo>
                <a:lnTo>
                  <a:pt x="17705" y="269494"/>
                </a:lnTo>
                <a:lnTo>
                  <a:pt x="16463" y="269494"/>
                </a:lnTo>
                <a:lnTo>
                  <a:pt x="10413" y="259969"/>
                </a:lnTo>
                <a:lnTo>
                  <a:pt x="21417" y="259587"/>
                </a:lnTo>
                <a:lnTo>
                  <a:pt x="21681" y="259151"/>
                </a:lnTo>
                <a:lnTo>
                  <a:pt x="27201" y="248508"/>
                </a:lnTo>
                <a:close/>
              </a:path>
              <a:path w="366395" h="273050">
                <a:moveTo>
                  <a:pt x="102107" y="256794"/>
                </a:moveTo>
                <a:lnTo>
                  <a:pt x="34029" y="259151"/>
                </a:lnTo>
                <a:lnTo>
                  <a:pt x="14096" y="271780"/>
                </a:lnTo>
                <a:lnTo>
                  <a:pt x="36688" y="271780"/>
                </a:lnTo>
                <a:lnTo>
                  <a:pt x="102615" y="269494"/>
                </a:lnTo>
                <a:lnTo>
                  <a:pt x="105282" y="266573"/>
                </a:lnTo>
                <a:lnTo>
                  <a:pt x="105155" y="263144"/>
                </a:lnTo>
                <a:lnTo>
                  <a:pt x="105028" y="259587"/>
                </a:lnTo>
                <a:lnTo>
                  <a:pt x="102107" y="256794"/>
                </a:lnTo>
                <a:close/>
              </a:path>
              <a:path w="366395" h="273050">
                <a:moveTo>
                  <a:pt x="21454" y="259587"/>
                </a:moveTo>
                <a:lnTo>
                  <a:pt x="10413" y="259969"/>
                </a:lnTo>
                <a:lnTo>
                  <a:pt x="16463" y="269494"/>
                </a:lnTo>
                <a:lnTo>
                  <a:pt x="16317" y="269494"/>
                </a:lnTo>
                <a:lnTo>
                  <a:pt x="21454" y="259587"/>
                </a:lnTo>
                <a:close/>
              </a:path>
              <a:path w="366395" h="273050">
                <a:moveTo>
                  <a:pt x="34029" y="259151"/>
                </a:moveTo>
                <a:lnTo>
                  <a:pt x="21454" y="259587"/>
                </a:lnTo>
                <a:lnTo>
                  <a:pt x="16317" y="269494"/>
                </a:lnTo>
                <a:lnTo>
                  <a:pt x="17705" y="269494"/>
                </a:lnTo>
                <a:lnTo>
                  <a:pt x="34029" y="259151"/>
                </a:lnTo>
                <a:close/>
              </a:path>
              <a:path w="366395" h="273050">
                <a:moveTo>
                  <a:pt x="318857" y="33794"/>
                </a:moveTo>
                <a:lnTo>
                  <a:pt x="272033" y="72517"/>
                </a:lnTo>
                <a:lnTo>
                  <a:pt x="224923" y="109773"/>
                </a:lnTo>
                <a:lnTo>
                  <a:pt x="183006" y="141478"/>
                </a:lnTo>
                <a:lnTo>
                  <a:pt x="138667" y="173590"/>
                </a:lnTo>
                <a:lnTo>
                  <a:pt x="91185" y="206502"/>
                </a:lnTo>
                <a:lnTo>
                  <a:pt x="45608" y="236886"/>
                </a:lnTo>
                <a:lnTo>
                  <a:pt x="27201" y="248508"/>
                </a:lnTo>
                <a:lnTo>
                  <a:pt x="21454" y="259587"/>
                </a:lnTo>
                <a:lnTo>
                  <a:pt x="98297" y="217043"/>
                </a:lnTo>
                <a:lnTo>
                  <a:pt x="144779" y="184784"/>
                </a:lnTo>
                <a:lnTo>
                  <a:pt x="190500" y="151637"/>
                </a:lnTo>
                <a:lnTo>
                  <a:pt x="235584" y="117602"/>
                </a:lnTo>
                <a:lnTo>
                  <a:pt x="280034" y="82423"/>
                </a:lnTo>
                <a:lnTo>
                  <a:pt x="323468" y="46481"/>
                </a:lnTo>
                <a:lnTo>
                  <a:pt x="334742" y="36775"/>
                </a:lnTo>
                <a:lnTo>
                  <a:pt x="315403" y="36775"/>
                </a:lnTo>
                <a:lnTo>
                  <a:pt x="318857" y="33794"/>
                </a:lnTo>
                <a:close/>
              </a:path>
              <a:path w="366395" h="273050">
                <a:moveTo>
                  <a:pt x="358013" y="0"/>
                </a:moveTo>
                <a:lnTo>
                  <a:pt x="315403" y="36775"/>
                </a:lnTo>
                <a:lnTo>
                  <a:pt x="334742" y="36775"/>
                </a:lnTo>
                <a:lnTo>
                  <a:pt x="366394" y="9525"/>
                </a:lnTo>
                <a:lnTo>
                  <a:pt x="358013" y="0"/>
                </a:lnTo>
                <a:close/>
              </a:path>
            </a:pathLst>
          </a:custGeom>
          <a:solidFill>
            <a:srgbClr val="44536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281171" y="5408676"/>
            <a:ext cx="2545079" cy="1132332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3409950" y="5563920"/>
            <a:ext cx="2288540" cy="796925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 marR="5080" algn="ctr">
              <a:lnSpc>
                <a:spcPts val="1960"/>
              </a:lnSpc>
              <a:spcBef>
                <a:spcPts val="330"/>
              </a:spcBef>
            </a:pP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Davlatga</a:t>
            </a:r>
            <a:r>
              <a:rPr sz="18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moddiy</a:t>
            </a:r>
            <a:r>
              <a:rPr sz="1800" spc="-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Tahoma"/>
                <a:cs typeface="Tahoma"/>
              </a:rPr>
              <a:t>zarar </a:t>
            </a: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(boy</a:t>
            </a:r>
            <a:r>
              <a:rPr sz="1800" spc="-6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berilgan</a:t>
            </a:r>
            <a:r>
              <a:rPr sz="1800" spc="-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foyda) yetkazilishi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789554" y="5309361"/>
            <a:ext cx="365760" cy="274320"/>
          </a:xfrm>
          <a:custGeom>
            <a:avLst/>
            <a:gdLst/>
            <a:ahLst/>
            <a:cxnLst/>
            <a:rect l="l" t="t" r="r" b="b"/>
            <a:pathLst>
              <a:path w="365760" h="274320">
                <a:moveTo>
                  <a:pt x="19134" y="16476"/>
                </a:moveTo>
                <a:lnTo>
                  <a:pt x="82295" y="77724"/>
                </a:lnTo>
                <a:lnTo>
                  <a:pt x="126618" y="112903"/>
                </a:lnTo>
                <a:lnTo>
                  <a:pt x="171576" y="146938"/>
                </a:lnTo>
                <a:lnTo>
                  <a:pt x="217424" y="180085"/>
                </a:lnTo>
                <a:lnTo>
                  <a:pt x="263778" y="212344"/>
                </a:lnTo>
                <a:lnTo>
                  <a:pt x="311022" y="243585"/>
                </a:lnTo>
                <a:lnTo>
                  <a:pt x="358775" y="273812"/>
                </a:lnTo>
                <a:lnTo>
                  <a:pt x="365506" y="263016"/>
                </a:lnTo>
                <a:lnTo>
                  <a:pt x="318007" y="233044"/>
                </a:lnTo>
                <a:lnTo>
                  <a:pt x="271002" y="201914"/>
                </a:lnTo>
                <a:lnTo>
                  <a:pt x="219985" y="166319"/>
                </a:lnTo>
                <a:lnTo>
                  <a:pt x="179196" y="136778"/>
                </a:lnTo>
                <a:lnTo>
                  <a:pt x="137330" y="105112"/>
                </a:lnTo>
                <a:lnTo>
                  <a:pt x="90296" y="67944"/>
                </a:lnTo>
                <a:lnTo>
                  <a:pt x="46365" y="31592"/>
                </a:lnTo>
                <a:lnTo>
                  <a:pt x="31544" y="18796"/>
                </a:lnTo>
                <a:lnTo>
                  <a:pt x="19134" y="16476"/>
                </a:lnTo>
                <a:close/>
              </a:path>
              <a:path w="365760" h="274320">
                <a:moveTo>
                  <a:pt x="0" y="0"/>
                </a:moveTo>
                <a:lnTo>
                  <a:pt x="33400" y="97028"/>
                </a:lnTo>
                <a:lnTo>
                  <a:pt x="36956" y="98806"/>
                </a:lnTo>
                <a:lnTo>
                  <a:pt x="40258" y="97662"/>
                </a:lnTo>
                <a:lnTo>
                  <a:pt x="43687" y="96519"/>
                </a:lnTo>
                <a:lnTo>
                  <a:pt x="45338" y="92963"/>
                </a:lnTo>
                <a:lnTo>
                  <a:pt x="23218" y="28398"/>
                </a:lnTo>
                <a:lnTo>
                  <a:pt x="5461" y="13081"/>
                </a:lnTo>
                <a:lnTo>
                  <a:pt x="13715" y="3428"/>
                </a:lnTo>
                <a:lnTo>
                  <a:pt x="18396" y="3428"/>
                </a:lnTo>
                <a:lnTo>
                  <a:pt x="0" y="0"/>
                </a:lnTo>
                <a:close/>
              </a:path>
              <a:path w="365760" h="274320">
                <a:moveTo>
                  <a:pt x="18396" y="3428"/>
                </a:moveTo>
                <a:lnTo>
                  <a:pt x="13715" y="3428"/>
                </a:lnTo>
                <a:lnTo>
                  <a:pt x="28854" y="16476"/>
                </a:lnTo>
                <a:lnTo>
                  <a:pt x="31607" y="18796"/>
                </a:lnTo>
                <a:lnTo>
                  <a:pt x="98551" y="31241"/>
                </a:lnTo>
                <a:lnTo>
                  <a:pt x="101853" y="28956"/>
                </a:lnTo>
                <a:lnTo>
                  <a:pt x="103124" y="22097"/>
                </a:lnTo>
                <a:lnTo>
                  <a:pt x="100837" y="18796"/>
                </a:lnTo>
                <a:lnTo>
                  <a:pt x="18396" y="3428"/>
                </a:lnTo>
                <a:close/>
              </a:path>
              <a:path w="365760" h="274320">
                <a:moveTo>
                  <a:pt x="13715" y="3428"/>
                </a:moveTo>
                <a:lnTo>
                  <a:pt x="5461" y="13081"/>
                </a:lnTo>
                <a:lnTo>
                  <a:pt x="23218" y="28398"/>
                </a:lnTo>
                <a:lnTo>
                  <a:pt x="19134" y="16476"/>
                </a:lnTo>
                <a:lnTo>
                  <a:pt x="8381" y="14478"/>
                </a:lnTo>
                <a:lnTo>
                  <a:pt x="15620" y="6222"/>
                </a:lnTo>
                <a:lnTo>
                  <a:pt x="16957" y="6222"/>
                </a:lnTo>
                <a:lnTo>
                  <a:pt x="13715" y="3428"/>
                </a:lnTo>
                <a:close/>
              </a:path>
              <a:path w="365760" h="274320">
                <a:moveTo>
                  <a:pt x="16957" y="6222"/>
                </a:moveTo>
                <a:lnTo>
                  <a:pt x="15620" y="6222"/>
                </a:lnTo>
                <a:lnTo>
                  <a:pt x="19134" y="16476"/>
                </a:lnTo>
                <a:lnTo>
                  <a:pt x="31607" y="18796"/>
                </a:lnTo>
                <a:lnTo>
                  <a:pt x="28854" y="16476"/>
                </a:lnTo>
                <a:lnTo>
                  <a:pt x="16957" y="6222"/>
                </a:lnTo>
                <a:close/>
              </a:path>
              <a:path w="365760" h="274320">
                <a:moveTo>
                  <a:pt x="15620" y="6222"/>
                </a:moveTo>
                <a:lnTo>
                  <a:pt x="8381" y="14478"/>
                </a:lnTo>
                <a:lnTo>
                  <a:pt x="19134" y="16476"/>
                </a:lnTo>
                <a:lnTo>
                  <a:pt x="15620" y="6222"/>
                </a:lnTo>
                <a:close/>
              </a:path>
            </a:pathLst>
          </a:custGeom>
          <a:solidFill>
            <a:srgbClr val="44536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object 1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70788" y="4075176"/>
            <a:ext cx="2545079" cy="1132332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238808" y="4353559"/>
            <a:ext cx="2009139" cy="548640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75260" marR="5080" indent="-163195">
              <a:lnSpc>
                <a:spcPts val="1960"/>
              </a:lnSpc>
              <a:spcBef>
                <a:spcPts val="330"/>
              </a:spcBef>
            </a:pP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Uchinchi</a:t>
            </a:r>
            <a:r>
              <a:rPr sz="1800" spc="-1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shaxslarga </a:t>
            </a: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zarar</a:t>
            </a:r>
            <a:r>
              <a:rPr sz="180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yetkazilishi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861311" y="2837560"/>
            <a:ext cx="102235" cy="940435"/>
          </a:xfrm>
          <a:custGeom>
            <a:avLst/>
            <a:gdLst/>
            <a:ahLst/>
            <a:cxnLst/>
            <a:rect l="l" t="t" r="r" b="b"/>
            <a:pathLst>
              <a:path w="102235" h="940435">
                <a:moveTo>
                  <a:pt x="61425" y="24961"/>
                </a:moveTo>
                <a:lnTo>
                  <a:pt x="41148" y="115950"/>
                </a:lnTo>
                <a:lnTo>
                  <a:pt x="33908" y="174751"/>
                </a:lnTo>
                <a:lnTo>
                  <a:pt x="28067" y="233552"/>
                </a:lnTo>
                <a:lnTo>
                  <a:pt x="23494" y="292480"/>
                </a:lnTo>
                <a:lnTo>
                  <a:pt x="20193" y="351536"/>
                </a:lnTo>
                <a:lnTo>
                  <a:pt x="18287" y="410590"/>
                </a:lnTo>
                <a:lnTo>
                  <a:pt x="17654" y="469773"/>
                </a:lnTo>
                <a:lnTo>
                  <a:pt x="18283" y="528319"/>
                </a:lnTo>
                <a:lnTo>
                  <a:pt x="20160" y="586742"/>
                </a:lnTo>
                <a:lnTo>
                  <a:pt x="20193" y="587755"/>
                </a:lnTo>
                <a:lnTo>
                  <a:pt x="23452" y="646049"/>
                </a:lnTo>
                <a:lnTo>
                  <a:pt x="23494" y="646811"/>
                </a:lnTo>
                <a:lnTo>
                  <a:pt x="27903" y="703637"/>
                </a:lnTo>
                <a:lnTo>
                  <a:pt x="27968" y="704470"/>
                </a:lnTo>
                <a:lnTo>
                  <a:pt x="28067" y="705738"/>
                </a:lnTo>
                <a:lnTo>
                  <a:pt x="33908" y="764539"/>
                </a:lnTo>
                <a:lnTo>
                  <a:pt x="41148" y="823340"/>
                </a:lnTo>
                <a:lnTo>
                  <a:pt x="49656" y="882014"/>
                </a:lnTo>
                <a:lnTo>
                  <a:pt x="59308" y="940307"/>
                </a:lnTo>
                <a:lnTo>
                  <a:pt x="71881" y="938276"/>
                </a:lnTo>
                <a:lnTo>
                  <a:pt x="62102" y="880109"/>
                </a:lnTo>
                <a:lnTo>
                  <a:pt x="53720" y="821689"/>
                </a:lnTo>
                <a:lnTo>
                  <a:pt x="46608" y="763142"/>
                </a:lnTo>
                <a:lnTo>
                  <a:pt x="40769" y="705738"/>
                </a:lnTo>
                <a:lnTo>
                  <a:pt x="40665" y="704720"/>
                </a:lnTo>
                <a:lnTo>
                  <a:pt x="40555" y="703637"/>
                </a:lnTo>
                <a:lnTo>
                  <a:pt x="36127" y="646811"/>
                </a:lnTo>
                <a:lnTo>
                  <a:pt x="36068" y="646049"/>
                </a:lnTo>
                <a:lnTo>
                  <a:pt x="32927" y="587755"/>
                </a:lnTo>
                <a:lnTo>
                  <a:pt x="32872" y="586742"/>
                </a:lnTo>
                <a:lnTo>
                  <a:pt x="31000" y="528701"/>
                </a:lnTo>
                <a:lnTo>
                  <a:pt x="30352" y="469773"/>
                </a:lnTo>
                <a:lnTo>
                  <a:pt x="30985" y="411035"/>
                </a:lnTo>
                <a:lnTo>
                  <a:pt x="32882" y="352360"/>
                </a:lnTo>
                <a:lnTo>
                  <a:pt x="36068" y="293369"/>
                </a:lnTo>
                <a:lnTo>
                  <a:pt x="40639" y="234823"/>
                </a:lnTo>
                <a:lnTo>
                  <a:pt x="46608" y="176275"/>
                </a:lnTo>
                <a:lnTo>
                  <a:pt x="53720" y="117728"/>
                </a:lnTo>
                <a:lnTo>
                  <a:pt x="61983" y="60013"/>
                </a:lnTo>
                <a:lnTo>
                  <a:pt x="65905" y="36751"/>
                </a:lnTo>
                <a:lnTo>
                  <a:pt x="61425" y="24961"/>
                </a:lnTo>
                <a:close/>
              </a:path>
              <a:path w="102235" h="940435">
                <a:moveTo>
                  <a:pt x="69996" y="11429"/>
                </a:moveTo>
                <a:lnTo>
                  <a:pt x="57276" y="11429"/>
                </a:lnTo>
                <a:lnTo>
                  <a:pt x="69850" y="13462"/>
                </a:lnTo>
                <a:lnTo>
                  <a:pt x="65914" y="36751"/>
                </a:lnTo>
                <a:lnTo>
                  <a:pt x="90169" y="100456"/>
                </a:lnTo>
                <a:lnTo>
                  <a:pt x="93852" y="102108"/>
                </a:lnTo>
                <a:lnTo>
                  <a:pt x="97155" y="100837"/>
                </a:lnTo>
                <a:lnTo>
                  <a:pt x="100330" y="99567"/>
                </a:lnTo>
                <a:lnTo>
                  <a:pt x="101981" y="95885"/>
                </a:lnTo>
                <a:lnTo>
                  <a:pt x="100837" y="92710"/>
                </a:lnTo>
                <a:lnTo>
                  <a:pt x="69996" y="11429"/>
                </a:lnTo>
                <a:close/>
              </a:path>
              <a:path w="102235" h="940435">
                <a:moveTo>
                  <a:pt x="65658" y="0"/>
                </a:moveTo>
                <a:lnTo>
                  <a:pt x="2286" y="76200"/>
                </a:lnTo>
                <a:lnTo>
                  <a:pt x="0" y="78866"/>
                </a:lnTo>
                <a:lnTo>
                  <a:pt x="381" y="82930"/>
                </a:lnTo>
                <a:lnTo>
                  <a:pt x="3048" y="85216"/>
                </a:lnTo>
                <a:lnTo>
                  <a:pt x="5842" y="87375"/>
                </a:lnTo>
                <a:lnTo>
                  <a:pt x="9779" y="86994"/>
                </a:lnTo>
                <a:lnTo>
                  <a:pt x="12064" y="84327"/>
                </a:lnTo>
                <a:lnTo>
                  <a:pt x="53442" y="34562"/>
                </a:lnTo>
                <a:lnTo>
                  <a:pt x="57276" y="11429"/>
                </a:lnTo>
                <a:lnTo>
                  <a:pt x="69996" y="11429"/>
                </a:lnTo>
                <a:lnTo>
                  <a:pt x="65658" y="0"/>
                </a:lnTo>
                <a:close/>
              </a:path>
              <a:path w="102235" h="940435">
                <a:moveTo>
                  <a:pt x="69634" y="14731"/>
                </a:moveTo>
                <a:lnTo>
                  <a:pt x="57531" y="14731"/>
                </a:lnTo>
                <a:lnTo>
                  <a:pt x="68452" y="16510"/>
                </a:lnTo>
                <a:lnTo>
                  <a:pt x="61425" y="24961"/>
                </a:lnTo>
                <a:lnTo>
                  <a:pt x="65914" y="36751"/>
                </a:lnTo>
                <a:lnTo>
                  <a:pt x="69634" y="14731"/>
                </a:lnTo>
                <a:close/>
              </a:path>
              <a:path w="102235" h="940435">
                <a:moveTo>
                  <a:pt x="57276" y="11429"/>
                </a:moveTo>
                <a:lnTo>
                  <a:pt x="53442" y="34562"/>
                </a:lnTo>
                <a:lnTo>
                  <a:pt x="61425" y="24961"/>
                </a:lnTo>
                <a:lnTo>
                  <a:pt x="57531" y="14731"/>
                </a:lnTo>
                <a:lnTo>
                  <a:pt x="69634" y="14731"/>
                </a:lnTo>
                <a:lnTo>
                  <a:pt x="69850" y="13462"/>
                </a:lnTo>
                <a:lnTo>
                  <a:pt x="57276" y="11429"/>
                </a:lnTo>
                <a:close/>
              </a:path>
              <a:path w="102235" h="940435">
                <a:moveTo>
                  <a:pt x="57531" y="14731"/>
                </a:moveTo>
                <a:lnTo>
                  <a:pt x="61425" y="24961"/>
                </a:lnTo>
                <a:lnTo>
                  <a:pt x="68452" y="16510"/>
                </a:lnTo>
                <a:lnTo>
                  <a:pt x="57531" y="14731"/>
                </a:lnTo>
                <a:close/>
              </a:path>
            </a:pathLst>
          </a:custGeom>
          <a:solidFill>
            <a:srgbClr val="44536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object 1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70788" y="1406652"/>
            <a:ext cx="2545079" cy="1130808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1132128" y="1560067"/>
            <a:ext cx="2223135" cy="796925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 marR="5080" indent="-635" algn="ctr">
              <a:lnSpc>
                <a:spcPts val="1960"/>
              </a:lnSpc>
              <a:spcBef>
                <a:spcPts val="330"/>
              </a:spcBef>
              <a:tabLst>
                <a:tab pos="1774189" algn="l"/>
              </a:tabLst>
            </a:pP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Bir</a:t>
            </a:r>
            <a:r>
              <a:rPr sz="1800" spc="-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tomonlama </a:t>
            </a: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ustunlik</a:t>
            </a:r>
            <a:r>
              <a:rPr sz="18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berilishi</a:t>
            </a: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sz="1800" spc="-25" dirty="0">
                <a:solidFill>
                  <a:srgbClr val="FFFFFF"/>
                </a:solidFill>
                <a:latin typeface="Tahoma"/>
                <a:cs typeface="Tahoma"/>
              </a:rPr>
              <a:t>va </a:t>
            </a:r>
            <a:r>
              <a:rPr sz="1800" dirty="0">
                <a:solidFill>
                  <a:srgbClr val="FFFFFF"/>
                </a:solidFill>
                <a:latin typeface="Tahoma"/>
                <a:cs typeface="Tahoma"/>
              </a:rPr>
              <a:t>raqobatning</a:t>
            </a:r>
            <a:r>
              <a:rPr sz="1800" spc="-1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ahoma"/>
                <a:cs typeface="Tahoma"/>
              </a:rPr>
              <a:t>yo‘qolishi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785491" y="1036574"/>
            <a:ext cx="366395" cy="273685"/>
          </a:xfrm>
          <a:custGeom>
            <a:avLst/>
            <a:gdLst/>
            <a:ahLst/>
            <a:cxnLst/>
            <a:rect l="l" t="t" r="r" b="b"/>
            <a:pathLst>
              <a:path w="366394" h="273684">
                <a:moveTo>
                  <a:pt x="345001" y="13471"/>
                </a:moveTo>
                <a:lnTo>
                  <a:pt x="267842" y="56134"/>
                </a:lnTo>
                <a:lnTo>
                  <a:pt x="221487" y="88264"/>
                </a:lnTo>
                <a:lnTo>
                  <a:pt x="175640" y="121538"/>
                </a:lnTo>
                <a:lnTo>
                  <a:pt x="130682" y="155575"/>
                </a:lnTo>
                <a:lnTo>
                  <a:pt x="86359" y="190753"/>
                </a:lnTo>
                <a:lnTo>
                  <a:pt x="42798" y="226695"/>
                </a:lnTo>
                <a:lnTo>
                  <a:pt x="0" y="263651"/>
                </a:lnTo>
                <a:lnTo>
                  <a:pt x="8254" y="273303"/>
                </a:lnTo>
                <a:lnTo>
                  <a:pt x="50926" y="236474"/>
                </a:lnTo>
                <a:lnTo>
                  <a:pt x="94233" y="200660"/>
                </a:lnTo>
                <a:lnTo>
                  <a:pt x="137528" y="166421"/>
                </a:lnTo>
                <a:lnTo>
                  <a:pt x="183133" y="131699"/>
                </a:lnTo>
                <a:lnTo>
                  <a:pt x="228726" y="98678"/>
                </a:lnTo>
                <a:lnTo>
                  <a:pt x="273697" y="67507"/>
                </a:lnTo>
                <a:lnTo>
                  <a:pt x="321944" y="35560"/>
                </a:lnTo>
                <a:lnTo>
                  <a:pt x="339222" y="24613"/>
                </a:lnTo>
                <a:lnTo>
                  <a:pt x="344765" y="13925"/>
                </a:lnTo>
                <a:lnTo>
                  <a:pt x="344874" y="13715"/>
                </a:lnTo>
                <a:lnTo>
                  <a:pt x="345001" y="13471"/>
                </a:lnTo>
                <a:close/>
              </a:path>
              <a:path w="366394" h="273684">
                <a:moveTo>
                  <a:pt x="365544" y="1397"/>
                </a:moveTo>
                <a:lnTo>
                  <a:pt x="352170" y="1397"/>
                </a:lnTo>
                <a:lnTo>
                  <a:pt x="359028" y="12064"/>
                </a:lnTo>
                <a:lnTo>
                  <a:pt x="339222" y="24613"/>
                </a:lnTo>
                <a:lnTo>
                  <a:pt x="309371" y="82168"/>
                </a:lnTo>
                <a:lnTo>
                  <a:pt x="307720" y="85216"/>
                </a:lnTo>
                <a:lnTo>
                  <a:pt x="308990" y="89026"/>
                </a:lnTo>
                <a:lnTo>
                  <a:pt x="312038" y="90677"/>
                </a:lnTo>
                <a:lnTo>
                  <a:pt x="315213" y="92328"/>
                </a:lnTo>
                <a:lnTo>
                  <a:pt x="319023" y="91059"/>
                </a:lnTo>
                <a:lnTo>
                  <a:pt x="320675" y="88011"/>
                </a:lnTo>
                <a:lnTo>
                  <a:pt x="365544" y="1397"/>
                </a:lnTo>
                <a:close/>
              </a:path>
              <a:path w="366394" h="273684">
                <a:moveTo>
                  <a:pt x="353722" y="3810"/>
                </a:moveTo>
                <a:lnTo>
                  <a:pt x="350011" y="3810"/>
                </a:lnTo>
                <a:lnTo>
                  <a:pt x="355853" y="13080"/>
                </a:lnTo>
                <a:lnTo>
                  <a:pt x="345001" y="13471"/>
                </a:lnTo>
                <a:lnTo>
                  <a:pt x="339222" y="24613"/>
                </a:lnTo>
                <a:lnTo>
                  <a:pt x="359028" y="12064"/>
                </a:lnTo>
                <a:lnTo>
                  <a:pt x="353722" y="3810"/>
                </a:lnTo>
                <a:close/>
              </a:path>
              <a:path w="366394" h="273684">
                <a:moveTo>
                  <a:pt x="366267" y="0"/>
                </a:moveTo>
                <a:lnTo>
                  <a:pt x="260350" y="3810"/>
                </a:lnTo>
                <a:lnTo>
                  <a:pt x="263657" y="3810"/>
                </a:lnTo>
                <a:lnTo>
                  <a:pt x="260984" y="6603"/>
                </a:lnTo>
                <a:lnTo>
                  <a:pt x="261111" y="10160"/>
                </a:lnTo>
                <a:lnTo>
                  <a:pt x="261180" y="12064"/>
                </a:lnTo>
                <a:lnTo>
                  <a:pt x="261238" y="13715"/>
                </a:lnTo>
                <a:lnTo>
                  <a:pt x="264159" y="16383"/>
                </a:lnTo>
                <a:lnTo>
                  <a:pt x="332395" y="13925"/>
                </a:lnTo>
                <a:lnTo>
                  <a:pt x="352170" y="1397"/>
                </a:lnTo>
                <a:lnTo>
                  <a:pt x="365544" y="1397"/>
                </a:lnTo>
                <a:lnTo>
                  <a:pt x="366267" y="0"/>
                </a:lnTo>
                <a:close/>
              </a:path>
              <a:path w="366394" h="273684">
                <a:moveTo>
                  <a:pt x="352170" y="1397"/>
                </a:moveTo>
                <a:lnTo>
                  <a:pt x="332395" y="13925"/>
                </a:lnTo>
                <a:lnTo>
                  <a:pt x="345001" y="13471"/>
                </a:lnTo>
                <a:lnTo>
                  <a:pt x="350011" y="3810"/>
                </a:lnTo>
                <a:lnTo>
                  <a:pt x="353722" y="3810"/>
                </a:lnTo>
                <a:lnTo>
                  <a:pt x="352170" y="1397"/>
                </a:lnTo>
                <a:close/>
              </a:path>
              <a:path w="366394" h="273684">
                <a:moveTo>
                  <a:pt x="350011" y="3810"/>
                </a:moveTo>
                <a:lnTo>
                  <a:pt x="345001" y="13471"/>
                </a:lnTo>
                <a:lnTo>
                  <a:pt x="355853" y="13080"/>
                </a:lnTo>
                <a:lnTo>
                  <a:pt x="350011" y="3810"/>
                </a:lnTo>
                <a:close/>
              </a:path>
            </a:pathLst>
          </a:custGeom>
          <a:solidFill>
            <a:srgbClr val="4453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38500" y="2136648"/>
            <a:ext cx="2621280" cy="2368550"/>
          </a:xfrm>
          <a:custGeom>
            <a:avLst/>
            <a:gdLst/>
            <a:ahLst/>
            <a:cxnLst/>
            <a:rect l="l" t="t" r="r" b="b"/>
            <a:pathLst>
              <a:path w="2621279" h="2368550">
                <a:moveTo>
                  <a:pt x="1310639" y="0"/>
                </a:moveTo>
                <a:lnTo>
                  <a:pt x="1260363" y="854"/>
                </a:lnTo>
                <a:lnTo>
                  <a:pt x="1210566" y="3399"/>
                </a:lnTo>
                <a:lnTo>
                  <a:pt x="1161281" y="7602"/>
                </a:lnTo>
                <a:lnTo>
                  <a:pt x="1112543" y="13434"/>
                </a:lnTo>
                <a:lnTo>
                  <a:pt x="1064387" y="20863"/>
                </a:lnTo>
                <a:lnTo>
                  <a:pt x="1016844" y="29859"/>
                </a:lnTo>
                <a:lnTo>
                  <a:pt x="969951" y="40391"/>
                </a:lnTo>
                <a:lnTo>
                  <a:pt x="923740" y="52429"/>
                </a:lnTo>
                <a:lnTo>
                  <a:pt x="878246" y="65942"/>
                </a:lnTo>
                <a:lnTo>
                  <a:pt x="833502" y="80900"/>
                </a:lnTo>
                <a:lnTo>
                  <a:pt x="789542" y="97270"/>
                </a:lnTo>
                <a:lnTo>
                  <a:pt x="746401" y="115024"/>
                </a:lnTo>
                <a:lnTo>
                  <a:pt x="704112" y="134131"/>
                </a:lnTo>
                <a:lnTo>
                  <a:pt x="662709" y="154559"/>
                </a:lnTo>
                <a:lnTo>
                  <a:pt x="622226" y="176278"/>
                </a:lnTo>
                <a:lnTo>
                  <a:pt x="582697" y="199257"/>
                </a:lnTo>
                <a:lnTo>
                  <a:pt x="544156" y="223466"/>
                </a:lnTo>
                <a:lnTo>
                  <a:pt x="506637" y="248875"/>
                </a:lnTo>
                <a:lnTo>
                  <a:pt x="470174" y="275452"/>
                </a:lnTo>
                <a:lnTo>
                  <a:pt x="434800" y="303166"/>
                </a:lnTo>
                <a:lnTo>
                  <a:pt x="400550" y="331988"/>
                </a:lnTo>
                <a:lnTo>
                  <a:pt x="367458" y="361887"/>
                </a:lnTo>
                <a:lnTo>
                  <a:pt x="335557" y="392831"/>
                </a:lnTo>
                <a:lnTo>
                  <a:pt x="304881" y="424790"/>
                </a:lnTo>
                <a:lnTo>
                  <a:pt x="275465" y="457734"/>
                </a:lnTo>
                <a:lnTo>
                  <a:pt x="247342" y="491632"/>
                </a:lnTo>
                <a:lnTo>
                  <a:pt x="220546" y="526453"/>
                </a:lnTo>
                <a:lnTo>
                  <a:pt x="195112" y="562167"/>
                </a:lnTo>
                <a:lnTo>
                  <a:pt x="171072" y="598743"/>
                </a:lnTo>
                <a:lnTo>
                  <a:pt x="148462" y="636150"/>
                </a:lnTo>
                <a:lnTo>
                  <a:pt x="127314" y="674358"/>
                </a:lnTo>
                <a:lnTo>
                  <a:pt x="107663" y="713336"/>
                </a:lnTo>
                <a:lnTo>
                  <a:pt x="89543" y="753053"/>
                </a:lnTo>
                <a:lnTo>
                  <a:pt x="72988" y="793479"/>
                </a:lnTo>
                <a:lnTo>
                  <a:pt x="58031" y="834583"/>
                </a:lnTo>
                <a:lnTo>
                  <a:pt x="44707" y="876334"/>
                </a:lnTo>
                <a:lnTo>
                  <a:pt x="33050" y="918703"/>
                </a:lnTo>
                <a:lnTo>
                  <a:pt x="23092" y="961657"/>
                </a:lnTo>
                <a:lnTo>
                  <a:pt x="14869" y="1005167"/>
                </a:lnTo>
                <a:lnTo>
                  <a:pt x="8415" y="1049201"/>
                </a:lnTo>
                <a:lnTo>
                  <a:pt x="3762" y="1093730"/>
                </a:lnTo>
                <a:lnTo>
                  <a:pt x="946" y="1138722"/>
                </a:lnTo>
                <a:lnTo>
                  <a:pt x="0" y="1184148"/>
                </a:lnTo>
                <a:lnTo>
                  <a:pt x="946" y="1229573"/>
                </a:lnTo>
                <a:lnTo>
                  <a:pt x="3762" y="1274565"/>
                </a:lnTo>
                <a:lnTo>
                  <a:pt x="8415" y="1319094"/>
                </a:lnTo>
                <a:lnTo>
                  <a:pt x="14869" y="1363128"/>
                </a:lnTo>
                <a:lnTo>
                  <a:pt x="23092" y="1406638"/>
                </a:lnTo>
                <a:lnTo>
                  <a:pt x="33050" y="1449592"/>
                </a:lnTo>
                <a:lnTo>
                  <a:pt x="44707" y="1491961"/>
                </a:lnTo>
                <a:lnTo>
                  <a:pt x="58031" y="1533712"/>
                </a:lnTo>
                <a:lnTo>
                  <a:pt x="72988" y="1574816"/>
                </a:lnTo>
                <a:lnTo>
                  <a:pt x="89543" y="1615242"/>
                </a:lnTo>
                <a:lnTo>
                  <a:pt x="107663" y="1654959"/>
                </a:lnTo>
                <a:lnTo>
                  <a:pt x="127314" y="1693937"/>
                </a:lnTo>
                <a:lnTo>
                  <a:pt x="148462" y="1732145"/>
                </a:lnTo>
                <a:lnTo>
                  <a:pt x="171072" y="1769552"/>
                </a:lnTo>
                <a:lnTo>
                  <a:pt x="195112" y="1806128"/>
                </a:lnTo>
                <a:lnTo>
                  <a:pt x="220546" y="1841842"/>
                </a:lnTo>
                <a:lnTo>
                  <a:pt x="247342" y="1876663"/>
                </a:lnTo>
                <a:lnTo>
                  <a:pt x="275465" y="1910561"/>
                </a:lnTo>
                <a:lnTo>
                  <a:pt x="304881" y="1943505"/>
                </a:lnTo>
                <a:lnTo>
                  <a:pt x="335557" y="1975464"/>
                </a:lnTo>
                <a:lnTo>
                  <a:pt x="367458" y="2006408"/>
                </a:lnTo>
                <a:lnTo>
                  <a:pt x="400550" y="2036307"/>
                </a:lnTo>
                <a:lnTo>
                  <a:pt x="434800" y="2065129"/>
                </a:lnTo>
                <a:lnTo>
                  <a:pt x="470174" y="2092843"/>
                </a:lnTo>
                <a:lnTo>
                  <a:pt x="506637" y="2119420"/>
                </a:lnTo>
                <a:lnTo>
                  <a:pt x="544156" y="2144829"/>
                </a:lnTo>
                <a:lnTo>
                  <a:pt x="582697" y="2169038"/>
                </a:lnTo>
                <a:lnTo>
                  <a:pt x="622226" y="2192017"/>
                </a:lnTo>
                <a:lnTo>
                  <a:pt x="662709" y="2213736"/>
                </a:lnTo>
                <a:lnTo>
                  <a:pt x="704112" y="2234164"/>
                </a:lnTo>
                <a:lnTo>
                  <a:pt x="746401" y="2253271"/>
                </a:lnTo>
                <a:lnTo>
                  <a:pt x="789542" y="2271025"/>
                </a:lnTo>
                <a:lnTo>
                  <a:pt x="833502" y="2287395"/>
                </a:lnTo>
                <a:lnTo>
                  <a:pt x="878246" y="2302353"/>
                </a:lnTo>
                <a:lnTo>
                  <a:pt x="923740" y="2315866"/>
                </a:lnTo>
                <a:lnTo>
                  <a:pt x="969951" y="2327904"/>
                </a:lnTo>
                <a:lnTo>
                  <a:pt x="1016844" y="2338436"/>
                </a:lnTo>
                <a:lnTo>
                  <a:pt x="1064387" y="2347432"/>
                </a:lnTo>
                <a:lnTo>
                  <a:pt x="1112543" y="2354861"/>
                </a:lnTo>
                <a:lnTo>
                  <a:pt x="1161281" y="2360693"/>
                </a:lnTo>
                <a:lnTo>
                  <a:pt x="1210566" y="2364896"/>
                </a:lnTo>
                <a:lnTo>
                  <a:pt x="1260363" y="2367441"/>
                </a:lnTo>
                <a:lnTo>
                  <a:pt x="1310639" y="2368296"/>
                </a:lnTo>
                <a:lnTo>
                  <a:pt x="1360916" y="2367441"/>
                </a:lnTo>
                <a:lnTo>
                  <a:pt x="1410713" y="2364896"/>
                </a:lnTo>
                <a:lnTo>
                  <a:pt x="1459998" y="2360693"/>
                </a:lnTo>
                <a:lnTo>
                  <a:pt x="1508736" y="2354861"/>
                </a:lnTo>
                <a:lnTo>
                  <a:pt x="1556892" y="2347432"/>
                </a:lnTo>
                <a:lnTo>
                  <a:pt x="1604435" y="2338436"/>
                </a:lnTo>
                <a:lnTo>
                  <a:pt x="1651328" y="2327904"/>
                </a:lnTo>
                <a:lnTo>
                  <a:pt x="1697539" y="2315866"/>
                </a:lnTo>
                <a:lnTo>
                  <a:pt x="1743033" y="2302353"/>
                </a:lnTo>
                <a:lnTo>
                  <a:pt x="1787777" y="2287395"/>
                </a:lnTo>
                <a:lnTo>
                  <a:pt x="1831737" y="2271025"/>
                </a:lnTo>
                <a:lnTo>
                  <a:pt x="1874878" y="2253271"/>
                </a:lnTo>
                <a:lnTo>
                  <a:pt x="1917167" y="2234164"/>
                </a:lnTo>
                <a:lnTo>
                  <a:pt x="1958570" y="2213736"/>
                </a:lnTo>
                <a:lnTo>
                  <a:pt x="1999053" y="2192017"/>
                </a:lnTo>
                <a:lnTo>
                  <a:pt x="2038582" y="2169038"/>
                </a:lnTo>
                <a:lnTo>
                  <a:pt x="2077123" y="2144829"/>
                </a:lnTo>
                <a:lnTo>
                  <a:pt x="2114642" y="2119420"/>
                </a:lnTo>
                <a:lnTo>
                  <a:pt x="2151105" y="2092843"/>
                </a:lnTo>
                <a:lnTo>
                  <a:pt x="2186479" y="2065129"/>
                </a:lnTo>
                <a:lnTo>
                  <a:pt x="2220729" y="2036307"/>
                </a:lnTo>
                <a:lnTo>
                  <a:pt x="2253821" y="2006408"/>
                </a:lnTo>
                <a:lnTo>
                  <a:pt x="2285722" y="1975464"/>
                </a:lnTo>
                <a:lnTo>
                  <a:pt x="2316398" y="1943505"/>
                </a:lnTo>
                <a:lnTo>
                  <a:pt x="2345814" y="1910561"/>
                </a:lnTo>
                <a:lnTo>
                  <a:pt x="2373937" y="1876663"/>
                </a:lnTo>
                <a:lnTo>
                  <a:pt x="2400733" y="1841842"/>
                </a:lnTo>
                <a:lnTo>
                  <a:pt x="2426167" y="1806128"/>
                </a:lnTo>
                <a:lnTo>
                  <a:pt x="2450207" y="1769552"/>
                </a:lnTo>
                <a:lnTo>
                  <a:pt x="2472817" y="1732145"/>
                </a:lnTo>
                <a:lnTo>
                  <a:pt x="2493965" y="1693937"/>
                </a:lnTo>
                <a:lnTo>
                  <a:pt x="2513616" y="1654959"/>
                </a:lnTo>
                <a:lnTo>
                  <a:pt x="2531736" y="1615242"/>
                </a:lnTo>
                <a:lnTo>
                  <a:pt x="2548291" y="1574816"/>
                </a:lnTo>
                <a:lnTo>
                  <a:pt x="2563248" y="1533712"/>
                </a:lnTo>
                <a:lnTo>
                  <a:pt x="2576572" y="1491961"/>
                </a:lnTo>
                <a:lnTo>
                  <a:pt x="2588229" y="1449592"/>
                </a:lnTo>
                <a:lnTo>
                  <a:pt x="2598187" y="1406638"/>
                </a:lnTo>
                <a:lnTo>
                  <a:pt x="2606410" y="1363128"/>
                </a:lnTo>
                <a:lnTo>
                  <a:pt x="2612864" y="1319094"/>
                </a:lnTo>
                <a:lnTo>
                  <a:pt x="2617517" y="1274565"/>
                </a:lnTo>
                <a:lnTo>
                  <a:pt x="2620333" y="1229573"/>
                </a:lnTo>
                <a:lnTo>
                  <a:pt x="2621279" y="1184148"/>
                </a:lnTo>
                <a:lnTo>
                  <a:pt x="2620333" y="1138722"/>
                </a:lnTo>
                <a:lnTo>
                  <a:pt x="2617517" y="1093730"/>
                </a:lnTo>
                <a:lnTo>
                  <a:pt x="2612864" y="1049201"/>
                </a:lnTo>
                <a:lnTo>
                  <a:pt x="2606410" y="1005167"/>
                </a:lnTo>
                <a:lnTo>
                  <a:pt x="2598187" y="961657"/>
                </a:lnTo>
                <a:lnTo>
                  <a:pt x="2588229" y="918703"/>
                </a:lnTo>
                <a:lnTo>
                  <a:pt x="2576572" y="876334"/>
                </a:lnTo>
                <a:lnTo>
                  <a:pt x="2563248" y="834583"/>
                </a:lnTo>
                <a:lnTo>
                  <a:pt x="2548291" y="793479"/>
                </a:lnTo>
                <a:lnTo>
                  <a:pt x="2531736" y="753053"/>
                </a:lnTo>
                <a:lnTo>
                  <a:pt x="2513616" y="713336"/>
                </a:lnTo>
                <a:lnTo>
                  <a:pt x="2493965" y="674358"/>
                </a:lnTo>
                <a:lnTo>
                  <a:pt x="2472817" y="636150"/>
                </a:lnTo>
                <a:lnTo>
                  <a:pt x="2450207" y="598743"/>
                </a:lnTo>
                <a:lnTo>
                  <a:pt x="2426167" y="562167"/>
                </a:lnTo>
                <a:lnTo>
                  <a:pt x="2400733" y="526453"/>
                </a:lnTo>
                <a:lnTo>
                  <a:pt x="2373937" y="491632"/>
                </a:lnTo>
                <a:lnTo>
                  <a:pt x="2345814" y="457734"/>
                </a:lnTo>
                <a:lnTo>
                  <a:pt x="2316398" y="424790"/>
                </a:lnTo>
                <a:lnTo>
                  <a:pt x="2285722" y="392831"/>
                </a:lnTo>
                <a:lnTo>
                  <a:pt x="2253821" y="361887"/>
                </a:lnTo>
                <a:lnTo>
                  <a:pt x="2220729" y="331988"/>
                </a:lnTo>
                <a:lnTo>
                  <a:pt x="2186479" y="303166"/>
                </a:lnTo>
                <a:lnTo>
                  <a:pt x="2151105" y="275452"/>
                </a:lnTo>
                <a:lnTo>
                  <a:pt x="2114642" y="248875"/>
                </a:lnTo>
                <a:lnTo>
                  <a:pt x="2077123" y="223466"/>
                </a:lnTo>
                <a:lnTo>
                  <a:pt x="2038582" y="199257"/>
                </a:lnTo>
                <a:lnTo>
                  <a:pt x="1999053" y="176278"/>
                </a:lnTo>
                <a:lnTo>
                  <a:pt x="1958570" y="154559"/>
                </a:lnTo>
                <a:lnTo>
                  <a:pt x="1917167" y="134131"/>
                </a:lnTo>
                <a:lnTo>
                  <a:pt x="1874878" y="115024"/>
                </a:lnTo>
                <a:lnTo>
                  <a:pt x="1831737" y="97270"/>
                </a:lnTo>
                <a:lnTo>
                  <a:pt x="1787777" y="80900"/>
                </a:lnTo>
                <a:lnTo>
                  <a:pt x="1743033" y="65942"/>
                </a:lnTo>
                <a:lnTo>
                  <a:pt x="1697539" y="52429"/>
                </a:lnTo>
                <a:lnTo>
                  <a:pt x="1651328" y="40391"/>
                </a:lnTo>
                <a:lnTo>
                  <a:pt x="1604435" y="29859"/>
                </a:lnTo>
                <a:lnTo>
                  <a:pt x="1556892" y="20863"/>
                </a:lnTo>
                <a:lnTo>
                  <a:pt x="1508736" y="13434"/>
                </a:lnTo>
                <a:lnTo>
                  <a:pt x="1459998" y="7602"/>
                </a:lnTo>
                <a:lnTo>
                  <a:pt x="1410713" y="3399"/>
                </a:lnTo>
                <a:lnTo>
                  <a:pt x="1360916" y="854"/>
                </a:lnTo>
                <a:lnTo>
                  <a:pt x="1310639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3718052" y="2955417"/>
            <a:ext cx="1663064" cy="7080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825"/>
              </a:lnSpc>
              <a:spcBef>
                <a:spcPts val="95"/>
              </a:spcBef>
            </a:pPr>
            <a:r>
              <a:rPr sz="1600" b="1" spc="-10" dirty="0">
                <a:solidFill>
                  <a:srgbClr val="FFFFFF"/>
                </a:solidFill>
                <a:latin typeface="Tahoma"/>
                <a:cs typeface="Tahoma"/>
              </a:rPr>
              <a:t>Manfaatlar</a:t>
            </a:r>
            <a:endParaRPr sz="1600">
              <a:latin typeface="Tahoma"/>
              <a:cs typeface="Tahoma"/>
            </a:endParaRPr>
          </a:p>
          <a:p>
            <a:pPr marL="12700" marR="5080" indent="-1270" algn="ctr">
              <a:lnSpc>
                <a:spcPts val="1730"/>
              </a:lnSpc>
              <a:spcBef>
                <a:spcPts val="120"/>
              </a:spcBef>
            </a:pPr>
            <a:r>
              <a:rPr sz="1600" b="1" spc="-10" dirty="0">
                <a:solidFill>
                  <a:srgbClr val="FFFFFF"/>
                </a:solidFill>
                <a:latin typeface="Tahoma"/>
                <a:cs typeface="Tahoma"/>
              </a:rPr>
              <a:t>to‘qnashuvining </a:t>
            </a:r>
            <a:r>
              <a:rPr sz="1600" b="1" dirty="0">
                <a:solidFill>
                  <a:srgbClr val="FFFFFF"/>
                </a:solidFill>
                <a:latin typeface="Tahoma"/>
                <a:cs typeface="Tahoma"/>
              </a:rPr>
              <a:t>salbiy</a:t>
            </a:r>
            <a:r>
              <a:rPr sz="1600" b="1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Tahoma"/>
                <a:cs typeface="Tahoma"/>
              </a:rPr>
              <a:t>oqibatlari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837168" y="2376043"/>
            <a:ext cx="2828290" cy="69977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 marR="5080" algn="just">
              <a:lnSpc>
                <a:spcPct val="80000"/>
              </a:lnSpc>
              <a:spcBef>
                <a:spcPts val="509"/>
              </a:spcBef>
            </a:pPr>
            <a:r>
              <a:rPr sz="1700" dirty="0">
                <a:solidFill>
                  <a:srgbClr val="2D75B6"/>
                </a:solidFill>
                <a:latin typeface="Tahoma"/>
                <a:cs typeface="Tahoma"/>
              </a:rPr>
              <a:t>Manfaatlar</a:t>
            </a:r>
            <a:r>
              <a:rPr sz="1700" spc="480" dirty="0">
                <a:solidFill>
                  <a:srgbClr val="2D75B6"/>
                </a:solidFill>
                <a:latin typeface="Tahoma"/>
                <a:cs typeface="Tahoma"/>
              </a:rPr>
              <a:t>     </a:t>
            </a:r>
            <a:r>
              <a:rPr sz="1700" spc="-10" dirty="0">
                <a:solidFill>
                  <a:srgbClr val="2D75B6"/>
                </a:solidFill>
                <a:latin typeface="Tahoma"/>
                <a:cs typeface="Tahoma"/>
              </a:rPr>
              <a:t>to‘qnashuvi, </a:t>
            </a:r>
            <a:r>
              <a:rPr sz="1700" dirty="0">
                <a:solidFill>
                  <a:srgbClr val="2D75B6"/>
                </a:solidFill>
                <a:latin typeface="Tahoma"/>
                <a:cs typeface="Tahoma"/>
              </a:rPr>
              <a:t>korrupsiya</a:t>
            </a:r>
            <a:r>
              <a:rPr sz="1700" spc="340" dirty="0">
                <a:solidFill>
                  <a:srgbClr val="2D75B6"/>
                </a:solidFill>
                <a:latin typeface="Tahoma"/>
                <a:cs typeface="Tahoma"/>
              </a:rPr>
              <a:t>  </a:t>
            </a:r>
            <a:r>
              <a:rPr sz="1700" dirty="0">
                <a:solidFill>
                  <a:srgbClr val="2D75B6"/>
                </a:solidFill>
                <a:latin typeface="Tahoma"/>
                <a:cs typeface="Tahoma"/>
              </a:rPr>
              <a:t>kabi</a:t>
            </a:r>
            <a:r>
              <a:rPr sz="1700" spc="350" dirty="0">
                <a:solidFill>
                  <a:srgbClr val="2D75B6"/>
                </a:solidFill>
                <a:latin typeface="Tahoma"/>
                <a:cs typeface="Tahoma"/>
              </a:rPr>
              <a:t>  </a:t>
            </a:r>
            <a:r>
              <a:rPr sz="1700" dirty="0">
                <a:solidFill>
                  <a:srgbClr val="2D75B6"/>
                </a:solidFill>
                <a:latin typeface="Tahoma"/>
                <a:cs typeface="Tahoma"/>
              </a:rPr>
              <a:t>bir</a:t>
            </a:r>
            <a:r>
              <a:rPr sz="1700" spc="350" dirty="0">
                <a:solidFill>
                  <a:srgbClr val="2D75B6"/>
                </a:solidFill>
                <a:latin typeface="Tahoma"/>
                <a:cs typeface="Tahoma"/>
              </a:rPr>
              <a:t>  </a:t>
            </a:r>
            <a:r>
              <a:rPr sz="1700" spc="-20" dirty="0">
                <a:solidFill>
                  <a:srgbClr val="2D75B6"/>
                </a:solidFill>
                <a:latin typeface="Tahoma"/>
                <a:cs typeface="Tahoma"/>
              </a:rPr>
              <a:t>qator </a:t>
            </a:r>
            <a:r>
              <a:rPr sz="1700" dirty="0">
                <a:solidFill>
                  <a:srgbClr val="2D75B6"/>
                </a:solidFill>
                <a:latin typeface="Tahoma"/>
                <a:cs typeface="Tahoma"/>
              </a:rPr>
              <a:t>salbiy</a:t>
            </a:r>
            <a:r>
              <a:rPr sz="1700" spc="-3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D75B6"/>
                </a:solidFill>
                <a:latin typeface="Tahoma"/>
                <a:cs typeface="Tahoma"/>
              </a:rPr>
              <a:t>oqibatlarga</a:t>
            </a:r>
            <a:r>
              <a:rPr sz="1700" spc="-4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2D75B6"/>
                </a:solidFill>
                <a:latin typeface="Tahoma"/>
                <a:cs typeface="Tahoma"/>
              </a:rPr>
              <a:t>olib</a:t>
            </a:r>
            <a:r>
              <a:rPr sz="1700" spc="-4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D75B6"/>
                </a:solidFill>
                <a:latin typeface="Tahoma"/>
                <a:cs typeface="Tahoma"/>
              </a:rPr>
              <a:t>keladi.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837168" y="3459860"/>
            <a:ext cx="282892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56260" algn="l"/>
                <a:tab pos="1797050" algn="l"/>
              </a:tabLst>
            </a:pPr>
            <a:r>
              <a:rPr sz="1700" spc="-25" dirty="0">
                <a:solidFill>
                  <a:srgbClr val="2D75B6"/>
                </a:solidFill>
                <a:latin typeface="Tahoma"/>
                <a:cs typeface="Tahoma"/>
              </a:rPr>
              <a:t>O‘z</a:t>
            </a:r>
            <a:r>
              <a:rPr sz="1700" dirty="0">
                <a:solidFill>
                  <a:srgbClr val="2D75B6"/>
                </a:solidFill>
                <a:latin typeface="Tahoma"/>
                <a:cs typeface="Tahoma"/>
              </a:rPr>
              <a:t>	</a:t>
            </a:r>
            <a:r>
              <a:rPr sz="1700" spc="-10" dirty="0">
                <a:solidFill>
                  <a:srgbClr val="2D75B6"/>
                </a:solidFill>
                <a:latin typeface="Tahoma"/>
                <a:cs typeface="Tahoma"/>
              </a:rPr>
              <a:t>navbatida,</a:t>
            </a:r>
            <a:r>
              <a:rPr sz="1700" dirty="0">
                <a:solidFill>
                  <a:srgbClr val="2D75B6"/>
                </a:solidFill>
                <a:latin typeface="Tahoma"/>
                <a:cs typeface="Tahoma"/>
              </a:rPr>
              <a:t>	</a:t>
            </a:r>
            <a:r>
              <a:rPr sz="1700" spc="-10" dirty="0">
                <a:solidFill>
                  <a:srgbClr val="2D75B6"/>
                </a:solidFill>
                <a:latin typeface="Tahoma"/>
                <a:cs typeface="Tahoma"/>
              </a:rPr>
              <a:t>manfaatlar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0179811" y="3667125"/>
            <a:ext cx="148526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90855" algn="l"/>
              </a:tabLst>
            </a:pPr>
            <a:r>
              <a:rPr sz="1700" spc="-25" dirty="0">
                <a:solidFill>
                  <a:srgbClr val="2D75B6"/>
                </a:solidFill>
                <a:latin typeface="Tahoma"/>
                <a:cs typeface="Tahoma"/>
              </a:rPr>
              <a:t>va</a:t>
            </a:r>
            <a:r>
              <a:rPr sz="1700" dirty="0">
                <a:solidFill>
                  <a:srgbClr val="2D75B6"/>
                </a:solidFill>
                <a:latin typeface="Tahoma"/>
                <a:cs typeface="Tahoma"/>
              </a:rPr>
              <a:t>	</a:t>
            </a:r>
            <a:r>
              <a:rPr sz="1700" spc="-10" dirty="0">
                <a:solidFill>
                  <a:srgbClr val="2D75B6"/>
                </a:solidFill>
                <a:latin typeface="Tahoma"/>
                <a:cs typeface="Tahoma"/>
              </a:rPr>
              <a:t>korrupsiya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085323" y="3874389"/>
            <a:ext cx="158115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33755" algn="l"/>
              </a:tabLst>
            </a:pPr>
            <a:r>
              <a:rPr sz="1700" spc="-10" dirty="0">
                <a:solidFill>
                  <a:srgbClr val="2D75B6"/>
                </a:solidFill>
                <a:latin typeface="Tahoma"/>
                <a:cs typeface="Tahoma"/>
              </a:rPr>
              <a:t>farqni</a:t>
            </a:r>
            <a:r>
              <a:rPr sz="1700" dirty="0">
                <a:solidFill>
                  <a:srgbClr val="2D75B6"/>
                </a:solidFill>
                <a:latin typeface="Tahoma"/>
                <a:cs typeface="Tahoma"/>
              </a:rPr>
              <a:t>	</a:t>
            </a:r>
            <a:r>
              <a:rPr sz="1700" spc="-10" dirty="0">
                <a:solidFill>
                  <a:srgbClr val="2D75B6"/>
                </a:solidFill>
                <a:latin typeface="Tahoma"/>
                <a:cs typeface="Tahoma"/>
              </a:rPr>
              <a:t>anglash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837168" y="3667125"/>
            <a:ext cx="1108710" cy="69977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509"/>
              </a:spcBef>
            </a:pPr>
            <a:r>
              <a:rPr sz="1700" spc="-10" dirty="0">
                <a:solidFill>
                  <a:srgbClr val="2D75B6"/>
                </a:solidFill>
                <a:latin typeface="Tahoma"/>
                <a:cs typeface="Tahoma"/>
              </a:rPr>
              <a:t>to‘qnashuvi o‘rtasidagi lozim.</a:t>
            </a:r>
            <a:endParaRPr sz="1700">
              <a:latin typeface="Tahoma"/>
              <a:cs typeface="Tahoma"/>
            </a:endParaRPr>
          </a:p>
        </p:txBody>
      </p:sp>
      <p:pic>
        <p:nvPicPr>
          <p:cNvPr id="26" name="object 2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009631" y="5071871"/>
            <a:ext cx="2043683" cy="1786127"/>
          </a:xfrm>
          <a:prstGeom prst="rect">
            <a:avLst/>
          </a:prstGeom>
        </p:spPr>
      </p:pic>
      <p:pic>
        <p:nvPicPr>
          <p:cNvPr id="28" name="Picture 3" descr="cid:image001.png@01D87DC4.B94DB8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5726"/>
            <a:ext cx="1905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13765" y="843406"/>
            <a:ext cx="2209165" cy="1231900"/>
            <a:chOff x="778509" y="408177"/>
            <a:chExt cx="2209165" cy="1231900"/>
          </a:xfrm>
        </p:grpSpPr>
        <p:sp>
          <p:nvSpPr>
            <p:cNvPr id="3" name="object 3"/>
            <p:cNvSpPr/>
            <p:nvPr/>
          </p:nvSpPr>
          <p:spPr>
            <a:xfrm>
              <a:off x="784859" y="414527"/>
              <a:ext cx="2196465" cy="1219200"/>
            </a:xfrm>
            <a:custGeom>
              <a:avLst/>
              <a:gdLst/>
              <a:ahLst/>
              <a:cxnLst/>
              <a:rect l="l" t="t" r="r" b="b"/>
              <a:pathLst>
                <a:path w="2196465" h="1219200">
                  <a:moveTo>
                    <a:pt x="2074164" y="0"/>
                  </a:moveTo>
                  <a:lnTo>
                    <a:pt x="121920" y="0"/>
                  </a:lnTo>
                  <a:lnTo>
                    <a:pt x="74462" y="9584"/>
                  </a:lnTo>
                  <a:lnTo>
                    <a:pt x="35709" y="35718"/>
                  </a:lnTo>
                  <a:lnTo>
                    <a:pt x="9580" y="74473"/>
                  </a:lnTo>
                  <a:lnTo>
                    <a:pt x="0" y="121920"/>
                  </a:lnTo>
                  <a:lnTo>
                    <a:pt x="0" y="1097280"/>
                  </a:lnTo>
                  <a:lnTo>
                    <a:pt x="9580" y="1144726"/>
                  </a:lnTo>
                  <a:lnTo>
                    <a:pt x="35709" y="1183481"/>
                  </a:lnTo>
                  <a:lnTo>
                    <a:pt x="74462" y="1209615"/>
                  </a:lnTo>
                  <a:lnTo>
                    <a:pt x="121920" y="1219200"/>
                  </a:lnTo>
                  <a:lnTo>
                    <a:pt x="2074164" y="1219200"/>
                  </a:lnTo>
                  <a:lnTo>
                    <a:pt x="2121610" y="1209615"/>
                  </a:lnTo>
                  <a:lnTo>
                    <a:pt x="2160365" y="1183481"/>
                  </a:lnTo>
                  <a:lnTo>
                    <a:pt x="2186499" y="1144726"/>
                  </a:lnTo>
                  <a:lnTo>
                    <a:pt x="2196084" y="1097280"/>
                  </a:lnTo>
                  <a:lnTo>
                    <a:pt x="2196084" y="121920"/>
                  </a:lnTo>
                  <a:lnTo>
                    <a:pt x="2186499" y="74473"/>
                  </a:lnTo>
                  <a:lnTo>
                    <a:pt x="2160365" y="35718"/>
                  </a:lnTo>
                  <a:lnTo>
                    <a:pt x="2121610" y="9584"/>
                  </a:lnTo>
                  <a:lnTo>
                    <a:pt x="2074164" y="0"/>
                  </a:lnTo>
                  <a:close/>
                </a:path>
              </a:pathLst>
            </a:custGeom>
            <a:solidFill>
              <a:srgbClr val="CFD1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84859" y="414527"/>
              <a:ext cx="2196465" cy="1219200"/>
            </a:xfrm>
            <a:custGeom>
              <a:avLst/>
              <a:gdLst/>
              <a:ahLst/>
              <a:cxnLst/>
              <a:rect l="l" t="t" r="r" b="b"/>
              <a:pathLst>
                <a:path w="2196465" h="1219200">
                  <a:moveTo>
                    <a:pt x="0" y="121920"/>
                  </a:moveTo>
                  <a:lnTo>
                    <a:pt x="9580" y="74473"/>
                  </a:lnTo>
                  <a:lnTo>
                    <a:pt x="35709" y="35718"/>
                  </a:lnTo>
                  <a:lnTo>
                    <a:pt x="74462" y="9584"/>
                  </a:lnTo>
                  <a:lnTo>
                    <a:pt x="121920" y="0"/>
                  </a:lnTo>
                  <a:lnTo>
                    <a:pt x="2074164" y="0"/>
                  </a:lnTo>
                  <a:lnTo>
                    <a:pt x="2121610" y="9584"/>
                  </a:lnTo>
                  <a:lnTo>
                    <a:pt x="2160365" y="35718"/>
                  </a:lnTo>
                  <a:lnTo>
                    <a:pt x="2186499" y="74473"/>
                  </a:lnTo>
                  <a:lnTo>
                    <a:pt x="2196084" y="121920"/>
                  </a:lnTo>
                  <a:lnTo>
                    <a:pt x="2196084" y="1097280"/>
                  </a:lnTo>
                  <a:lnTo>
                    <a:pt x="2186499" y="1144726"/>
                  </a:lnTo>
                  <a:lnTo>
                    <a:pt x="2160365" y="1183481"/>
                  </a:lnTo>
                  <a:lnTo>
                    <a:pt x="2121610" y="1209615"/>
                  </a:lnTo>
                  <a:lnTo>
                    <a:pt x="2074164" y="1219200"/>
                  </a:lnTo>
                  <a:lnTo>
                    <a:pt x="121920" y="1219200"/>
                  </a:lnTo>
                  <a:lnTo>
                    <a:pt x="74462" y="1209615"/>
                  </a:lnTo>
                  <a:lnTo>
                    <a:pt x="35709" y="1183481"/>
                  </a:lnTo>
                  <a:lnTo>
                    <a:pt x="9580" y="1144726"/>
                  </a:lnTo>
                  <a:lnTo>
                    <a:pt x="0" y="1097280"/>
                  </a:lnTo>
                  <a:lnTo>
                    <a:pt x="0" y="121920"/>
                  </a:lnTo>
                  <a:close/>
                </a:path>
              </a:pathLst>
            </a:custGeom>
            <a:ln w="12192">
              <a:solidFill>
                <a:srgbClr val="CFD1D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228343" y="1091880"/>
            <a:ext cx="1668780" cy="548640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 marR="5080" indent="33020">
              <a:lnSpc>
                <a:spcPts val="1960"/>
              </a:lnSpc>
              <a:spcBef>
                <a:spcPts val="330"/>
              </a:spcBef>
            </a:pPr>
            <a:r>
              <a:rPr sz="1800" b="1" spc="-10" dirty="0">
                <a:solidFill>
                  <a:srgbClr val="2D75B6"/>
                </a:solidFill>
                <a:latin typeface="Tahoma"/>
                <a:cs typeface="Tahoma"/>
              </a:rPr>
              <a:t>MANFAATLAR TO‘QNASHUVI</a:t>
            </a:r>
            <a:endParaRPr sz="1800" dirty="0">
              <a:latin typeface="Tahoma"/>
              <a:cs typeface="Tahoma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036695" y="750250"/>
            <a:ext cx="2207260" cy="1231900"/>
            <a:chOff x="3950208" y="408431"/>
            <a:chExt cx="2207260" cy="1231900"/>
          </a:xfrm>
        </p:grpSpPr>
        <p:sp>
          <p:nvSpPr>
            <p:cNvPr id="7" name="object 7"/>
            <p:cNvSpPr/>
            <p:nvPr/>
          </p:nvSpPr>
          <p:spPr>
            <a:xfrm>
              <a:off x="3956304" y="414527"/>
              <a:ext cx="2194560" cy="1219200"/>
            </a:xfrm>
            <a:custGeom>
              <a:avLst/>
              <a:gdLst/>
              <a:ahLst/>
              <a:cxnLst/>
              <a:rect l="l" t="t" r="r" b="b"/>
              <a:pathLst>
                <a:path w="2194560" h="1219200">
                  <a:moveTo>
                    <a:pt x="2072640" y="0"/>
                  </a:moveTo>
                  <a:lnTo>
                    <a:pt x="121920" y="0"/>
                  </a:lnTo>
                  <a:lnTo>
                    <a:pt x="74473" y="9584"/>
                  </a:lnTo>
                  <a:lnTo>
                    <a:pt x="35718" y="35718"/>
                  </a:lnTo>
                  <a:lnTo>
                    <a:pt x="9584" y="74473"/>
                  </a:lnTo>
                  <a:lnTo>
                    <a:pt x="0" y="121920"/>
                  </a:lnTo>
                  <a:lnTo>
                    <a:pt x="0" y="1097280"/>
                  </a:lnTo>
                  <a:lnTo>
                    <a:pt x="9584" y="1144726"/>
                  </a:lnTo>
                  <a:lnTo>
                    <a:pt x="35718" y="1183481"/>
                  </a:lnTo>
                  <a:lnTo>
                    <a:pt x="74473" y="1209615"/>
                  </a:lnTo>
                  <a:lnTo>
                    <a:pt x="121920" y="1219200"/>
                  </a:lnTo>
                  <a:lnTo>
                    <a:pt x="2072640" y="1219200"/>
                  </a:lnTo>
                  <a:lnTo>
                    <a:pt x="2120086" y="1209615"/>
                  </a:lnTo>
                  <a:lnTo>
                    <a:pt x="2158841" y="1183481"/>
                  </a:lnTo>
                  <a:lnTo>
                    <a:pt x="2184975" y="1144726"/>
                  </a:lnTo>
                  <a:lnTo>
                    <a:pt x="2194560" y="1097280"/>
                  </a:lnTo>
                  <a:lnTo>
                    <a:pt x="2194560" y="121920"/>
                  </a:lnTo>
                  <a:lnTo>
                    <a:pt x="2184975" y="74473"/>
                  </a:lnTo>
                  <a:lnTo>
                    <a:pt x="2158841" y="35718"/>
                  </a:lnTo>
                  <a:lnTo>
                    <a:pt x="2120086" y="9584"/>
                  </a:lnTo>
                  <a:lnTo>
                    <a:pt x="2072640" y="0"/>
                  </a:lnTo>
                  <a:close/>
                </a:path>
              </a:pathLst>
            </a:custGeom>
            <a:solidFill>
              <a:srgbClr val="CFD1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956304" y="414527"/>
              <a:ext cx="2194560" cy="1219200"/>
            </a:xfrm>
            <a:custGeom>
              <a:avLst/>
              <a:gdLst/>
              <a:ahLst/>
              <a:cxnLst/>
              <a:rect l="l" t="t" r="r" b="b"/>
              <a:pathLst>
                <a:path w="2194560" h="1219200">
                  <a:moveTo>
                    <a:pt x="0" y="121920"/>
                  </a:moveTo>
                  <a:lnTo>
                    <a:pt x="9584" y="74473"/>
                  </a:lnTo>
                  <a:lnTo>
                    <a:pt x="35718" y="35718"/>
                  </a:lnTo>
                  <a:lnTo>
                    <a:pt x="74473" y="9584"/>
                  </a:lnTo>
                  <a:lnTo>
                    <a:pt x="121920" y="0"/>
                  </a:lnTo>
                  <a:lnTo>
                    <a:pt x="2072640" y="0"/>
                  </a:lnTo>
                  <a:lnTo>
                    <a:pt x="2120086" y="9584"/>
                  </a:lnTo>
                  <a:lnTo>
                    <a:pt x="2158841" y="35718"/>
                  </a:lnTo>
                  <a:lnTo>
                    <a:pt x="2184975" y="74473"/>
                  </a:lnTo>
                  <a:lnTo>
                    <a:pt x="2194560" y="121920"/>
                  </a:lnTo>
                  <a:lnTo>
                    <a:pt x="2194560" y="1097280"/>
                  </a:lnTo>
                  <a:lnTo>
                    <a:pt x="2184975" y="1144726"/>
                  </a:lnTo>
                  <a:lnTo>
                    <a:pt x="2158841" y="1183481"/>
                  </a:lnTo>
                  <a:lnTo>
                    <a:pt x="2120086" y="1209615"/>
                  </a:lnTo>
                  <a:lnTo>
                    <a:pt x="2072640" y="1219200"/>
                  </a:lnTo>
                  <a:lnTo>
                    <a:pt x="121920" y="1219200"/>
                  </a:lnTo>
                  <a:lnTo>
                    <a:pt x="74473" y="1209615"/>
                  </a:lnTo>
                  <a:lnTo>
                    <a:pt x="35718" y="1183481"/>
                  </a:lnTo>
                  <a:lnTo>
                    <a:pt x="9584" y="1144726"/>
                  </a:lnTo>
                  <a:lnTo>
                    <a:pt x="0" y="1097280"/>
                  </a:lnTo>
                  <a:lnTo>
                    <a:pt x="0" y="121920"/>
                  </a:lnTo>
                  <a:close/>
                </a:path>
              </a:pathLst>
            </a:custGeom>
            <a:ln w="12192">
              <a:solidFill>
                <a:srgbClr val="CFD1D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4350448" y="1159001"/>
            <a:ext cx="157924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2D75B6"/>
                </a:solidFill>
                <a:latin typeface="Tahoma"/>
                <a:cs typeface="Tahoma"/>
              </a:rPr>
              <a:t>KORRUPSIYA</a:t>
            </a:r>
            <a:endParaRPr sz="1800" dirty="0">
              <a:latin typeface="Tahoma"/>
              <a:cs typeface="Tahom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387235" y="2026157"/>
            <a:ext cx="6240780" cy="4491990"/>
            <a:chOff x="387235" y="2026157"/>
            <a:chExt cx="6240780" cy="4491990"/>
          </a:xfrm>
        </p:grpSpPr>
        <p:sp>
          <p:nvSpPr>
            <p:cNvPr id="11" name="object 11"/>
            <p:cNvSpPr/>
            <p:nvPr/>
          </p:nvSpPr>
          <p:spPr>
            <a:xfrm>
              <a:off x="2897123" y="5597651"/>
              <a:ext cx="916305" cy="914400"/>
            </a:xfrm>
            <a:custGeom>
              <a:avLst/>
              <a:gdLst/>
              <a:ahLst/>
              <a:cxnLst/>
              <a:rect l="l" t="t" r="r" b="b"/>
              <a:pathLst>
                <a:path w="916304" h="914400">
                  <a:moveTo>
                    <a:pt x="457962" y="0"/>
                  </a:moveTo>
                  <a:lnTo>
                    <a:pt x="0" y="914400"/>
                  </a:lnTo>
                  <a:lnTo>
                    <a:pt x="915924" y="914400"/>
                  </a:lnTo>
                  <a:lnTo>
                    <a:pt x="457962" y="0"/>
                  </a:lnTo>
                  <a:close/>
                </a:path>
              </a:pathLst>
            </a:custGeom>
            <a:solidFill>
              <a:srgbClr val="1F4E7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897123" y="5597651"/>
              <a:ext cx="916305" cy="914400"/>
            </a:xfrm>
            <a:custGeom>
              <a:avLst/>
              <a:gdLst/>
              <a:ahLst/>
              <a:cxnLst/>
              <a:rect l="l" t="t" r="r" b="b"/>
              <a:pathLst>
                <a:path w="916304" h="914400">
                  <a:moveTo>
                    <a:pt x="0" y="914400"/>
                  </a:moveTo>
                  <a:lnTo>
                    <a:pt x="457962" y="0"/>
                  </a:lnTo>
                  <a:lnTo>
                    <a:pt x="915924" y="914400"/>
                  </a:lnTo>
                  <a:lnTo>
                    <a:pt x="0" y="914400"/>
                  </a:lnTo>
                  <a:close/>
                </a:path>
              </a:pathLst>
            </a:custGeom>
            <a:ln w="12192">
              <a:solidFill>
                <a:srgbClr val="CFD1D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03923" y="5014213"/>
              <a:ext cx="5502275" cy="765810"/>
            </a:xfrm>
            <a:custGeom>
              <a:avLst/>
              <a:gdLst/>
              <a:ahLst/>
              <a:cxnLst/>
              <a:rect l="l" t="t" r="r" b="b"/>
              <a:pathLst>
                <a:path w="5502275" h="765810">
                  <a:moveTo>
                    <a:pt x="26771" y="0"/>
                  </a:moveTo>
                  <a:lnTo>
                    <a:pt x="0" y="382905"/>
                  </a:lnTo>
                  <a:lnTo>
                    <a:pt x="5475566" y="765784"/>
                  </a:lnTo>
                  <a:lnTo>
                    <a:pt x="5502236" y="382905"/>
                  </a:lnTo>
                  <a:lnTo>
                    <a:pt x="26771" y="0"/>
                  </a:lnTo>
                  <a:close/>
                </a:path>
              </a:pathLst>
            </a:custGeom>
            <a:solidFill>
              <a:srgbClr val="1F4E7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03923" y="5014213"/>
              <a:ext cx="5502275" cy="765810"/>
            </a:xfrm>
            <a:custGeom>
              <a:avLst/>
              <a:gdLst/>
              <a:ahLst/>
              <a:cxnLst/>
              <a:rect l="l" t="t" r="r" b="b"/>
              <a:pathLst>
                <a:path w="5502275" h="765810">
                  <a:moveTo>
                    <a:pt x="26771" y="0"/>
                  </a:moveTo>
                  <a:lnTo>
                    <a:pt x="5502236" y="382905"/>
                  </a:lnTo>
                  <a:lnTo>
                    <a:pt x="5475566" y="765784"/>
                  </a:lnTo>
                  <a:lnTo>
                    <a:pt x="0" y="382905"/>
                  </a:lnTo>
                  <a:lnTo>
                    <a:pt x="26771" y="0"/>
                  </a:lnTo>
                  <a:close/>
                </a:path>
              </a:pathLst>
            </a:custGeom>
            <a:ln w="12699">
              <a:solidFill>
                <a:srgbClr val="CFD1D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57651" y="2026157"/>
              <a:ext cx="3070098" cy="3313049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7235" y="2611500"/>
              <a:ext cx="3009125" cy="2508250"/>
            </a:xfrm>
            <a:prstGeom prst="rect">
              <a:avLst/>
            </a:prstGeom>
          </p:spPr>
        </p:pic>
      </p:grp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7529830" y="520065"/>
            <a:ext cx="3678554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8120" marR="5080" indent="-186055">
              <a:lnSpc>
                <a:spcPct val="100000"/>
              </a:lnSpc>
              <a:spcBef>
                <a:spcPts val="95"/>
              </a:spcBef>
            </a:pPr>
            <a:r>
              <a:rPr dirty="0"/>
              <a:t>Manfaatlar</a:t>
            </a:r>
            <a:r>
              <a:rPr spc="-75" dirty="0"/>
              <a:t> </a:t>
            </a:r>
            <a:r>
              <a:rPr dirty="0"/>
              <a:t>to‘qnashuvi</a:t>
            </a:r>
            <a:r>
              <a:rPr spc="-30" dirty="0"/>
              <a:t> </a:t>
            </a:r>
            <a:r>
              <a:rPr spc="-25" dirty="0"/>
              <a:t>va </a:t>
            </a:r>
            <a:r>
              <a:rPr dirty="0"/>
              <a:t>korrupsiya</a:t>
            </a:r>
            <a:r>
              <a:rPr spc="-75" dirty="0"/>
              <a:t> </a:t>
            </a:r>
            <a:r>
              <a:rPr dirty="0"/>
              <a:t>mavjud</a:t>
            </a:r>
            <a:r>
              <a:rPr spc="-95" dirty="0"/>
              <a:t> </a:t>
            </a:r>
            <a:r>
              <a:rPr spc="-20" dirty="0"/>
              <a:t>farq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7228713" y="1700225"/>
            <a:ext cx="4538980" cy="35934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67970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Asosiy</a:t>
            </a:r>
            <a:r>
              <a:rPr sz="1800" spc="13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farq</a:t>
            </a:r>
            <a:r>
              <a:rPr sz="1800" spc="12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shundaki,</a:t>
            </a:r>
            <a:r>
              <a:rPr sz="1800" spc="11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manfaatlar</a:t>
            </a:r>
            <a:r>
              <a:rPr sz="1800" spc="12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2D75B6"/>
                </a:solidFill>
                <a:latin typeface="Times New Roman"/>
                <a:cs typeface="Times New Roman"/>
              </a:rPr>
              <a:t>to‘qnashuvi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sharoitida</a:t>
            </a:r>
            <a:r>
              <a:rPr sz="1800" spc="2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davlat</a:t>
            </a:r>
            <a:r>
              <a:rPr sz="1800" spc="4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xizmatchisi</a:t>
            </a:r>
            <a:r>
              <a:rPr sz="1800" spc="3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qanday</a:t>
            </a:r>
            <a:r>
              <a:rPr sz="1800" spc="5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qaror</a:t>
            </a:r>
            <a:r>
              <a:rPr sz="1800" spc="3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2D75B6"/>
                </a:solidFill>
                <a:latin typeface="Times New Roman"/>
                <a:cs typeface="Times New Roman"/>
              </a:rPr>
              <a:t>qabul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qilish</a:t>
            </a:r>
            <a:r>
              <a:rPr sz="1800" spc="240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yo‘nalishida</a:t>
            </a:r>
            <a:r>
              <a:rPr sz="1800" spc="250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yakuniy</a:t>
            </a:r>
            <a:r>
              <a:rPr sz="1800" spc="254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tanlovni</a:t>
            </a:r>
            <a:r>
              <a:rPr sz="1800" spc="245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spc="-10" dirty="0">
                <a:solidFill>
                  <a:srgbClr val="2D75B6"/>
                </a:solidFill>
                <a:latin typeface="Times New Roman"/>
                <a:cs typeface="Times New Roman"/>
              </a:rPr>
              <a:t>amalga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oshirgani</a:t>
            </a:r>
            <a:r>
              <a:rPr sz="1800" spc="-7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2D75B6"/>
                </a:solidFill>
                <a:latin typeface="Times New Roman"/>
                <a:cs typeface="Times New Roman"/>
              </a:rPr>
              <a:t>yo‘q.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6350" indent="267970" algn="just">
              <a:lnSpc>
                <a:spcPct val="100000"/>
              </a:lnSpc>
            </a:pP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Ushbu</a:t>
            </a:r>
            <a:r>
              <a:rPr sz="1800" spc="225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bosqichda</a:t>
            </a:r>
            <a:r>
              <a:rPr sz="1800" spc="235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u</a:t>
            </a:r>
            <a:r>
              <a:rPr sz="1800" spc="229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shaxsiy</a:t>
            </a:r>
            <a:r>
              <a:rPr sz="1800" spc="229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spc="-10" dirty="0">
                <a:solidFill>
                  <a:srgbClr val="2D75B6"/>
                </a:solidFill>
                <a:latin typeface="Times New Roman"/>
                <a:cs typeface="Times New Roman"/>
              </a:rPr>
              <a:t>manfaatlarini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qo‘zlash</a:t>
            </a:r>
            <a:r>
              <a:rPr sz="1800" spc="340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yo‘nalishida</a:t>
            </a:r>
            <a:r>
              <a:rPr sz="1800" spc="350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ham</a:t>
            </a:r>
            <a:r>
              <a:rPr sz="1800" spc="340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yoki</a:t>
            </a:r>
            <a:r>
              <a:rPr sz="1800" spc="350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spc="-10" dirty="0">
                <a:solidFill>
                  <a:srgbClr val="2D75B6"/>
                </a:solidFill>
                <a:latin typeface="Times New Roman"/>
                <a:cs typeface="Times New Roman"/>
              </a:rPr>
              <a:t>vazifalarni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to‘g‘ri</a:t>
            </a:r>
            <a:r>
              <a:rPr sz="1800" spc="50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va</a:t>
            </a:r>
            <a:r>
              <a:rPr sz="1800" spc="55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vijdonan</a:t>
            </a:r>
            <a:r>
              <a:rPr sz="1800" spc="55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bajarish</a:t>
            </a:r>
            <a:r>
              <a:rPr sz="1800" spc="55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yo‘nalishida</a:t>
            </a:r>
            <a:r>
              <a:rPr sz="1800" spc="50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spc="-25" dirty="0">
                <a:solidFill>
                  <a:srgbClr val="2D75B6"/>
                </a:solidFill>
                <a:latin typeface="Times New Roman"/>
                <a:cs typeface="Times New Roman"/>
              </a:rPr>
              <a:t>ham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qaror</a:t>
            </a:r>
            <a:r>
              <a:rPr sz="1800" spc="-3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qabul</a:t>
            </a:r>
            <a:r>
              <a:rPr sz="1800" spc="-2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qilishi</a:t>
            </a:r>
            <a:r>
              <a:rPr sz="1800" spc="-3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2D75B6"/>
                </a:solidFill>
                <a:latin typeface="Times New Roman"/>
                <a:cs typeface="Times New Roman"/>
              </a:rPr>
              <a:t>mumkin.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 marR="5715" indent="267970" algn="just">
              <a:lnSpc>
                <a:spcPct val="100000"/>
              </a:lnSpc>
            </a:pP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Shu</a:t>
            </a:r>
            <a:r>
              <a:rPr sz="1800" spc="40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bilan</a:t>
            </a:r>
            <a:r>
              <a:rPr sz="1800" spc="45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bir</a:t>
            </a:r>
            <a:r>
              <a:rPr sz="1800" spc="40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vaqtda,</a:t>
            </a:r>
            <a:r>
              <a:rPr sz="1800" spc="50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korrupsiya</a:t>
            </a:r>
            <a:r>
              <a:rPr sz="1800" spc="40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har</a:t>
            </a:r>
            <a:r>
              <a:rPr sz="1800" spc="50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spc="-20" dirty="0">
                <a:solidFill>
                  <a:srgbClr val="2D75B6"/>
                </a:solidFill>
                <a:latin typeface="Times New Roman"/>
                <a:cs typeface="Times New Roman"/>
              </a:rPr>
              <a:t>doim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burch</a:t>
            </a:r>
            <a:r>
              <a:rPr sz="1800" spc="495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va</a:t>
            </a:r>
            <a:r>
              <a:rPr sz="1800" spc="25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shaxsiy</a:t>
            </a:r>
            <a:r>
              <a:rPr sz="1800" spc="30" dirty="0">
                <a:solidFill>
                  <a:srgbClr val="2D75B6"/>
                </a:solidFill>
                <a:latin typeface="Times New Roman"/>
                <a:cs typeface="Times New Roman"/>
              </a:rPr>
              <a:t> 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qiziqishlar</a:t>
            </a:r>
            <a:r>
              <a:rPr sz="1800" spc="49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o‘rtasida</a:t>
            </a:r>
            <a:r>
              <a:rPr sz="1800" spc="49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2D75B6"/>
                </a:solidFill>
                <a:latin typeface="Times New Roman"/>
                <a:cs typeface="Times New Roman"/>
              </a:rPr>
              <a:t>tanlov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paydo</a:t>
            </a:r>
            <a:r>
              <a:rPr sz="1800" spc="-5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bo‘lgan</a:t>
            </a:r>
            <a:r>
              <a:rPr sz="1800" spc="-3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vaziyatda</a:t>
            </a:r>
            <a:r>
              <a:rPr sz="1800" spc="-4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D75B6"/>
                </a:solidFill>
                <a:latin typeface="Times New Roman"/>
                <a:cs typeface="Times New Roman"/>
              </a:rPr>
              <a:t>kelib</a:t>
            </a:r>
            <a:r>
              <a:rPr sz="1800" spc="-3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2D75B6"/>
                </a:solidFill>
                <a:latin typeface="Times New Roman"/>
                <a:cs typeface="Times New Roman"/>
              </a:rPr>
              <a:t>chiqadi.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20" name="Picture 3" descr="cid:image001.png@01D87DC4.B94DB8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5726"/>
            <a:ext cx="1905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72186" y="1170177"/>
            <a:ext cx="2327910" cy="1294130"/>
            <a:chOff x="472186" y="1170177"/>
            <a:chExt cx="2327910" cy="1294130"/>
          </a:xfrm>
        </p:grpSpPr>
        <p:sp>
          <p:nvSpPr>
            <p:cNvPr id="3" name="object 3"/>
            <p:cNvSpPr/>
            <p:nvPr/>
          </p:nvSpPr>
          <p:spPr>
            <a:xfrm>
              <a:off x="979931" y="1388363"/>
              <a:ext cx="170815" cy="1076325"/>
            </a:xfrm>
            <a:custGeom>
              <a:avLst/>
              <a:gdLst/>
              <a:ahLst/>
              <a:cxnLst/>
              <a:rect l="l" t="t" r="r" b="b"/>
              <a:pathLst>
                <a:path w="170815" h="1076325">
                  <a:moveTo>
                    <a:pt x="170687" y="0"/>
                  </a:moveTo>
                  <a:lnTo>
                    <a:pt x="0" y="0"/>
                  </a:lnTo>
                  <a:lnTo>
                    <a:pt x="0" y="1075943"/>
                  </a:lnTo>
                  <a:lnTo>
                    <a:pt x="170687" y="1075943"/>
                  </a:lnTo>
                  <a:lnTo>
                    <a:pt x="170687" y="0"/>
                  </a:lnTo>
                  <a:close/>
                </a:path>
              </a:pathLst>
            </a:custGeom>
            <a:solidFill>
              <a:srgbClr val="B5CA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78536" y="1176527"/>
              <a:ext cx="2315210" cy="862965"/>
            </a:xfrm>
            <a:custGeom>
              <a:avLst/>
              <a:gdLst/>
              <a:ahLst/>
              <a:cxnLst/>
              <a:rect l="l" t="t" r="r" b="b"/>
              <a:pathLst>
                <a:path w="2315210" h="862964">
                  <a:moveTo>
                    <a:pt x="2200529" y="0"/>
                  </a:moveTo>
                  <a:lnTo>
                    <a:pt x="114414" y="0"/>
                  </a:lnTo>
                  <a:lnTo>
                    <a:pt x="69876" y="6776"/>
                  </a:lnTo>
                  <a:lnTo>
                    <a:pt x="33508" y="25257"/>
                  </a:lnTo>
                  <a:lnTo>
                    <a:pt x="8990" y="52667"/>
                  </a:lnTo>
                  <a:lnTo>
                    <a:pt x="0" y="86233"/>
                  </a:lnTo>
                  <a:lnTo>
                    <a:pt x="0" y="776351"/>
                  </a:lnTo>
                  <a:lnTo>
                    <a:pt x="8990" y="809916"/>
                  </a:lnTo>
                  <a:lnTo>
                    <a:pt x="33508" y="837326"/>
                  </a:lnTo>
                  <a:lnTo>
                    <a:pt x="69876" y="855807"/>
                  </a:lnTo>
                  <a:lnTo>
                    <a:pt x="114414" y="862584"/>
                  </a:lnTo>
                  <a:lnTo>
                    <a:pt x="2200529" y="862584"/>
                  </a:lnTo>
                  <a:lnTo>
                    <a:pt x="2245090" y="855807"/>
                  </a:lnTo>
                  <a:lnTo>
                    <a:pt x="2281459" y="837326"/>
                  </a:lnTo>
                  <a:lnTo>
                    <a:pt x="2305970" y="809916"/>
                  </a:lnTo>
                  <a:lnTo>
                    <a:pt x="2314956" y="776351"/>
                  </a:lnTo>
                  <a:lnTo>
                    <a:pt x="2314956" y="86233"/>
                  </a:lnTo>
                  <a:lnTo>
                    <a:pt x="2305970" y="52667"/>
                  </a:lnTo>
                  <a:lnTo>
                    <a:pt x="2281459" y="25257"/>
                  </a:lnTo>
                  <a:lnTo>
                    <a:pt x="2245090" y="6776"/>
                  </a:lnTo>
                  <a:lnTo>
                    <a:pt x="220052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78536" y="1176527"/>
              <a:ext cx="2315210" cy="862965"/>
            </a:xfrm>
            <a:custGeom>
              <a:avLst/>
              <a:gdLst/>
              <a:ahLst/>
              <a:cxnLst/>
              <a:rect l="l" t="t" r="r" b="b"/>
              <a:pathLst>
                <a:path w="2315210" h="862964">
                  <a:moveTo>
                    <a:pt x="0" y="86233"/>
                  </a:moveTo>
                  <a:lnTo>
                    <a:pt x="8990" y="52667"/>
                  </a:lnTo>
                  <a:lnTo>
                    <a:pt x="33508" y="25257"/>
                  </a:lnTo>
                  <a:lnTo>
                    <a:pt x="69876" y="6776"/>
                  </a:lnTo>
                  <a:lnTo>
                    <a:pt x="114414" y="0"/>
                  </a:lnTo>
                  <a:lnTo>
                    <a:pt x="2200529" y="0"/>
                  </a:lnTo>
                  <a:lnTo>
                    <a:pt x="2245090" y="6776"/>
                  </a:lnTo>
                  <a:lnTo>
                    <a:pt x="2281459" y="25257"/>
                  </a:lnTo>
                  <a:lnTo>
                    <a:pt x="2305970" y="52667"/>
                  </a:lnTo>
                  <a:lnTo>
                    <a:pt x="2314956" y="86233"/>
                  </a:lnTo>
                  <a:lnTo>
                    <a:pt x="2314956" y="776351"/>
                  </a:lnTo>
                  <a:lnTo>
                    <a:pt x="2305970" y="809916"/>
                  </a:lnTo>
                  <a:lnTo>
                    <a:pt x="2281459" y="837326"/>
                  </a:lnTo>
                  <a:lnTo>
                    <a:pt x="2245090" y="855807"/>
                  </a:lnTo>
                  <a:lnTo>
                    <a:pt x="2200529" y="862584"/>
                  </a:lnTo>
                  <a:lnTo>
                    <a:pt x="114414" y="862584"/>
                  </a:lnTo>
                  <a:lnTo>
                    <a:pt x="69876" y="855807"/>
                  </a:lnTo>
                  <a:lnTo>
                    <a:pt x="33508" y="837326"/>
                  </a:lnTo>
                  <a:lnTo>
                    <a:pt x="8990" y="809916"/>
                  </a:lnTo>
                  <a:lnTo>
                    <a:pt x="0" y="776351"/>
                  </a:lnTo>
                  <a:lnTo>
                    <a:pt x="0" y="86233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614883" y="1219327"/>
            <a:ext cx="2041525" cy="7581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480"/>
              </a:lnSpc>
              <a:spcBef>
                <a:spcPts val="95"/>
              </a:spcBef>
            </a:pP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Oilaviy</a:t>
            </a:r>
            <a:r>
              <a:rPr sz="1300" spc="-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marosimlarda</a:t>
            </a:r>
            <a:endParaRPr sz="13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12065" marR="5080" algn="ctr">
              <a:lnSpc>
                <a:spcPts val="1400"/>
              </a:lnSpc>
              <a:spcBef>
                <a:spcPts val="100"/>
              </a:spcBef>
            </a:pP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bo‘ysunuvidagi</a:t>
            </a:r>
            <a:r>
              <a:rPr sz="1300" spc="-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xodimlardan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sovg‘a,</a:t>
            </a:r>
            <a:r>
              <a:rPr sz="1300" spc="-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to‘yona,</a:t>
            </a:r>
            <a:r>
              <a:rPr sz="13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xizmatlar olish</a:t>
            </a:r>
            <a:endParaRPr sz="13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50850" y="2249170"/>
            <a:ext cx="2369185" cy="1294130"/>
            <a:chOff x="450850" y="2249170"/>
            <a:chExt cx="2369185" cy="1294130"/>
          </a:xfrm>
        </p:grpSpPr>
        <p:sp>
          <p:nvSpPr>
            <p:cNvPr id="8" name="object 8"/>
            <p:cNvSpPr/>
            <p:nvPr/>
          </p:nvSpPr>
          <p:spPr>
            <a:xfrm>
              <a:off x="979931" y="2467356"/>
              <a:ext cx="170815" cy="1076325"/>
            </a:xfrm>
            <a:custGeom>
              <a:avLst/>
              <a:gdLst/>
              <a:ahLst/>
              <a:cxnLst/>
              <a:rect l="l" t="t" r="r" b="b"/>
              <a:pathLst>
                <a:path w="170815" h="1076325">
                  <a:moveTo>
                    <a:pt x="170687" y="0"/>
                  </a:moveTo>
                  <a:lnTo>
                    <a:pt x="0" y="0"/>
                  </a:lnTo>
                  <a:lnTo>
                    <a:pt x="0" y="1075944"/>
                  </a:lnTo>
                  <a:lnTo>
                    <a:pt x="170687" y="1075944"/>
                  </a:lnTo>
                  <a:lnTo>
                    <a:pt x="170687" y="0"/>
                  </a:lnTo>
                  <a:close/>
                </a:path>
              </a:pathLst>
            </a:custGeom>
            <a:solidFill>
              <a:srgbClr val="B5CA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57200" y="2255520"/>
              <a:ext cx="2356485" cy="862965"/>
            </a:xfrm>
            <a:custGeom>
              <a:avLst/>
              <a:gdLst/>
              <a:ahLst/>
              <a:cxnLst/>
              <a:rect l="l" t="t" r="r" b="b"/>
              <a:pathLst>
                <a:path w="2356485" h="862964">
                  <a:moveTo>
                    <a:pt x="2241677" y="0"/>
                  </a:moveTo>
                  <a:lnTo>
                    <a:pt x="114388" y="0"/>
                  </a:lnTo>
                  <a:lnTo>
                    <a:pt x="69865" y="6776"/>
                  </a:lnTo>
                  <a:lnTo>
                    <a:pt x="33505" y="25257"/>
                  </a:lnTo>
                  <a:lnTo>
                    <a:pt x="8990" y="52667"/>
                  </a:lnTo>
                  <a:lnTo>
                    <a:pt x="0" y="86232"/>
                  </a:lnTo>
                  <a:lnTo>
                    <a:pt x="0" y="776351"/>
                  </a:lnTo>
                  <a:lnTo>
                    <a:pt x="8990" y="809916"/>
                  </a:lnTo>
                  <a:lnTo>
                    <a:pt x="33505" y="837326"/>
                  </a:lnTo>
                  <a:lnTo>
                    <a:pt x="69865" y="855807"/>
                  </a:lnTo>
                  <a:lnTo>
                    <a:pt x="114388" y="862583"/>
                  </a:lnTo>
                  <a:lnTo>
                    <a:pt x="2241677" y="862583"/>
                  </a:lnTo>
                  <a:lnTo>
                    <a:pt x="2286238" y="855807"/>
                  </a:lnTo>
                  <a:lnTo>
                    <a:pt x="2322607" y="837326"/>
                  </a:lnTo>
                  <a:lnTo>
                    <a:pt x="2347118" y="809916"/>
                  </a:lnTo>
                  <a:lnTo>
                    <a:pt x="2356104" y="776351"/>
                  </a:lnTo>
                  <a:lnTo>
                    <a:pt x="2356104" y="86232"/>
                  </a:lnTo>
                  <a:lnTo>
                    <a:pt x="2347118" y="52667"/>
                  </a:lnTo>
                  <a:lnTo>
                    <a:pt x="2322607" y="25257"/>
                  </a:lnTo>
                  <a:lnTo>
                    <a:pt x="2286238" y="6776"/>
                  </a:lnTo>
                  <a:lnTo>
                    <a:pt x="224167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57200" y="2255520"/>
              <a:ext cx="2356485" cy="862965"/>
            </a:xfrm>
            <a:custGeom>
              <a:avLst/>
              <a:gdLst/>
              <a:ahLst/>
              <a:cxnLst/>
              <a:rect l="l" t="t" r="r" b="b"/>
              <a:pathLst>
                <a:path w="2356485" h="862964">
                  <a:moveTo>
                    <a:pt x="0" y="86232"/>
                  </a:moveTo>
                  <a:lnTo>
                    <a:pt x="8990" y="52667"/>
                  </a:lnTo>
                  <a:lnTo>
                    <a:pt x="33505" y="25257"/>
                  </a:lnTo>
                  <a:lnTo>
                    <a:pt x="69865" y="6776"/>
                  </a:lnTo>
                  <a:lnTo>
                    <a:pt x="114388" y="0"/>
                  </a:lnTo>
                  <a:lnTo>
                    <a:pt x="2241677" y="0"/>
                  </a:lnTo>
                  <a:lnTo>
                    <a:pt x="2286238" y="6776"/>
                  </a:lnTo>
                  <a:lnTo>
                    <a:pt x="2322607" y="25257"/>
                  </a:lnTo>
                  <a:lnTo>
                    <a:pt x="2347118" y="52667"/>
                  </a:lnTo>
                  <a:lnTo>
                    <a:pt x="2356104" y="86232"/>
                  </a:lnTo>
                  <a:lnTo>
                    <a:pt x="2356104" y="776351"/>
                  </a:lnTo>
                  <a:lnTo>
                    <a:pt x="2347118" y="809916"/>
                  </a:lnTo>
                  <a:lnTo>
                    <a:pt x="2322607" y="837326"/>
                  </a:lnTo>
                  <a:lnTo>
                    <a:pt x="2286238" y="855807"/>
                  </a:lnTo>
                  <a:lnTo>
                    <a:pt x="2241677" y="862583"/>
                  </a:lnTo>
                  <a:lnTo>
                    <a:pt x="114388" y="862583"/>
                  </a:lnTo>
                  <a:lnTo>
                    <a:pt x="69865" y="855807"/>
                  </a:lnTo>
                  <a:lnTo>
                    <a:pt x="33505" y="837326"/>
                  </a:lnTo>
                  <a:lnTo>
                    <a:pt x="8990" y="809916"/>
                  </a:lnTo>
                  <a:lnTo>
                    <a:pt x="0" y="776351"/>
                  </a:lnTo>
                  <a:lnTo>
                    <a:pt x="0" y="86232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806297" y="2298573"/>
            <a:ext cx="1657985" cy="75819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1920" marR="113664" indent="97155">
              <a:lnSpc>
                <a:spcPts val="1400"/>
              </a:lnSpc>
              <a:spcBef>
                <a:spcPts val="275"/>
              </a:spcBef>
            </a:pP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Repetitorlik</a:t>
            </a:r>
            <a:r>
              <a:rPr sz="1300" spc="-8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bilan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shug‘ullanish,</a:t>
            </a:r>
            <a:r>
              <a:rPr sz="1300" spc="-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pullik</a:t>
            </a:r>
            <a:endParaRPr sz="1300" dirty="0">
              <a:solidFill>
                <a:srgbClr val="FF0000"/>
              </a:solidFill>
              <a:latin typeface="Tahoma"/>
              <a:cs typeface="Tahoma"/>
            </a:endParaRPr>
          </a:p>
          <a:p>
            <a:pPr algn="ctr">
              <a:lnSpc>
                <a:spcPts val="1310"/>
              </a:lnSpc>
            </a:pP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konsul'tasiyani</a:t>
            </a:r>
            <a:r>
              <a:rPr sz="1300" spc="-9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amalga</a:t>
            </a:r>
            <a:endParaRPr sz="13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2540" algn="ctr">
              <a:lnSpc>
                <a:spcPts val="1480"/>
              </a:lnSpc>
            </a:pP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oshirish</a:t>
            </a:r>
            <a:endParaRPr sz="13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450850" y="3328161"/>
            <a:ext cx="2369185" cy="1294130"/>
            <a:chOff x="450850" y="3328161"/>
            <a:chExt cx="2369185" cy="1294130"/>
          </a:xfrm>
        </p:grpSpPr>
        <p:sp>
          <p:nvSpPr>
            <p:cNvPr id="13" name="object 13"/>
            <p:cNvSpPr/>
            <p:nvPr/>
          </p:nvSpPr>
          <p:spPr>
            <a:xfrm>
              <a:off x="979931" y="3546347"/>
              <a:ext cx="170815" cy="1076325"/>
            </a:xfrm>
            <a:custGeom>
              <a:avLst/>
              <a:gdLst/>
              <a:ahLst/>
              <a:cxnLst/>
              <a:rect l="l" t="t" r="r" b="b"/>
              <a:pathLst>
                <a:path w="170815" h="1076325">
                  <a:moveTo>
                    <a:pt x="170687" y="0"/>
                  </a:moveTo>
                  <a:lnTo>
                    <a:pt x="0" y="0"/>
                  </a:lnTo>
                  <a:lnTo>
                    <a:pt x="0" y="1075944"/>
                  </a:lnTo>
                  <a:lnTo>
                    <a:pt x="170687" y="1075944"/>
                  </a:lnTo>
                  <a:lnTo>
                    <a:pt x="170687" y="0"/>
                  </a:lnTo>
                  <a:close/>
                </a:path>
              </a:pathLst>
            </a:custGeom>
            <a:solidFill>
              <a:srgbClr val="B5CA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57200" y="3334511"/>
              <a:ext cx="2356485" cy="864235"/>
            </a:xfrm>
            <a:custGeom>
              <a:avLst/>
              <a:gdLst/>
              <a:ahLst/>
              <a:cxnLst/>
              <a:rect l="l" t="t" r="r" b="b"/>
              <a:pathLst>
                <a:path w="2356485" h="864235">
                  <a:moveTo>
                    <a:pt x="2241677" y="0"/>
                  </a:moveTo>
                  <a:lnTo>
                    <a:pt x="114388" y="0"/>
                  </a:lnTo>
                  <a:lnTo>
                    <a:pt x="69865" y="6796"/>
                  </a:lnTo>
                  <a:lnTo>
                    <a:pt x="33505" y="25320"/>
                  </a:lnTo>
                  <a:lnTo>
                    <a:pt x="8990" y="52774"/>
                  </a:lnTo>
                  <a:lnTo>
                    <a:pt x="0" y="86360"/>
                  </a:lnTo>
                  <a:lnTo>
                    <a:pt x="0" y="777748"/>
                  </a:lnTo>
                  <a:lnTo>
                    <a:pt x="8990" y="811333"/>
                  </a:lnTo>
                  <a:lnTo>
                    <a:pt x="33505" y="838787"/>
                  </a:lnTo>
                  <a:lnTo>
                    <a:pt x="69865" y="857311"/>
                  </a:lnTo>
                  <a:lnTo>
                    <a:pt x="114388" y="864107"/>
                  </a:lnTo>
                  <a:lnTo>
                    <a:pt x="2241677" y="864107"/>
                  </a:lnTo>
                  <a:lnTo>
                    <a:pt x="2286238" y="857311"/>
                  </a:lnTo>
                  <a:lnTo>
                    <a:pt x="2322607" y="838787"/>
                  </a:lnTo>
                  <a:lnTo>
                    <a:pt x="2347118" y="811333"/>
                  </a:lnTo>
                  <a:lnTo>
                    <a:pt x="2356104" y="777748"/>
                  </a:lnTo>
                  <a:lnTo>
                    <a:pt x="2356104" y="86360"/>
                  </a:lnTo>
                  <a:lnTo>
                    <a:pt x="2347118" y="52774"/>
                  </a:lnTo>
                  <a:lnTo>
                    <a:pt x="2322607" y="25320"/>
                  </a:lnTo>
                  <a:lnTo>
                    <a:pt x="2286238" y="6796"/>
                  </a:lnTo>
                  <a:lnTo>
                    <a:pt x="224167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57200" y="3334511"/>
              <a:ext cx="2356485" cy="864235"/>
            </a:xfrm>
            <a:custGeom>
              <a:avLst/>
              <a:gdLst/>
              <a:ahLst/>
              <a:cxnLst/>
              <a:rect l="l" t="t" r="r" b="b"/>
              <a:pathLst>
                <a:path w="2356485" h="864235">
                  <a:moveTo>
                    <a:pt x="0" y="86360"/>
                  </a:moveTo>
                  <a:lnTo>
                    <a:pt x="8990" y="52774"/>
                  </a:lnTo>
                  <a:lnTo>
                    <a:pt x="33505" y="25320"/>
                  </a:lnTo>
                  <a:lnTo>
                    <a:pt x="69865" y="6796"/>
                  </a:lnTo>
                  <a:lnTo>
                    <a:pt x="114388" y="0"/>
                  </a:lnTo>
                  <a:lnTo>
                    <a:pt x="2241677" y="0"/>
                  </a:lnTo>
                  <a:lnTo>
                    <a:pt x="2286238" y="6796"/>
                  </a:lnTo>
                  <a:lnTo>
                    <a:pt x="2322607" y="25320"/>
                  </a:lnTo>
                  <a:lnTo>
                    <a:pt x="2347118" y="52774"/>
                  </a:lnTo>
                  <a:lnTo>
                    <a:pt x="2356104" y="86360"/>
                  </a:lnTo>
                  <a:lnTo>
                    <a:pt x="2356104" y="777748"/>
                  </a:lnTo>
                  <a:lnTo>
                    <a:pt x="2347118" y="811333"/>
                  </a:lnTo>
                  <a:lnTo>
                    <a:pt x="2322607" y="838787"/>
                  </a:lnTo>
                  <a:lnTo>
                    <a:pt x="2286238" y="857311"/>
                  </a:lnTo>
                  <a:lnTo>
                    <a:pt x="2241677" y="864107"/>
                  </a:lnTo>
                  <a:lnTo>
                    <a:pt x="114388" y="864107"/>
                  </a:lnTo>
                  <a:lnTo>
                    <a:pt x="69865" y="857311"/>
                  </a:lnTo>
                  <a:lnTo>
                    <a:pt x="33505" y="838787"/>
                  </a:lnTo>
                  <a:lnTo>
                    <a:pt x="8990" y="811333"/>
                  </a:lnTo>
                  <a:lnTo>
                    <a:pt x="0" y="777748"/>
                  </a:lnTo>
                  <a:lnTo>
                    <a:pt x="0" y="86360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663041" y="3467227"/>
            <a:ext cx="1945639" cy="579755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700" marR="5080" algn="ctr">
              <a:lnSpc>
                <a:spcPts val="1400"/>
              </a:lnSpc>
              <a:spcBef>
                <a:spcPts val="275"/>
              </a:spcBef>
            </a:pP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Lotereya,</a:t>
            </a:r>
            <a:r>
              <a:rPr sz="1300" spc="-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savdo</a:t>
            </a:r>
            <a:r>
              <a:rPr sz="1300" spc="-7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aksiyalari,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sovrinlar</a:t>
            </a:r>
            <a:r>
              <a:rPr sz="1300" spc="-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va</a:t>
            </a:r>
            <a:r>
              <a:rPr sz="1300" spc="-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boshqa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yutuqlarga</a:t>
            </a:r>
            <a:r>
              <a:rPr sz="1300" spc="-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ega</a:t>
            </a:r>
            <a:r>
              <a:rPr sz="1300" spc="-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bo‘lish</a:t>
            </a:r>
            <a:endParaRPr sz="13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50850" y="4407153"/>
            <a:ext cx="2369185" cy="1294130"/>
            <a:chOff x="450850" y="4407153"/>
            <a:chExt cx="2369185" cy="1294130"/>
          </a:xfrm>
        </p:grpSpPr>
        <p:sp>
          <p:nvSpPr>
            <p:cNvPr id="18" name="object 18"/>
            <p:cNvSpPr/>
            <p:nvPr/>
          </p:nvSpPr>
          <p:spPr>
            <a:xfrm>
              <a:off x="979931" y="4625339"/>
              <a:ext cx="170815" cy="1076325"/>
            </a:xfrm>
            <a:custGeom>
              <a:avLst/>
              <a:gdLst/>
              <a:ahLst/>
              <a:cxnLst/>
              <a:rect l="l" t="t" r="r" b="b"/>
              <a:pathLst>
                <a:path w="170815" h="1076325">
                  <a:moveTo>
                    <a:pt x="170687" y="0"/>
                  </a:moveTo>
                  <a:lnTo>
                    <a:pt x="0" y="0"/>
                  </a:lnTo>
                  <a:lnTo>
                    <a:pt x="0" y="1075944"/>
                  </a:lnTo>
                  <a:lnTo>
                    <a:pt x="170687" y="1075944"/>
                  </a:lnTo>
                  <a:lnTo>
                    <a:pt x="170687" y="0"/>
                  </a:lnTo>
                  <a:close/>
                </a:path>
              </a:pathLst>
            </a:custGeom>
            <a:solidFill>
              <a:srgbClr val="B5CA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57200" y="4413503"/>
              <a:ext cx="2356485" cy="864235"/>
            </a:xfrm>
            <a:custGeom>
              <a:avLst/>
              <a:gdLst/>
              <a:ahLst/>
              <a:cxnLst/>
              <a:rect l="l" t="t" r="r" b="b"/>
              <a:pathLst>
                <a:path w="2356485" h="864235">
                  <a:moveTo>
                    <a:pt x="2241677" y="0"/>
                  </a:moveTo>
                  <a:lnTo>
                    <a:pt x="114388" y="0"/>
                  </a:lnTo>
                  <a:lnTo>
                    <a:pt x="69865" y="6796"/>
                  </a:lnTo>
                  <a:lnTo>
                    <a:pt x="33505" y="25320"/>
                  </a:lnTo>
                  <a:lnTo>
                    <a:pt x="8990" y="52774"/>
                  </a:lnTo>
                  <a:lnTo>
                    <a:pt x="0" y="86360"/>
                  </a:lnTo>
                  <a:lnTo>
                    <a:pt x="0" y="777748"/>
                  </a:lnTo>
                  <a:lnTo>
                    <a:pt x="8990" y="811333"/>
                  </a:lnTo>
                  <a:lnTo>
                    <a:pt x="33505" y="838787"/>
                  </a:lnTo>
                  <a:lnTo>
                    <a:pt x="69865" y="857311"/>
                  </a:lnTo>
                  <a:lnTo>
                    <a:pt x="114388" y="864108"/>
                  </a:lnTo>
                  <a:lnTo>
                    <a:pt x="2241677" y="864108"/>
                  </a:lnTo>
                  <a:lnTo>
                    <a:pt x="2286238" y="857311"/>
                  </a:lnTo>
                  <a:lnTo>
                    <a:pt x="2322607" y="838787"/>
                  </a:lnTo>
                  <a:lnTo>
                    <a:pt x="2347118" y="811333"/>
                  </a:lnTo>
                  <a:lnTo>
                    <a:pt x="2356104" y="777748"/>
                  </a:lnTo>
                  <a:lnTo>
                    <a:pt x="2356104" y="86360"/>
                  </a:lnTo>
                  <a:lnTo>
                    <a:pt x="2347118" y="52774"/>
                  </a:lnTo>
                  <a:lnTo>
                    <a:pt x="2322607" y="25320"/>
                  </a:lnTo>
                  <a:lnTo>
                    <a:pt x="2286238" y="6796"/>
                  </a:lnTo>
                  <a:lnTo>
                    <a:pt x="224167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57200" y="4413503"/>
              <a:ext cx="2356485" cy="864235"/>
            </a:xfrm>
            <a:custGeom>
              <a:avLst/>
              <a:gdLst/>
              <a:ahLst/>
              <a:cxnLst/>
              <a:rect l="l" t="t" r="r" b="b"/>
              <a:pathLst>
                <a:path w="2356485" h="864235">
                  <a:moveTo>
                    <a:pt x="0" y="86360"/>
                  </a:moveTo>
                  <a:lnTo>
                    <a:pt x="8990" y="52774"/>
                  </a:lnTo>
                  <a:lnTo>
                    <a:pt x="33505" y="25320"/>
                  </a:lnTo>
                  <a:lnTo>
                    <a:pt x="69865" y="6796"/>
                  </a:lnTo>
                  <a:lnTo>
                    <a:pt x="114388" y="0"/>
                  </a:lnTo>
                  <a:lnTo>
                    <a:pt x="2241677" y="0"/>
                  </a:lnTo>
                  <a:lnTo>
                    <a:pt x="2286238" y="6796"/>
                  </a:lnTo>
                  <a:lnTo>
                    <a:pt x="2322607" y="25320"/>
                  </a:lnTo>
                  <a:lnTo>
                    <a:pt x="2347118" y="52774"/>
                  </a:lnTo>
                  <a:lnTo>
                    <a:pt x="2356104" y="86360"/>
                  </a:lnTo>
                  <a:lnTo>
                    <a:pt x="2356104" y="777748"/>
                  </a:lnTo>
                  <a:lnTo>
                    <a:pt x="2347118" y="811333"/>
                  </a:lnTo>
                  <a:lnTo>
                    <a:pt x="2322607" y="838787"/>
                  </a:lnTo>
                  <a:lnTo>
                    <a:pt x="2286238" y="857311"/>
                  </a:lnTo>
                  <a:lnTo>
                    <a:pt x="2241677" y="864108"/>
                  </a:lnTo>
                  <a:lnTo>
                    <a:pt x="114388" y="864108"/>
                  </a:lnTo>
                  <a:lnTo>
                    <a:pt x="69865" y="857311"/>
                  </a:lnTo>
                  <a:lnTo>
                    <a:pt x="33505" y="838787"/>
                  </a:lnTo>
                  <a:lnTo>
                    <a:pt x="8990" y="811333"/>
                  </a:lnTo>
                  <a:lnTo>
                    <a:pt x="0" y="777748"/>
                  </a:lnTo>
                  <a:lnTo>
                    <a:pt x="0" y="86360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644753" y="4457446"/>
            <a:ext cx="1979930" cy="75819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700" marR="5080" indent="1905" algn="ctr">
              <a:lnSpc>
                <a:spcPts val="1400"/>
              </a:lnSpc>
              <a:spcBef>
                <a:spcPts val="275"/>
              </a:spcBef>
            </a:pP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Yaqin</a:t>
            </a:r>
            <a:r>
              <a:rPr sz="1300" spc="-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tanishi,</a:t>
            </a:r>
            <a:r>
              <a:rPr sz="1300" spc="-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qarindoshi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(kursdosh,</a:t>
            </a:r>
            <a:r>
              <a:rPr sz="1300" spc="-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sinfdosh,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guruhdosh,</a:t>
            </a:r>
            <a:r>
              <a:rPr sz="13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xizmatdosh,</a:t>
            </a:r>
            <a:r>
              <a:rPr sz="13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25" dirty="0">
                <a:solidFill>
                  <a:srgbClr val="FF0000"/>
                </a:solidFill>
                <a:latin typeface="Tahoma"/>
                <a:cs typeface="Tahoma"/>
              </a:rPr>
              <a:t>va</a:t>
            </a:r>
            <a:endParaRPr sz="1300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2540" algn="ctr">
              <a:lnSpc>
                <a:spcPts val="1390"/>
              </a:lnSpc>
            </a:pP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b.)</a:t>
            </a:r>
            <a:r>
              <a:rPr sz="1300" spc="-10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faoliyatini</a:t>
            </a:r>
            <a:r>
              <a:rPr sz="1300" spc="-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tekshirishi</a:t>
            </a:r>
            <a:endParaRPr sz="13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450850" y="5486146"/>
            <a:ext cx="3598545" cy="876935"/>
            <a:chOff x="450850" y="5486146"/>
            <a:chExt cx="3598545" cy="876935"/>
          </a:xfrm>
        </p:grpSpPr>
        <p:sp>
          <p:nvSpPr>
            <p:cNvPr id="23" name="object 23"/>
            <p:cNvSpPr/>
            <p:nvPr/>
          </p:nvSpPr>
          <p:spPr>
            <a:xfrm>
              <a:off x="1068323" y="5638800"/>
              <a:ext cx="2981325" cy="129539"/>
            </a:xfrm>
            <a:custGeom>
              <a:avLst/>
              <a:gdLst/>
              <a:ahLst/>
              <a:cxnLst/>
              <a:rect l="l" t="t" r="r" b="b"/>
              <a:pathLst>
                <a:path w="2981325" h="129539">
                  <a:moveTo>
                    <a:pt x="2980944" y="0"/>
                  </a:moveTo>
                  <a:lnTo>
                    <a:pt x="0" y="0"/>
                  </a:lnTo>
                  <a:lnTo>
                    <a:pt x="0" y="129540"/>
                  </a:lnTo>
                  <a:lnTo>
                    <a:pt x="2980944" y="129540"/>
                  </a:lnTo>
                  <a:lnTo>
                    <a:pt x="2980944" y="0"/>
                  </a:lnTo>
                  <a:close/>
                </a:path>
              </a:pathLst>
            </a:custGeom>
            <a:solidFill>
              <a:srgbClr val="B5CA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57200" y="5492496"/>
              <a:ext cx="2356485" cy="864235"/>
            </a:xfrm>
            <a:custGeom>
              <a:avLst/>
              <a:gdLst/>
              <a:ahLst/>
              <a:cxnLst/>
              <a:rect l="l" t="t" r="r" b="b"/>
              <a:pathLst>
                <a:path w="2356485" h="864235">
                  <a:moveTo>
                    <a:pt x="2241677" y="0"/>
                  </a:moveTo>
                  <a:lnTo>
                    <a:pt x="114388" y="0"/>
                  </a:lnTo>
                  <a:lnTo>
                    <a:pt x="69865" y="6796"/>
                  </a:lnTo>
                  <a:lnTo>
                    <a:pt x="33505" y="25320"/>
                  </a:lnTo>
                  <a:lnTo>
                    <a:pt x="8990" y="52774"/>
                  </a:lnTo>
                  <a:lnTo>
                    <a:pt x="0" y="86359"/>
                  </a:lnTo>
                  <a:lnTo>
                    <a:pt x="0" y="777697"/>
                  </a:lnTo>
                  <a:lnTo>
                    <a:pt x="8990" y="811333"/>
                  </a:lnTo>
                  <a:lnTo>
                    <a:pt x="33505" y="838800"/>
                  </a:lnTo>
                  <a:lnTo>
                    <a:pt x="69865" y="857317"/>
                  </a:lnTo>
                  <a:lnTo>
                    <a:pt x="114388" y="864107"/>
                  </a:lnTo>
                  <a:lnTo>
                    <a:pt x="2241677" y="864107"/>
                  </a:lnTo>
                  <a:lnTo>
                    <a:pt x="2286238" y="857317"/>
                  </a:lnTo>
                  <a:lnTo>
                    <a:pt x="2322607" y="838800"/>
                  </a:lnTo>
                  <a:lnTo>
                    <a:pt x="2347118" y="811333"/>
                  </a:lnTo>
                  <a:lnTo>
                    <a:pt x="2356104" y="777697"/>
                  </a:lnTo>
                  <a:lnTo>
                    <a:pt x="2356104" y="86359"/>
                  </a:lnTo>
                  <a:lnTo>
                    <a:pt x="2347118" y="52774"/>
                  </a:lnTo>
                  <a:lnTo>
                    <a:pt x="2322607" y="25320"/>
                  </a:lnTo>
                  <a:lnTo>
                    <a:pt x="2286238" y="6796"/>
                  </a:lnTo>
                  <a:lnTo>
                    <a:pt x="224167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57200" y="5492496"/>
              <a:ext cx="2356485" cy="864235"/>
            </a:xfrm>
            <a:custGeom>
              <a:avLst/>
              <a:gdLst/>
              <a:ahLst/>
              <a:cxnLst/>
              <a:rect l="l" t="t" r="r" b="b"/>
              <a:pathLst>
                <a:path w="2356485" h="864235">
                  <a:moveTo>
                    <a:pt x="0" y="86359"/>
                  </a:moveTo>
                  <a:lnTo>
                    <a:pt x="8990" y="52774"/>
                  </a:lnTo>
                  <a:lnTo>
                    <a:pt x="33505" y="25320"/>
                  </a:lnTo>
                  <a:lnTo>
                    <a:pt x="69865" y="6796"/>
                  </a:lnTo>
                  <a:lnTo>
                    <a:pt x="114388" y="0"/>
                  </a:lnTo>
                  <a:lnTo>
                    <a:pt x="2241677" y="0"/>
                  </a:lnTo>
                  <a:lnTo>
                    <a:pt x="2286238" y="6796"/>
                  </a:lnTo>
                  <a:lnTo>
                    <a:pt x="2322607" y="25320"/>
                  </a:lnTo>
                  <a:lnTo>
                    <a:pt x="2347118" y="52774"/>
                  </a:lnTo>
                  <a:lnTo>
                    <a:pt x="2356104" y="86359"/>
                  </a:lnTo>
                  <a:lnTo>
                    <a:pt x="2356104" y="777697"/>
                  </a:lnTo>
                  <a:lnTo>
                    <a:pt x="2347118" y="811333"/>
                  </a:lnTo>
                  <a:lnTo>
                    <a:pt x="2322607" y="838800"/>
                  </a:lnTo>
                  <a:lnTo>
                    <a:pt x="2286238" y="857317"/>
                  </a:lnTo>
                  <a:lnTo>
                    <a:pt x="2241677" y="864107"/>
                  </a:lnTo>
                  <a:lnTo>
                    <a:pt x="114388" y="864107"/>
                  </a:lnTo>
                  <a:lnTo>
                    <a:pt x="69865" y="857317"/>
                  </a:lnTo>
                  <a:lnTo>
                    <a:pt x="33505" y="838800"/>
                  </a:lnTo>
                  <a:lnTo>
                    <a:pt x="8990" y="811333"/>
                  </a:lnTo>
                  <a:lnTo>
                    <a:pt x="0" y="777697"/>
                  </a:lnTo>
                  <a:lnTo>
                    <a:pt x="0" y="86359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551789" y="5715406"/>
            <a:ext cx="2167255" cy="40132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739140" marR="5080" indent="-727075">
              <a:lnSpc>
                <a:spcPts val="1400"/>
              </a:lnSpc>
              <a:spcBef>
                <a:spcPts val="275"/>
              </a:spcBef>
            </a:pP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Hisob</a:t>
            </a:r>
            <a:r>
              <a:rPr sz="1300" spc="-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raqami</a:t>
            </a:r>
            <a:r>
              <a:rPr sz="13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ochilgan</a:t>
            </a:r>
            <a:r>
              <a:rPr sz="1300" spc="-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bankni tekshirish</a:t>
            </a:r>
            <a:endParaRPr sz="13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3436365" y="4625340"/>
            <a:ext cx="2370455" cy="1737995"/>
            <a:chOff x="3436365" y="4625340"/>
            <a:chExt cx="2370455" cy="1737995"/>
          </a:xfrm>
        </p:grpSpPr>
        <p:sp>
          <p:nvSpPr>
            <p:cNvPr id="28" name="object 28"/>
            <p:cNvSpPr/>
            <p:nvPr/>
          </p:nvSpPr>
          <p:spPr>
            <a:xfrm>
              <a:off x="3965447" y="4625340"/>
              <a:ext cx="172720" cy="1076325"/>
            </a:xfrm>
            <a:custGeom>
              <a:avLst/>
              <a:gdLst/>
              <a:ahLst/>
              <a:cxnLst/>
              <a:rect l="l" t="t" r="r" b="b"/>
              <a:pathLst>
                <a:path w="172720" h="1076325">
                  <a:moveTo>
                    <a:pt x="172212" y="0"/>
                  </a:moveTo>
                  <a:lnTo>
                    <a:pt x="0" y="0"/>
                  </a:lnTo>
                  <a:lnTo>
                    <a:pt x="0" y="1075944"/>
                  </a:lnTo>
                  <a:lnTo>
                    <a:pt x="172212" y="1075944"/>
                  </a:lnTo>
                  <a:lnTo>
                    <a:pt x="172212" y="0"/>
                  </a:lnTo>
                  <a:close/>
                </a:path>
              </a:pathLst>
            </a:custGeom>
            <a:solidFill>
              <a:srgbClr val="B5CA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442715" y="5492496"/>
              <a:ext cx="2357755" cy="864235"/>
            </a:xfrm>
            <a:custGeom>
              <a:avLst/>
              <a:gdLst/>
              <a:ahLst/>
              <a:cxnLst/>
              <a:rect l="l" t="t" r="r" b="b"/>
              <a:pathLst>
                <a:path w="2357754" h="864235">
                  <a:moveTo>
                    <a:pt x="2243201" y="0"/>
                  </a:moveTo>
                  <a:lnTo>
                    <a:pt x="114426" y="0"/>
                  </a:lnTo>
                  <a:lnTo>
                    <a:pt x="69919" y="6796"/>
                  </a:lnTo>
                  <a:lnTo>
                    <a:pt x="33543" y="25320"/>
                  </a:lnTo>
                  <a:lnTo>
                    <a:pt x="9003" y="52774"/>
                  </a:lnTo>
                  <a:lnTo>
                    <a:pt x="0" y="86359"/>
                  </a:lnTo>
                  <a:lnTo>
                    <a:pt x="0" y="777697"/>
                  </a:lnTo>
                  <a:lnTo>
                    <a:pt x="9003" y="811333"/>
                  </a:lnTo>
                  <a:lnTo>
                    <a:pt x="33543" y="838800"/>
                  </a:lnTo>
                  <a:lnTo>
                    <a:pt x="69919" y="857317"/>
                  </a:lnTo>
                  <a:lnTo>
                    <a:pt x="114426" y="864107"/>
                  </a:lnTo>
                  <a:lnTo>
                    <a:pt x="2243201" y="864107"/>
                  </a:lnTo>
                  <a:lnTo>
                    <a:pt x="2287708" y="857317"/>
                  </a:lnTo>
                  <a:lnTo>
                    <a:pt x="2324084" y="838800"/>
                  </a:lnTo>
                  <a:lnTo>
                    <a:pt x="2348624" y="811333"/>
                  </a:lnTo>
                  <a:lnTo>
                    <a:pt x="2357628" y="777697"/>
                  </a:lnTo>
                  <a:lnTo>
                    <a:pt x="2357628" y="86359"/>
                  </a:lnTo>
                  <a:lnTo>
                    <a:pt x="2348624" y="52774"/>
                  </a:lnTo>
                  <a:lnTo>
                    <a:pt x="2324084" y="25320"/>
                  </a:lnTo>
                  <a:lnTo>
                    <a:pt x="2287708" y="6796"/>
                  </a:lnTo>
                  <a:lnTo>
                    <a:pt x="224320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442715" y="5492496"/>
              <a:ext cx="2357755" cy="864235"/>
            </a:xfrm>
            <a:custGeom>
              <a:avLst/>
              <a:gdLst/>
              <a:ahLst/>
              <a:cxnLst/>
              <a:rect l="l" t="t" r="r" b="b"/>
              <a:pathLst>
                <a:path w="2357754" h="864235">
                  <a:moveTo>
                    <a:pt x="0" y="86359"/>
                  </a:moveTo>
                  <a:lnTo>
                    <a:pt x="9003" y="52774"/>
                  </a:lnTo>
                  <a:lnTo>
                    <a:pt x="33543" y="25320"/>
                  </a:lnTo>
                  <a:lnTo>
                    <a:pt x="69919" y="6796"/>
                  </a:lnTo>
                  <a:lnTo>
                    <a:pt x="114426" y="0"/>
                  </a:lnTo>
                  <a:lnTo>
                    <a:pt x="2243201" y="0"/>
                  </a:lnTo>
                  <a:lnTo>
                    <a:pt x="2287708" y="6796"/>
                  </a:lnTo>
                  <a:lnTo>
                    <a:pt x="2324084" y="25320"/>
                  </a:lnTo>
                  <a:lnTo>
                    <a:pt x="2348624" y="52774"/>
                  </a:lnTo>
                  <a:lnTo>
                    <a:pt x="2357628" y="86359"/>
                  </a:lnTo>
                  <a:lnTo>
                    <a:pt x="2357628" y="777697"/>
                  </a:lnTo>
                  <a:lnTo>
                    <a:pt x="2348624" y="811333"/>
                  </a:lnTo>
                  <a:lnTo>
                    <a:pt x="2324084" y="838800"/>
                  </a:lnTo>
                  <a:lnTo>
                    <a:pt x="2287708" y="857317"/>
                  </a:lnTo>
                  <a:lnTo>
                    <a:pt x="2243201" y="864107"/>
                  </a:lnTo>
                  <a:lnTo>
                    <a:pt x="114426" y="864107"/>
                  </a:lnTo>
                  <a:lnTo>
                    <a:pt x="69919" y="857317"/>
                  </a:lnTo>
                  <a:lnTo>
                    <a:pt x="33543" y="838800"/>
                  </a:lnTo>
                  <a:lnTo>
                    <a:pt x="9003" y="811333"/>
                  </a:lnTo>
                  <a:lnTo>
                    <a:pt x="0" y="777697"/>
                  </a:lnTo>
                  <a:lnTo>
                    <a:pt x="0" y="86359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3686047" y="5715406"/>
            <a:ext cx="1871980" cy="40132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469900" marR="5080" indent="-457200">
              <a:lnSpc>
                <a:spcPts val="1400"/>
              </a:lnSpc>
              <a:spcBef>
                <a:spcPts val="275"/>
              </a:spcBef>
            </a:pP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Tadbirkorlik</a:t>
            </a:r>
            <a:r>
              <a:rPr sz="1300" spc="-9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faoliyati</a:t>
            </a:r>
            <a:r>
              <a:rPr sz="1300" spc="-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bilan shug‘ullanish</a:t>
            </a:r>
            <a:endParaRPr sz="13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3436365" y="3546347"/>
            <a:ext cx="2370455" cy="1737995"/>
            <a:chOff x="3436365" y="3546347"/>
            <a:chExt cx="2370455" cy="1737995"/>
          </a:xfrm>
        </p:grpSpPr>
        <p:sp>
          <p:nvSpPr>
            <p:cNvPr id="33" name="object 33"/>
            <p:cNvSpPr/>
            <p:nvPr/>
          </p:nvSpPr>
          <p:spPr>
            <a:xfrm>
              <a:off x="3965447" y="3546347"/>
              <a:ext cx="172720" cy="1076325"/>
            </a:xfrm>
            <a:custGeom>
              <a:avLst/>
              <a:gdLst/>
              <a:ahLst/>
              <a:cxnLst/>
              <a:rect l="l" t="t" r="r" b="b"/>
              <a:pathLst>
                <a:path w="172720" h="1076325">
                  <a:moveTo>
                    <a:pt x="172212" y="0"/>
                  </a:moveTo>
                  <a:lnTo>
                    <a:pt x="0" y="0"/>
                  </a:lnTo>
                  <a:lnTo>
                    <a:pt x="0" y="1075944"/>
                  </a:lnTo>
                  <a:lnTo>
                    <a:pt x="172212" y="1075944"/>
                  </a:lnTo>
                  <a:lnTo>
                    <a:pt x="172212" y="0"/>
                  </a:lnTo>
                  <a:close/>
                </a:path>
              </a:pathLst>
            </a:custGeom>
            <a:solidFill>
              <a:srgbClr val="B5CA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3442715" y="4413503"/>
              <a:ext cx="2357755" cy="864235"/>
            </a:xfrm>
            <a:custGeom>
              <a:avLst/>
              <a:gdLst/>
              <a:ahLst/>
              <a:cxnLst/>
              <a:rect l="l" t="t" r="r" b="b"/>
              <a:pathLst>
                <a:path w="2357754" h="864235">
                  <a:moveTo>
                    <a:pt x="2243201" y="0"/>
                  </a:moveTo>
                  <a:lnTo>
                    <a:pt x="114426" y="0"/>
                  </a:lnTo>
                  <a:lnTo>
                    <a:pt x="69919" y="6796"/>
                  </a:lnTo>
                  <a:lnTo>
                    <a:pt x="33543" y="25320"/>
                  </a:lnTo>
                  <a:lnTo>
                    <a:pt x="9003" y="52774"/>
                  </a:lnTo>
                  <a:lnTo>
                    <a:pt x="0" y="86360"/>
                  </a:lnTo>
                  <a:lnTo>
                    <a:pt x="0" y="777748"/>
                  </a:lnTo>
                  <a:lnTo>
                    <a:pt x="9003" y="811333"/>
                  </a:lnTo>
                  <a:lnTo>
                    <a:pt x="33543" y="838787"/>
                  </a:lnTo>
                  <a:lnTo>
                    <a:pt x="69919" y="857311"/>
                  </a:lnTo>
                  <a:lnTo>
                    <a:pt x="114426" y="864108"/>
                  </a:lnTo>
                  <a:lnTo>
                    <a:pt x="2243201" y="864108"/>
                  </a:lnTo>
                  <a:lnTo>
                    <a:pt x="2287708" y="857311"/>
                  </a:lnTo>
                  <a:lnTo>
                    <a:pt x="2324084" y="838787"/>
                  </a:lnTo>
                  <a:lnTo>
                    <a:pt x="2348624" y="811333"/>
                  </a:lnTo>
                  <a:lnTo>
                    <a:pt x="2357628" y="777748"/>
                  </a:lnTo>
                  <a:lnTo>
                    <a:pt x="2357628" y="86360"/>
                  </a:lnTo>
                  <a:lnTo>
                    <a:pt x="2348624" y="52774"/>
                  </a:lnTo>
                  <a:lnTo>
                    <a:pt x="2324084" y="25320"/>
                  </a:lnTo>
                  <a:lnTo>
                    <a:pt x="2287708" y="6796"/>
                  </a:lnTo>
                  <a:lnTo>
                    <a:pt x="224320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442715" y="4413503"/>
              <a:ext cx="2357755" cy="864235"/>
            </a:xfrm>
            <a:custGeom>
              <a:avLst/>
              <a:gdLst/>
              <a:ahLst/>
              <a:cxnLst/>
              <a:rect l="l" t="t" r="r" b="b"/>
              <a:pathLst>
                <a:path w="2357754" h="864235">
                  <a:moveTo>
                    <a:pt x="0" y="86360"/>
                  </a:moveTo>
                  <a:lnTo>
                    <a:pt x="9003" y="52774"/>
                  </a:lnTo>
                  <a:lnTo>
                    <a:pt x="33543" y="25320"/>
                  </a:lnTo>
                  <a:lnTo>
                    <a:pt x="69919" y="6796"/>
                  </a:lnTo>
                  <a:lnTo>
                    <a:pt x="114426" y="0"/>
                  </a:lnTo>
                  <a:lnTo>
                    <a:pt x="2243201" y="0"/>
                  </a:lnTo>
                  <a:lnTo>
                    <a:pt x="2287708" y="6796"/>
                  </a:lnTo>
                  <a:lnTo>
                    <a:pt x="2324084" y="25320"/>
                  </a:lnTo>
                  <a:lnTo>
                    <a:pt x="2348624" y="52774"/>
                  </a:lnTo>
                  <a:lnTo>
                    <a:pt x="2357628" y="86360"/>
                  </a:lnTo>
                  <a:lnTo>
                    <a:pt x="2357628" y="777748"/>
                  </a:lnTo>
                  <a:lnTo>
                    <a:pt x="2348624" y="811333"/>
                  </a:lnTo>
                  <a:lnTo>
                    <a:pt x="2324084" y="838787"/>
                  </a:lnTo>
                  <a:lnTo>
                    <a:pt x="2287708" y="857311"/>
                  </a:lnTo>
                  <a:lnTo>
                    <a:pt x="2243201" y="864108"/>
                  </a:lnTo>
                  <a:lnTo>
                    <a:pt x="114426" y="864108"/>
                  </a:lnTo>
                  <a:lnTo>
                    <a:pt x="69919" y="857311"/>
                  </a:lnTo>
                  <a:lnTo>
                    <a:pt x="33543" y="838787"/>
                  </a:lnTo>
                  <a:lnTo>
                    <a:pt x="9003" y="811333"/>
                  </a:lnTo>
                  <a:lnTo>
                    <a:pt x="0" y="777748"/>
                  </a:lnTo>
                  <a:lnTo>
                    <a:pt x="0" y="86360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3754628" y="4546853"/>
            <a:ext cx="1733550" cy="579755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065" marR="5080" algn="ctr">
              <a:lnSpc>
                <a:spcPts val="1400"/>
              </a:lnSpc>
              <a:spcBef>
                <a:spcPts val="275"/>
              </a:spcBef>
            </a:pP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Norasmiy</a:t>
            </a:r>
            <a:r>
              <a:rPr sz="1300" spc="-7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munosabatda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bo‘lgan</a:t>
            </a:r>
            <a:r>
              <a:rPr sz="1300" spc="-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shaxslar</a:t>
            </a:r>
            <a:r>
              <a:rPr sz="1300" spc="-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bilan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aloqada</a:t>
            </a:r>
            <a:r>
              <a:rPr sz="1300" spc="-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bo‘lish</a:t>
            </a:r>
            <a:endParaRPr sz="13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3436365" y="2467355"/>
            <a:ext cx="2370455" cy="1737995"/>
            <a:chOff x="3436365" y="2467355"/>
            <a:chExt cx="2370455" cy="1737995"/>
          </a:xfrm>
        </p:grpSpPr>
        <p:sp>
          <p:nvSpPr>
            <p:cNvPr id="38" name="object 38"/>
            <p:cNvSpPr/>
            <p:nvPr/>
          </p:nvSpPr>
          <p:spPr>
            <a:xfrm>
              <a:off x="3965447" y="2467355"/>
              <a:ext cx="172720" cy="1076325"/>
            </a:xfrm>
            <a:custGeom>
              <a:avLst/>
              <a:gdLst/>
              <a:ahLst/>
              <a:cxnLst/>
              <a:rect l="l" t="t" r="r" b="b"/>
              <a:pathLst>
                <a:path w="172720" h="1076325">
                  <a:moveTo>
                    <a:pt x="172212" y="0"/>
                  </a:moveTo>
                  <a:lnTo>
                    <a:pt x="0" y="0"/>
                  </a:lnTo>
                  <a:lnTo>
                    <a:pt x="0" y="1075944"/>
                  </a:lnTo>
                  <a:lnTo>
                    <a:pt x="172212" y="1075944"/>
                  </a:lnTo>
                  <a:lnTo>
                    <a:pt x="172212" y="0"/>
                  </a:lnTo>
                  <a:close/>
                </a:path>
              </a:pathLst>
            </a:custGeom>
            <a:solidFill>
              <a:srgbClr val="B5CA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442715" y="3334511"/>
              <a:ext cx="2357755" cy="864235"/>
            </a:xfrm>
            <a:custGeom>
              <a:avLst/>
              <a:gdLst/>
              <a:ahLst/>
              <a:cxnLst/>
              <a:rect l="l" t="t" r="r" b="b"/>
              <a:pathLst>
                <a:path w="2357754" h="864235">
                  <a:moveTo>
                    <a:pt x="2243201" y="0"/>
                  </a:moveTo>
                  <a:lnTo>
                    <a:pt x="114426" y="0"/>
                  </a:lnTo>
                  <a:lnTo>
                    <a:pt x="69919" y="6796"/>
                  </a:lnTo>
                  <a:lnTo>
                    <a:pt x="33543" y="25320"/>
                  </a:lnTo>
                  <a:lnTo>
                    <a:pt x="9003" y="52774"/>
                  </a:lnTo>
                  <a:lnTo>
                    <a:pt x="0" y="86360"/>
                  </a:lnTo>
                  <a:lnTo>
                    <a:pt x="0" y="777748"/>
                  </a:lnTo>
                  <a:lnTo>
                    <a:pt x="9003" y="811333"/>
                  </a:lnTo>
                  <a:lnTo>
                    <a:pt x="33543" y="838787"/>
                  </a:lnTo>
                  <a:lnTo>
                    <a:pt x="69919" y="857311"/>
                  </a:lnTo>
                  <a:lnTo>
                    <a:pt x="114426" y="864107"/>
                  </a:lnTo>
                  <a:lnTo>
                    <a:pt x="2243201" y="864107"/>
                  </a:lnTo>
                  <a:lnTo>
                    <a:pt x="2287708" y="857311"/>
                  </a:lnTo>
                  <a:lnTo>
                    <a:pt x="2324084" y="838787"/>
                  </a:lnTo>
                  <a:lnTo>
                    <a:pt x="2348624" y="811333"/>
                  </a:lnTo>
                  <a:lnTo>
                    <a:pt x="2357628" y="777748"/>
                  </a:lnTo>
                  <a:lnTo>
                    <a:pt x="2357628" y="86360"/>
                  </a:lnTo>
                  <a:lnTo>
                    <a:pt x="2348624" y="52774"/>
                  </a:lnTo>
                  <a:lnTo>
                    <a:pt x="2324084" y="25320"/>
                  </a:lnTo>
                  <a:lnTo>
                    <a:pt x="2287708" y="6796"/>
                  </a:lnTo>
                  <a:lnTo>
                    <a:pt x="224320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3442715" y="3334511"/>
              <a:ext cx="2357755" cy="864235"/>
            </a:xfrm>
            <a:custGeom>
              <a:avLst/>
              <a:gdLst/>
              <a:ahLst/>
              <a:cxnLst/>
              <a:rect l="l" t="t" r="r" b="b"/>
              <a:pathLst>
                <a:path w="2357754" h="864235">
                  <a:moveTo>
                    <a:pt x="0" y="86360"/>
                  </a:moveTo>
                  <a:lnTo>
                    <a:pt x="9003" y="52774"/>
                  </a:lnTo>
                  <a:lnTo>
                    <a:pt x="33543" y="25320"/>
                  </a:lnTo>
                  <a:lnTo>
                    <a:pt x="69919" y="6796"/>
                  </a:lnTo>
                  <a:lnTo>
                    <a:pt x="114426" y="0"/>
                  </a:lnTo>
                  <a:lnTo>
                    <a:pt x="2243201" y="0"/>
                  </a:lnTo>
                  <a:lnTo>
                    <a:pt x="2287708" y="6796"/>
                  </a:lnTo>
                  <a:lnTo>
                    <a:pt x="2324084" y="25320"/>
                  </a:lnTo>
                  <a:lnTo>
                    <a:pt x="2348624" y="52774"/>
                  </a:lnTo>
                  <a:lnTo>
                    <a:pt x="2357628" y="86360"/>
                  </a:lnTo>
                  <a:lnTo>
                    <a:pt x="2357628" y="777748"/>
                  </a:lnTo>
                  <a:lnTo>
                    <a:pt x="2348624" y="811333"/>
                  </a:lnTo>
                  <a:lnTo>
                    <a:pt x="2324084" y="838787"/>
                  </a:lnTo>
                  <a:lnTo>
                    <a:pt x="2287708" y="857311"/>
                  </a:lnTo>
                  <a:lnTo>
                    <a:pt x="2243201" y="864107"/>
                  </a:lnTo>
                  <a:lnTo>
                    <a:pt x="114426" y="864107"/>
                  </a:lnTo>
                  <a:lnTo>
                    <a:pt x="69919" y="857311"/>
                  </a:lnTo>
                  <a:lnTo>
                    <a:pt x="33543" y="838787"/>
                  </a:lnTo>
                  <a:lnTo>
                    <a:pt x="9003" y="811333"/>
                  </a:lnTo>
                  <a:lnTo>
                    <a:pt x="0" y="777748"/>
                  </a:lnTo>
                  <a:lnTo>
                    <a:pt x="0" y="86360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3676903" y="3556508"/>
            <a:ext cx="1891030" cy="40132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716280" marR="5080" indent="-704215">
              <a:lnSpc>
                <a:spcPts val="1400"/>
              </a:lnSpc>
              <a:spcBef>
                <a:spcPts val="275"/>
              </a:spcBef>
            </a:pP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Gonorar</a:t>
            </a:r>
            <a:r>
              <a:rPr sz="13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olish,</a:t>
            </a:r>
            <a:r>
              <a:rPr sz="1300" spc="-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hammuallif bo‘lish</a:t>
            </a:r>
            <a:endParaRPr sz="13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3436365" y="1170177"/>
            <a:ext cx="3598545" cy="1294130"/>
            <a:chOff x="3436365" y="1170177"/>
            <a:chExt cx="3598545" cy="1294130"/>
          </a:xfrm>
        </p:grpSpPr>
        <p:sp>
          <p:nvSpPr>
            <p:cNvPr id="43" name="object 43"/>
            <p:cNvSpPr/>
            <p:nvPr/>
          </p:nvSpPr>
          <p:spPr>
            <a:xfrm>
              <a:off x="3965448" y="1321307"/>
              <a:ext cx="3069590" cy="1143000"/>
            </a:xfrm>
            <a:custGeom>
              <a:avLst/>
              <a:gdLst/>
              <a:ahLst/>
              <a:cxnLst/>
              <a:rect l="l" t="t" r="r" b="b"/>
              <a:pathLst>
                <a:path w="3069590" h="1143000">
                  <a:moveTo>
                    <a:pt x="3069336" y="0"/>
                  </a:moveTo>
                  <a:lnTo>
                    <a:pt x="88392" y="0"/>
                  </a:lnTo>
                  <a:lnTo>
                    <a:pt x="88392" y="67068"/>
                  </a:lnTo>
                  <a:lnTo>
                    <a:pt x="0" y="67068"/>
                  </a:lnTo>
                  <a:lnTo>
                    <a:pt x="0" y="1143000"/>
                  </a:lnTo>
                  <a:lnTo>
                    <a:pt x="172212" y="1143000"/>
                  </a:lnTo>
                  <a:lnTo>
                    <a:pt x="172212" y="129540"/>
                  </a:lnTo>
                  <a:lnTo>
                    <a:pt x="3069336" y="129540"/>
                  </a:lnTo>
                  <a:lnTo>
                    <a:pt x="3069336" y="0"/>
                  </a:lnTo>
                  <a:close/>
                </a:path>
              </a:pathLst>
            </a:custGeom>
            <a:solidFill>
              <a:srgbClr val="B5CA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3442715" y="1176527"/>
              <a:ext cx="2357755" cy="862965"/>
            </a:xfrm>
            <a:custGeom>
              <a:avLst/>
              <a:gdLst/>
              <a:ahLst/>
              <a:cxnLst/>
              <a:rect l="l" t="t" r="r" b="b"/>
              <a:pathLst>
                <a:path w="2357754" h="862964">
                  <a:moveTo>
                    <a:pt x="2243201" y="0"/>
                  </a:moveTo>
                  <a:lnTo>
                    <a:pt x="114426" y="0"/>
                  </a:lnTo>
                  <a:lnTo>
                    <a:pt x="69919" y="6776"/>
                  </a:lnTo>
                  <a:lnTo>
                    <a:pt x="33543" y="25257"/>
                  </a:lnTo>
                  <a:lnTo>
                    <a:pt x="9003" y="52667"/>
                  </a:lnTo>
                  <a:lnTo>
                    <a:pt x="0" y="86233"/>
                  </a:lnTo>
                  <a:lnTo>
                    <a:pt x="0" y="776351"/>
                  </a:lnTo>
                  <a:lnTo>
                    <a:pt x="9003" y="809916"/>
                  </a:lnTo>
                  <a:lnTo>
                    <a:pt x="33543" y="837326"/>
                  </a:lnTo>
                  <a:lnTo>
                    <a:pt x="69919" y="855807"/>
                  </a:lnTo>
                  <a:lnTo>
                    <a:pt x="114426" y="862584"/>
                  </a:lnTo>
                  <a:lnTo>
                    <a:pt x="2243201" y="862584"/>
                  </a:lnTo>
                  <a:lnTo>
                    <a:pt x="2287708" y="855807"/>
                  </a:lnTo>
                  <a:lnTo>
                    <a:pt x="2324084" y="837326"/>
                  </a:lnTo>
                  <a:lnTo>
                    <a:pt x="2348624" y="809916"/>
                  </a:lnTo>
                  <a:lnTo>
                    <a:pt x="2357628" y="776351"/>
                  </a:lnTo>
                  <a:lnTo>
                    <a:pt x="2357628" y="86233"/>
                  </a:lnTo>
                  <a:lnTo>
                    <a:pt x="2348624" y="52667"/>
                  </a:lnTo>
                  <a:lnTo>
                    <a:pt x="2324084" y="25257"/>
                  </a:lnTo>
                  <a:lnTo>
                    <a:pt x="2287708" y="6776"/>
                  </a:lnTo>
                  <a:lnTo>
                    <a:pt x="224320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3442715" y="1176527"/>
              <a:ext cx="2357755" cy="862965"/>
            </a:xfrm>
            <a:custGeom>
              <a:avLst/>
              <a:gdLst/>
              <a:ahLst/>
              <a:cxnLst/>
              <a:rect l="l" t="t" r="r" b="b"/>
              <a:pathLst>
                <a:path w="2357754" h="862964">
                  <a:moveTo>
                    <a:pt x="0" y="86233"/>
                  </a:moveTo>
                  <a:lnTo>
                    <a:pt x="9003" y="52667"/>
                  </a:lnTo>
                  <a:lnTo>
                    <a:pt x="33543" y="25257"/>
                  </a:lnTo>
                  <a:lnTo>
                    <a:pt x="69919" y="6776"/>
                  </a:lnTo>
                  <a:lnTo>
                    <a:pt x="114426" y="0"/>
                  </a:lnTo>
                  <a:lnTo>
                    <a:pt x="2243201" y="0"/>
                  </a:lnTo>
                  <a:lnTo>
                    <a:pt x="2287708" y="6776"/>
                  </a:lnTo>
                  <a:lnTo>
                    <a:pt x="2324084" y="25257"/>
                  </a:lnTo>
                  <a:lnTo>
                    <a:pt x="2348624" y="52667"/>
                  </a:lnTo>
                  <a:lnTo>
                    <a:pt x="2357628" y="86233"/>
                  </a:lnTo>
                  <a:lnTo>
                    <a:pt x="2357628" y="776351"/>
                  </a:lnTo>
                  <a:lnTo>
                    <a:pt x="2348624" y="809916"/>
                  </a:lnTo>
                  <a:lnTo>
                    <a:pt x="2324084" y="837326"/>
                  </a:lnTo>
                  <a:lnTo>
                    <a:pt x="2287708" y="855807"/>
                  </a:lnTo>
                  <a:lnTo>
                    <a:pt x="2243201" y="862584"/>
                  </a:lnTo>
                  <a:lnTo>
                    <a:pt x="114426" y="862584"/>
                  </a:lnTo>
                  <a:lnTo>
                    <a:pt x="69919" y="855807"/>
                  </a:lnTo>
                  <a:lnTo>
                    <a:pt x="33543" y="837326"/>
                  </a:lnTo>
                  <a:lnTo>
                    <a:pt x="9003" y="809916"/>
                  </a:lnTo>
                  <a:lnTo>
                    <a:pt x="0" y="776351"/>
                  </a:lnTo>
                  <a:lnTo>
                    <a:pt x="0" y="86233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3805173" y="1397635"/>
            <a:ext cx="1631950" cy="40132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452755" marR="5080" indent="-440690">
              <a:lnSpc>
                <a:spcPts val="1400"/>
              </a:lnSpc>
              <a:spcBef>
                <a:spcPts val="275"/>
              </a:spcBef>
            </a:pP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Xizmat</a:t>
            </a:r>
            <a:r>
              <a:rPr sz="1300" spc="-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evaziga</a:t>
            </a:r>
            <a:r>
              <a:rPr sz="1300" spc="-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iltimos bajartirish</a:t>
            </a:r>
            <a:endParaRPr sz="13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6423405" y="1388363"/>
            <a:ext cx="2369185" cy="2155190"/>
            <a:chOff x="6423405" y="1388363"/>
            <a:chExt cx="2369185" cy="2155190"/>
          </a:xfrm>
        </p:grpSpPr>
        <p:sp>
          <p:nvSpPr>
            <p:cNvPr id="48" name="object 48"/>
            <p:cNvSpPr/>
            <p:nvPr/>
          </p:nvSpPr>
          <p:spPr>
            <a:xfrm>
              <a:off x="6950964" y="1388376"/>
              <a:ext cx="172720" cy="2155190"/>
            </a:xfrm>
            <a:custGeom>
              <a:avLst/>
              <a:gdLst/>
              <a:ahLst/>
              <a:cxnLst/>
              <a:rect l="l" t="t" r="r" b="b"/>
              <a:pathLst>
                <a:path w="172720" h="2155190">
                  <a:moveTo>
                    <a:pt x="172212" y="1078979"/>
                  </a:moveTo>
                  <a:lnTo>
                    <a:pt x="0" y="1078979"/>
                  </a:lnTo>
                  <a:lnTo>
                    <a:pt x="0" y="2154923"/>
                  </a:lnTo>
                  <a:lnTo>
                    <a:pt x="172212" y="2154923"/>
                  </a:lnTo>
                  <a:lnTo>
                    <a:pt x="172212" y="1078979"/>
                  </a:lnTo>
                  <a:close/>
                </a:path>
                <a:path w="172720" h="2155190">
                  <a:moveTo>
                    <a:pt x="172212" y="0"/>
                  </a:moveTo>
                  <a:lnTo>
                    <a:pt x="0" y="0"/>
                  </a:lnTo>
                  <a:lnTo>
                    <a:pt x="0" y="1075931"/>
                  </a:lnTo>
                  <a:lnTo>
                    <a:pt x="172212" y="1075931"/>
                  </a:lnTo>
                  <a:lnTo>
                    <a:pt x="172212" y="0"/>
                  </a:lnTo>
                  <a:close/>
                </a:path>
              </a:pathLst>
            </a:custGeom>
            <a:solidFill>
              <a:srgbClr val="B5CA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6429755" y="2255519"/>
              <a:ext cx="2356485" cy="862965"/>
            </a:xfrm>
            <a:custGeom>
              <a:avLst/>
              <a:gdLst/>
              <a:ahLst/>
              <a:cxnLst/>
              <a:rect l="l" t="t" r="r" b="b"/>
              <a:pathLst>
                <a:path w="2356484" h="862964">
                  <a:moveTo>
                    <a:pt x="2241677" y="0"/>
                  </a:moveTo>
                  <a:lnTo>
                    <a:pt x="114426" y="0"/>
                  </a:lnTo>
                  <a:lnTo>
                    <a:pt x="69865" y="6776"/>
                  </a:lnTo>
                  <a:lnTo>
                    <a:pt x="33496" y="25257"/>
                  </a:lnTo>
                  <a:lnTo>
                    <a:pt x="8985" y="52667"/>
                  </a:lnTo>
                  <a:lnTo>
                    <a:pt x="0" y="86232"/>
                  </a:lnTo>
                  <a:lnTo>
                    <a:pt x="0" y="776351"/>
                  </a:lnTo>
                  <a:lnTo>
                    <a:pt x="8985" y="809916"/>
                  </a:lnTo>
                  <a:lnTo>
                    <a:pt x="33496" y="837326"/>
                  </a:lnTo>
                  <a:lnTo>
                    <a:pt x="69865" y="855807"/>
                  </a:lnTo>
                  <a:lnTo>
                    <a:pt x="114426" y="862583"/>
                  </a:lnTo>
                  <a:lnTo>
                    <a:pt x="2241677" y="862583"/>
                  </a:lnTo>
                  <a:lnTo>
                    <a:pt x="2286238" y="855807"/>
                  </a:lnTo>
                  <a:lnTo>
                    <a:pt x="2322607" y="837326"/>
                  </a:lnTo>
                  <a:lnTo>
                    <a:pt x="2347118" y="809916"/>
                  </a:lnTo>
                  <a:lnTo>
                    <a:pt x="2356104" y="776351"/>
                  </a:lnTo>
                  <a:lnTo>
                    <a:pt x="2356104" y="86232"/>
                  </a:lnTo>
                  <a:lnTo>
                    <a:pt x="2347118" y="52667"/>
                  </a:lnTo>
                  <a:lnTo>
                    <a:pt x="2322607" y="25257"/>
                  </a:lnTo>
                  <a:lnTo>
                    <a:pt x="2286238" y="6776"/>
                  </a:lnTo>
                  <a:lnTo>
                    <a:pt x="224167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6429755" y="2255519"/>
              <a:ext cx="2356485" cy="862965"/>
            </a:xfrm>
            <a:custGeom>
              <a:avLst/>
              <a:gdLst/>
              <a:ahLst/>
              <a:cxnLst/>
              <a:rect l="l" t="t" r="r" b="b"/>
              <a:pathLst>
                <a:path w="2356484" h="862964">
                  <a:moveTo>
                    <a:pt x="0" y="86232"/>
                  </a:moveTo>
                  <a:lnTo>
                    <a:pt x="8985" y="52667"/>
                  </a:lnTo>
                  <a:lnTo>
                    <a:pt x="33496" y="25257"/>
                  </a:lnTo>
                  <a:lnTo>
                    <a:pt x="69865" y="6776"/>
                  </a:lnTo>
                  <a:lnTo>
                    <a:pt x="114426" y="0"/>
                  </a:lnTo>
                  <a:lnTo>
                    <a:pt x="2241677" y="0"/>
                  </a:lnTo>
                  <a:lnTo>
                    <a:pt x="2286238" y="6776"/>
                  </a:lnTo>
                  <a:lnTo>
                    <a:pt x="2322607" y="25257"/>
                  </a:lnTo>
                  <a:lnTo>
                    <a:pt x="2347118" y="52667"/>
                  </a:lnTo>
                  <a:lnTo>
                    <a:pt x="2356104" y="86232"/>
                  </a:lnTo>
                  <a:lnTo>
                    <a:pt x="2356104" y="776351"/>
                  </a:lnTo>
                  <a:lnTo>
                    <a:pt x="2347118" y="809916"/>
                  </a:lnTo>
                  <a:lnTo>
                    <a:pt x="2322607" y="837326"/>
                  </a:lnTo>
                  <a:lnTo>
                    <a:pt x="2286238" y="855807"/>
                  </a:lnTo>
                  <a:lnTo>
                    <a:pt x="2241677" y="862583"/>
                  </a:lnTo>
                  <a:lnTo>
                    <a:pt x="114426" y="862583"/>
                  </a:lnTo>
                  <a:lnTo>
                    <a:pt x="69865" y="855807"/>
                  </a:lnTo>
                  <a:lnTo>
                    <a:pt x="33496" y="837326"/>
                  </a:lnTo>
                  <a:lnTo>
                    <a:pt x="8985" y="809916"/>
                  </a:lnTo>
                  <a:lnTo>
                    <a:pt x="0" y="776351"/>
                  </a:lnTo>
                  <a:lnTo>
                    <a:pt x="0" y="86232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6525006" y="2298573"/>
            <a:ext cx="2165985" cy="75819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700" marR="5080" indent="-635" algn="ctr">
              <a:lnSpc>
                <a:spcPts val="1400"/>
              </a:lnSpc>
              <a:spcBef>
                <a:spcPts val="275"/>
              </a:spcBef>
            </a:pP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Qo‘l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ostidagi</a:t>
            </a:r>
            <a:r>
              <a:rPr sz="1300" spc="-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xodimlarga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shaxsiy</a:t>
            </a:r>
            <a:r>
              <a:rPr sz="1300" spc="-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xarajatlarini</a:t>
            </a:r>
            <a:r>
              <a:rPr sz="1300" spc="-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qoplatish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(tushlik,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yo‘l</a:t>
            </a:r>
            <a:r>
              <a:rPr sz="1300" spc="-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haqqi,</a:t>
            </a:r>
            <a:r>
              <a:rPr sz="1300" spc="-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xizmat safari)</a:t>
            </a:r>
            <a:endParaRPr sz="13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6417309" y="3328161"/>
            <a:ext cx="2370455" cy="2373630"/>
            <a:chOff x="6417309" y="3328161"/>
            <a:chExt cx="2370455" cy="2373630"/>
          </a:xfrm>
        </p:grpSpPr>
        <p:sp>
          <p:nvSpPr>
            <p:cNvPr id="53" name="object 53"/>
            <p:cNvSpPr/>
            <p:nvPr/>
          </p:nvSpPr>
          <p:spPr>
            <a:xfrm>
              <a:off x="6950964" y="3546347"/>
              <a:ext cx="172720" cy="2155190"/>
            </a:xfrm>
            <a:custGeom>
              <a:avLst/>
              <a:gdLst/>
              <a:ahLst/>
              <a:cxnLst/>
              <a:rect l="l" t="t" r="r" b="b"/>
              <a:pathLst>
                <a:path w="172720" h="2155190">
                  <a:moveTo>
                    <a:pt x="172212" y="1078992"/>
                  </a:moveTo>
                  <a:lnTo>
                    <a:pt x="0" y="1078992"/>
                  </a:lnTo>
                  <a:lnTo>
                    <a:pt x="0" y="2154936"/>
                  </a:lnTo>
                  <a:lnTo>
                    <a:pt x="172212" y="2154936"/>
                  </a:lnTo>
                  <a:lnTo>
                    <a:pt x="172212" y="1078992"/>
                  </a:lnTo>
                  <a:close/>
                </a:path>
                <a:path w="172720" h="2155190">
                  <a:moveTo>
                    <a:pt x="172212" y="0"/>
                  </a:moveTo>
                  <a:lnTo>
                    <a:pt x="0" y="0"/>
                  </a:lnTo>
                  <a:lnTo>
                    <a:pt x="0" y="1075944"/>
                  </a:lnTo>
                  <a:lnTo>
                    <a:pt x="172212" y="1075944"/>
                  </a:lnTo>
                  <a:lnTo>
                    <a:pt x="172212" y="0"/>
                  </a:lnTo>
                  <a:close/>
                </a:path>
              </a:pathLst>
            </a:custGeom>
            <a:solidFill>
              <a:srgbClr val="B5CA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6423659" y="3334511"/>
              <a:ext cx="2357755" cy="864235"/>
            </a:xfrm>
            <a:custGeom>
              <a:avLst/>
              <a:gdLst/>
              <a:ahLst/>
              <a:cxnLst/>
              <a:rect l="l" t="t" r="r" b="b"/>
              <a:pathLst>
                <a:path w="2357754" h="864235">
                  <a:moveTo>
                    <a:pt x="2243200" y="0"/>
                  </a:moveTo>
                  <a:lnTo>
                    <a:pt x="114426" y="0"/>
                  </a:lnTo>
                  <a:lnTo>
                    <a:pt x="69919" y="6796"/>
                  </a:lnTo>
                  <a:lnTo>
                    <a:pt x="33543" y="25320"/>
                  </a:lnTo>
                  <a:lnTo>
                    <a:pt x="9003" y="52774"/>
                  </a:lnTo>
                  <a:lnTo>
                    <a:pt x="0" y="86360"/>
                  </a:lnTo>
                  <a:lnTo>
                    <a:pt x="0" y="777748"/>
                  </a:lnTo>
                  <a:lnTo>
                    <a:pt x="9003" y="811333"/>
                  </a:lnTo>
                  <a:lnTo>
                    <a:pt x="33543" y="838787"/>
                  </a:lnTo>
                  <a:lnTo>
                    <a:pt x="69919" y="857311"/>
                  </a:lnTo>
                  <a:lnTo>
                    <a:pt x="114426" y="864107"/>
                  </a:lnTo>
                  <a:lnTo>
                    <a:pt x="2243200" y="864107"/>
                  </a:lnTo>
                  <a:lnTo>
                    <a:pt x="2287708" y="857311"/>
                  </a:lnTo>
                  <a:lnTo>
                    <a:pt x="2324084" y="838787"/>
                  </a:lnTo>
                  <a:lnTo>
                    <a:pt x="2348624" y="811333"/>
                  </a:lnTo>
                  <a:lnTo>
                    <a:pt x="2357628" y="777748"/>
                  </a:lnTo>
                  <a:lnTo>
                    <a:pt x="2357628" y="86360"/>
                  </a:lnTo>
                  <a:lnTo>
                    <a:pt x="2348624" y="52774"/>
                  </a:lnTo>
                  <a:lnTo>
                    <a:pt x="2324084" y="25320"/>
                  </a:lnTo>
                  <a:lnTo>
                    <a:pt x="2287708" y="6796"/>
                  </a:lnTo>
                  <a:lnTo>
                    <a:pt x="22432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6423659" y="3334511"/>
              <a:ext cx="2357755" cy="864235"/>
            </a:xfrm>
            <a:custGeom>
              <a:avLst/>
              <a:gdLst/>
              <a:ahLst/>
              <a:cxnLst/>
              <a:rect l="l" t="t" r="r" b="b"/>
              <a:pathLst>
                <a:path w="2357754" h="864235">
                  <a:moveTo>
                    <a:pt x="0" y="86360"/>
                  </a:moveTo>
                  <a:lnTo>
                    <a:pt x="9003" y="52774"/>
                  </a:lnTo>
                  <a:lnTo>
                    <a:pt x="33543" y="25320"/>
                  </a:lnTo>
                  <a:lnTo>
                    <a:pt x="69919" y="6796"/>
                  </a:lnTo>
                  <a:lnTo>
                    <a:pt x="114426" y="0"/>
                  </a:lnTo>
                  <a:lnTo>
                    <a:pt x="2243200" y="0"/>
                  </a:lnTo>
                  <a:lnTo>
                    <a:pt x="2287708" y="6796"/>
                  </a:lnTo>
                  <a:lnTo>
                    <a:pt x="2324084" y="25320"/>
                  </a:lnTo>
                  <a:lnTo>
                    <a:pt x="2348624" y="52774"/>
                  </a:lnTo>
                  <a:lnTo>
                    <a:pt x="2357628" y="86360"/>
                  </a:lnTo>
                  <a:lnTo>
                    <a:pt x="2357628" y="777748"/>
                  </a:lnTo>
                  <a:lnTo>
                    <a:pt x="2348624" y="811333"/>
                  </a:lnTo>
                  <a:lnTo>
                    <a:pt x="2324084" y="838787"/>
                  </a:lnTo>
                  <a:lnTo>
                    <a:pt x="2287708" y="857311"/>
                  </a:lnTo>
                  <a:lnTo>
                    <a:pt x="2243200" y="864107"/>
                  </a:lnTo>
                  <a:lnTo>
                    <a:pt x="114426" y="864107"/>
                  </a:lnTo>
                  <a:lnTo>
                    <a:pt x="69919" y="857311"/>
                  </a:lnTo>
                  <a:lnTo>
                    <a:pt x="33543" y="838787"/>
                  </a:lnTo>
                  <a:lnTo>
                    <a:pt x="9003" y="811333"/>
                  </a:lnTo>
                  <a:lnTo>
                    <a:pt x="0" y="777748"/>
                  </a:lnTo>
                  <a:lnTo>
                    <a:pt x="0" y="86360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6" name="object 56"/>
          <p:cNvSpPr txBox="1"/>
          <p:nvPr/>
        </p:nvSpPr>
        <p:spPr>
          <a:xfrm>
            <a:off x="6571868" y="3556508"/>
            <a:ext cx="2064385" cy="40132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700" marR="5080" indent="146050">
              <a:lnSpc>
                <a:spcPts val="1400"/>
              </a:lnSpc>
              <a:spcBef>
                <a:spcPts val="275"/>
              </a:spcBef>
            </a:pP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Qo‘l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ostidagi</a:t>
            </a:r>
            <a:r>
              <a:rPr sz="1300" spc="-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xodimlarga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shaxsiy</a:t>
            </a:r>
            <a:r>
              <a:rPr sz="1300" spc="-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xizmatlarni</a:t>
            </a:r>
            <a:r>
              <a:rPr sz="1300" spc="-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buyurish</a:t>
            </a:r>
            <a:endParaRPr sz="13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3436365" y="2241550"/>
            <a:ext cx="6584315" cy="3526790"/>
            <a:chOff x="3436365" y="2241550"/>
            <a:chExt cx="6584315" cy="3526790"/>
          </a:xfrm>
        </p:grpSpPr>
        <p:sp>
          <p:nvSpPr>
            <p:cNvPr id="58" name="object 58"/>
            <p:cNvSpPr/>
            <p:nvPr/>
          </p:nvSpPr>
          <p:spPr>
            <a:xfrm>
              <a:off x="7039355" y="5638800"/>
              <a:ext cx="2981325" cy="129539"/>
            </a:xfrm>
            <a:custGeom>
              <a:avLst/>
              <a:gdLst/>
              <a:ahLst/>
              <a:cxnLst/>
              <a:rect l="l" t="t" r="r" b="b"/>
              <a:pathLst>
                <a:path w="2981325" h="129539">
                  <a:moveTo>
                    <a:pt x="2980944" y="0"/>
                  </a:moveTo>
                  <a:lnTo>
                    <a:pt x="0" y="0"/>
                  </a:lnTo>
                  <a:lnTo>
                    <a:pt x="0" y="129540"/>
                  </a:lnTo>
                  <a:lnTo>
                    <a:pt x="2980944" y="129540"/>
                  </a:lnTo>
                  <a:lnTo>
                    <a:pt x="2980944" y="0"/>
                  </a:lnTo>
                  <a:close/>
                </a:path>
              </a:pathLst>
            </a:custGeom>
            <a:solidFill>
              <a:srgbClr val="B5CA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3442715" y="2247900"/>
              <a:ext cx="2357755" cy="864235"/>
            </a:xfrm>
            <a:custGeom>
              <a:avLst/>
              <a:gdLst/>
              <a:ahLst/>
              <a:cxnLst/>
              <a:rect l="l" t="t" r="r" b="b"/>
              <a:pathLst>
                <a:path w="2357754" h="864235">
                  <a:moveTo>
                    <a:pt x="2243201" y="0"/>
                  </a:moveTo>
                  <a:lnTo>
                    <a:pt x="114426" y="0"/>
                  </a:lnTo>
                  <a:lnTo>
                    <a:pt x="69919" y="6796"/>
                  </a:lnTo>
                  <a:lnTo>
                    <a:pt x="33543" y="25320"/>
                  </a:lnTo>
                  <a:lnTo>
                    <a:pt x="9003" y="52774"/>
                  </a:lnTo>
                  <a:lnTo>
                    <a:pt x="0" y="86360"/>
                  </a:lnTo>
                  <a:lnTo>
                    <a:pt x="0" y="777748"/>
                  </a:lnTo>
                  <a:lnTo>
                    <a:pt x="9003" y="811333"/>
                  </a:lnTo>
                  <a:lnTo>
                    <a:pt x="33543" y="838787"/>
                  </a:lnTo>
                  <a:lnTo>
                    <a:pt x="69919" y="857311"/>
                  </a:lnTo>
                  <a:lnTo>
                    <a:pt x="114426" y="864108"/>
                  </a:lnTo>
                  <a:lnTo>
                    <a:pt x="2243201" y="864108"/>
                  </a:lnTo>
                  <a:lnTo>
                    <a:pt x="2287708" y="857311"/>
                  </a:lnTo>
                  <a:lnTo>
                    <a:pt x="2324084" y="838787"/>
                  </a:lnTo>
                  <a:lnTo>
                    <a:pt x="2348624" y="811333"/>
                  </a:lnTo>
                  <a:lnTo>
                    <a:pt x="2357628" y="777748"/>
                  </a:lnTo>
                  <a:lnTo>
                    <a:pt x="2357628" y="86360"/>
                  </a:lnTo>
                  <a:lnTo>
                    <a:pt x="2348624" y="52774"/>
                  </a:lnTo>
                  <a:lnTo>
                    <a:pt x="2324084" y="25320"/>
                  </a:lnTo>
                  <a:lnTo>
                    <a:pt x="2287708" y="6796"/>
                  </a:lnTo>
                  <a:lnTo>
                    <a:pt x="224320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3442715" y="2247900"/>
              <a:ext cx="2357755" cy="864235"/>
            </a:xfrm>
            <a:custGeom>
              <a:avLst/>
              <a:gdLst/>
              <a:ahLst/>
              <a:cxnLst/>
              <a:rect l="l" t="t" r="r" b="b"/>
              <a:pathLst>
                <a:path w="2357754" h="864235">
                  <a:moveTo>
                    <a:pt x="0" y="86360"/>
                  </a:moveTo>
                  <a:lnTo>
                    <a:pt x="9003" y="52774"/>
                  </a:lnTo>
                  <a:lnTo>
                    <a:pt x="33543" y="25320"/>
                  </a:lnTo>
                  <a:lnTo>
                    <a:pt x="69919" y="6796"/>
                  </a:lnTo>
                  <a:lnTo>
                    <a:pt x="114426" y="0"/>
                  </a:lnTo>
                  <a:lnTo>
                    <a:pt x="2243201" y="0"/>
                  </a:lnTo>
                  <a:lnTo>
                    <a:pt x="2287708" y="6796"/>
                  </a:lnTo>
                  <a:lnTo>
                    <a:pt x="2324084" y="25320"/>
                  </a:lnTo>
                  <a:lnTo>
                    <a:pt x="2348624" y="52774"/>
                  </a:lnTo>
                  <a:lnTo>
                    <a:pt x="2357628" y="86360"/>
                  </a:lnTo>
                  <a:lnTo>
                    <a:pt x="2357628" y="777748"/>
                  </a:lnTo>
                  <a:lnTo>
                    <a:pt x="2348624" y="811333"/>
                  </a:lnTo>
                  <a:lnTo>
                    <a:pt x="2324084" y="838787"/>
                  </a:lnTo>
                  <a:lnTo>
                    <a:pt x="2287708" y="857311"/>
                  </a:lnTo>
                  <a:lnTo>
                    <a:pt x="2243201" y="864108"/>
                  </a:lnTo>
                  <a:lnTo>
                    <a:pt x="114426" y="864108"/>
                  </a:lnTo>
                  <a:lnTo>
                    <a:pt x="69919" y="857311"/>
                  </a:lnTo>
                  <a:lnTo>
                    <a:pt x="33543" y="838787"/>
                  </a:lnTo>
                  <a:lnTo>
                    <a:pt x="9003" y="811333"/>
                  </a:lnTo>
                  <a:lnTo>
                    <a:pt x="0" y="777748"/>
                  </a:lnTo>
                  <a:lnTo>
                    <a:pt x="0" y="86360"/>
                  </a:lnTo>
                  <a:close/>
                </a:path>
              </a:pathLst>
            </a:custGeom>
            <a:ln w="12191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1" name="object 61"/>
          <p:cNvSpPr txBox="1"/>
          <p:nvPr/>
        </p:nvSpPr>
        <p:spPr>
          <a:xfrm>
            <a:off x="3547617" y="2380614"/>
            <a:ext cx="2146300" cy="579755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065" marR="5080" indent="635" algn="ctr">
              <a:lnSpc>
                <a:spcPts val="1400"/>
              </a:lnSpc>
              <a:spcBef>
                <a:spcPts val="275"/>
              </a:spcBef>
            </a:pP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Davlat</a:t>
            </a:r>
            <a:r>
              <a:rPr sz="1300" spc="-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xaridlarida</a:t>
            </a:r>
            <a:r>
              <a:rPr sz="1300" spc="-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20" dirty="0">
                <a:solidFill>
                  <a:srgbClr val="FF0000"/>
                </a:solidFill>
                <a:latin typeface="Tahoma"/>
                <a:cs typeface="Tahoma"/>
              </a:rPr>
              <a:t>yaqin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tanishlari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yoki</a:t>
            </a:r>
            <a:r>
              <a:rPr sz="13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qarindoshlarini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g‘olib</a:t>
            </a:r>
            <a:r>
              <a:rPr sz="13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deb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toptirish</a:t>
            </a:r>
            <a:endParaRPr sz="13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grpSp>
        <p:nvGrpSpPr>
          <p:cNvPr id="62" name="object 62"/>
          <p:cNvGrpSpPr/>
          <p:nvPr/>
        </p:nvGrpSpPr>
        <p:grpSpPr>
          <a:xfrm>
            <a:off x="9408921" y="4625340"/>
            <a:ext cx="2369185" cy="1737995"/>
            <a:chOff x="9408921" y="4625340"/>
            <a:chExt cx="2369185" cy="1737995"/>
          </a:xfrm>
        </p:grpSpPr>
        <p:sp>
          <p:nvSpPr>
            <p:cNvPr id="63" name="object 63"/>
            <p:cNvSpPr/>
            <p:nvPr/>
          </p:nvSpPr>
          <p:spPr>
            <a:xfrm>
              <a:off x="9938003" y="4625340"/>
              <a:ext cx="170815" cy="1076325"/>
            </a:xfrm>
            <a:custGeom>
              <a:avLst/>
              <a:gdLst/>
              <a:ahLst/>
              <a:cxnLst/>
              <a:rect l="l" t="t" r="r" b="b"/>
              <a:pathLst>
                <a:path w="170815" h="1076325">
                  <a:moveTo>
                    <a:pt x="170688" y="0"/>
                  </a:moveTo>
                  <a:lnTo>
                    <a:pt x="0" y="0"/>
                  </a:lnTo>
                  <a:lnTo>
                    <a:pt x="0" y="1075944"/>
                  </a:lnTo>
                  <a:lnTo>
                    <a:pt x="170688" y="1075944"/>
                  </a:lnTo>
                  <a:lnTo>
                    <a:pt x="170688" y="0"/>
                  </a:lnTo>
                  <a:close/>
                </a:path>
              </a:pathLst>
            </a:custGeom>
            <a:solidFill>
              <a:srgbClr val="B5CA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9415271" y="5492496"/>
              <a:ext cx="2356485" cy="864235"/>
            </a:xfrm>
            <a:custGeom>
              <a:avLst/>
              <a:gdLst/>
              <a:ahLst/>
              <a:cxnLst/>
              <a:rect l="l" t="t" r="r" b="b"/>
              <a:pathLst>
                <a:path w="2356484" h="864235">
                  <a:moveTo>
                    <a:pt x="2241677" y="0"/>
                  </a:moveTo>
                  <a:lnTo>
                    <a:pt x="114426" y="0"/>
                  </a:lnTo>
                  <a:lnTo>
                    <a:pt x="69865" y="6796"/>
                  </a:lnTo>
                  <a:lnTo>
                    <a:pt x="33496" y="25320"/>
                  </a:lnTo>
                  <a:lnTo>
                    <a:pt x="8985" y="52774"/>
                  </a:lnTo>
                  <a:lnTo>
                    <a:pt x="0" y="86359"/>
                  </a:lnTo>
                  <a:lnTo>
                    <a:pt x="0" y="777697"/>
                  </a:lnTo>
                  <a:lnTo>
                    <a:pt x="8985" y="811333"/>
                  </a:lnTo>
                  <a:lnTo>
                    <a:pt x="33496" y="838800"/>
                  </a:lnTo>
                  <a:lnTo>
                    <a:pt x="69865" y="857317"/>
                  </a:lnTo>
                  <a:lnTo>
                    <a:pt x="114426" y="864107"/>
                  </a:lnTo>
                  <a:lnTo>
                    <a:pt x="2241677" y="864107"/>
                  </a:lnTo>
                  <a:lnTo>
                    <a:pt x="2286238" y="857317"/>
                  </a:lnTo>
                  <a:lnTo>
                    <a:pt x="2322607" y="838800"/>
                  </a:lnTo>
                  <a:lnTo>
                    <a:pt x="2347118" y="811333"/>
                  </a:lnTo>
                  <a:lnTo>
                    <a:pt x="2356104" y="777697"/>
                  </a:lnTo>
                  <a:lnTo>
                    <a:pt x="2356104" y="86359"/>
                  </a:lnTo>
                  <a:lnTo>
                    <a:pt x="2347118" y="52774"/>
                  </a:lnTo>
                  <a:lnTo>
                    <a:pt x="2322607" y="25320"/>
                  </a:lnTo>
                  <a:lnTo>
                    <a:pt x="2286238" y="6796"/>
                  </a:lnTo>
                  <a:lnTo>
                    <a:pt x="224167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9415271" y="5492496"/>
              <a:ext cx="2356485" cy="864235"/>
            </a:xfrm>
            <a:custGeom>
              <a:avLst/>
              <a:gdLst/>
              <a:ahLst/>
              <a:cxnLst/>
              <a:rect l="l" t="t" r="r" b="b"/>
              <a:pathLst>
                <a:path w="2356484" h="864235">
                  <a:moveTo>
                    <a:pt x="0" y="86359"/>
                  </a:moveTo>
                  <a:lnTo>
                    <a:pt x="8985" y="52774"/>
                  </a:lnTo>
                  <a:lnTo>
                    <a:pt x="33496" y="25320"/>
                  </a:lnTo>
                  <a:lnTo>
                    <a:pt x="69865" y="6796"/>
                  </a:lnTo>
                  <a:lnTo>
                    <a:pt x="114426" y="0"/>
                  </a:lnTo>
                  <a:lnTo>
                    <a:pt x="2241677" y="0"/>
                  </a:lnTo>
                  <a:lnTo>
                    <a:pt x="2286238" y="6796"/>
                  </a:lnTo>
                  <a:lnTo>
                    <a:pt x="2322607" y="25320"/>
                  </a:lnTo>
                  <a:lnTo>
                    <a:pt x="2347118" y="52774"/>
                  </a:lnTo>
                  <a:lnTo>
                    <a:pt x="2356104" y="86359"/>
                  </a:lnTo>
                  <a:lnTo>
                    <a:pt x="2356104" y="777697"/>
                  </a:lnTo>
                  <a:lnTo>
                    <a:pt x="2347118" y="811333"/>
                  </a:lnTo>
                  <a:lnTo>
                    <a:pt x="2322607" y="838800"/>
                  </a:lnTo>
                  <a:lnTo>
                    <a:pt x="2286238" y="857317"/>
                  </a:lnTo>
                  <a:lnTo>
                    <a:pt x="2241677" y="864107"/>
                  </a:lnTo>
                  <a:lnTo>
                    <a:pt x="114426" y="864107"/>
                  </a:lnTo>
                  <a:lnTo>
                    <a:pt x="69865" y="857317"/>
                  </a:lnTo>
                  <a:lnTo>
                    <a:pt x="33496" y="838800"/>
                  </a:lnTo>
                  <a:lnTo>
                    <a:pt x="8985" y="811333"/>
                  </a:lnTo>
                  <a:lnTo>
                    <a:pt x="0" y="777697"/>
                  </a:lnTo>
                  <a:lnTo>
                    <a:pt x="0" y="86359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6" name="object 66"/>
          <p:cNvSpPr txBox="1"/>
          <p:nvPr/>
        </p:nvSpPr>
        <p:spPr>
          <a:xfrm>
            <a:off x="9608946" y="5715406"/>
            <a:ext cx="1969135" cy="40132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756285" marR="5080" indent="-744220" algn="ctr">
              <a:lnSpc>
                <a:spcPts val="1400"/>
              </a:lnSpc>
              <a:spcBef>
                <a:spcPts val="275"/>
              </a:spcBef>
            </a:pP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Chet</a:t>
            </a:r>
            <a:r>
              <a:rPr sz="1300" spc="-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el</a:t>
            </a:r>
            <a:r>
              <a:rPr sz="1300" spc="-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kompaniyalar</a:t>
            </a:r>
            <a:r>
              <a:rPr sz="1300" spc="-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vakili bo‘lish</a:t>
            </a:r>
            <a:endParaRPr sz="13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grpSp>
        <p:nvGrpSpPr>
          <p:cNvPr id="67" name="object 67"/>
          <p:cNvGrpSpPr/>
          <p:nvPr/>
        </p:nvGrpSpPr>
        <p:grpSpPr>
          <a:xfrm>
            <a:off x="6423405" y="5486146"/>
            <a:ext cx="2369185" cy="876935"/>
            <a:chOff x="6423405" y="5486146"/>
            <a:chExt cx="2369185" cy="876935"/>
          </a:xfrm>
        </p:grpSpPr>
        <p:sp>
          <p:nvSpPr>
            <p:cNvPr id="68" name="object 68"/>
            <p:cNvSpPr/>
            <p:nvPr/>
          </p:nvSpPr>
          <p:spPr>
            <a:xfrm>
              <a:off x="6429755" y="5492496"/>
              <a:ext cx="2356485" cy="864235"/>
            </a:xfrm>
            <a:custGeom>
              <a:avLst/>
              <a:gdLst/>
              <a:ahLst/>
              <a:cxnLst/>
              <a:rect l="l" t="t" r="r" b="b"/>
              <a:pathLst>
                <a:path w="2356484" h="864235">
                  <a:moveTo>
                    <a:pt x="2241677" y="0"/>
                  </a:moveTo>
                  <a:lnTo>
                    <a:pt x="114426" y="0"/>
                  </a:lnTo>
                  <a:lnTo>
                    <a:pt x="69865" y="6796"/>
                  </a:lnTo>
                  <a:lnTo>
                    <a:pt x="33496" y="25320"/>
                  </a:lnTo>
                  <a:lnTo>
                    <a:pt x="8985" y="52774"/>
                  </a:lnTo>
                  <a:lnTo>
                    <a:pt x="0" y="86359"/>
                  </a:lnTo>
                  <a:lnTo>
                    <a:pt x="0" y="777697"/>
                  </a:lnTo>
                  <a:lnTo>
                    <a:pt x="8985" y="811333"/>
                  </a:lnTo>
                  <a:lnTo>
                    <a:pt x="33496" y="838800"/>
                  </a:lnTo>
                  <a:lnTo>
                    <a:pt x="69865" y="857317"/>
                  </a:lnTo>
                  <a:lnTo>
                    <a:pt x="114426" y="864107"/>
                  </a:lnTo>
                  <a:lnTo>
                    <a:pt x="2241677" y="864107"/>
                  </a:lnTo>
                  <a:lnTo>
                    <a:pt x="2286238" y="857317"/>
                  </a:lnTo>
                  <a:lnTo>
                    <a:pt x="2322607" y="838800"/>
                  </a:lnTo>
                  <a:lnTo>
                    <a:pt x="2347118" y="811333"/>
                  </a:lnTo>
                  <a:lnTo>
                    <a:pt x="2356104" y="777697"/>
                  </a:lnTo>
                  <a:lnTo>
                    <a:pt x="2356104" y="86359"/>
                  </a:lnTo>
                  <a:lnTo>
                    <a:pt x="2347118" y="52774"/>
                  </a:lnTo>
                  <a:lnTo>
                    <a:pt x="2322607" y="25320"/>
                  </a:lnTo>
                  <a:lnTo>
                    <a:pt x="2286238" y="6796"/>
                  </a:lnTo>
                  <a:lnTo>
                    <a:pt x="224167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6429755" y="5492496"/>
              <a:ext cx="2356485" cy="864235"/>
            </a:xfrm>
            <a:custGeom>
              <a:avLst/>
              <a:gdLst/>
              <a:ahLst/>
              <a:cxnLst/>
              <a:rect l="l" t="t" r="r" b="b"/>
              <a:pathLst>
                <a:path w="2356484" h="864235">
                  <a:moveTo>
                    <a:pt x="0" y="86359"/>
                  </a:moveTo>
                  <a:lnTo>
                    <a:pt x="8985" y="52774"/>
                  </a:lnTo>
                  <a:lnTo>
                    <a:pt x="33496" y="25320"/>
                  </a:lnTo>
                  <a:lnTo>
                    <a:pt x="69865" y="6796"/>
                  </a:lnTo>
                  <a:lnTo>
                    <a:pt x="114426" y="0"/>
                  </a:lnTo>
                  <a:lnTo>
                    <a:pt x="2241677" y="0"/>
                  </a:lnTo>
                  <a:lnTo>
                    <a:pt x="2286238" y="6796"/>
                  </a:lnTo>
                  <a:lnTo>
                    <a:pt x="2322607" y="25320"/>
                  </a:lnTo>
                  <a:lnTo>
                    <a:pt x="2347118" y="52774"/>
                  </a:lnTo>
                  <a:lnTo>
                    <a:pt x="2356104" y="86359"/>
                  </a:lnTo>
                  <a:lnTo>
                    <a:pt x="2356104" y="777697"/>
                  </a:lnTo>
                  <a:lnTo>
                    <a:pt x="2347118" y="811333"/>
                  </a:lnTo>
                  <a:lnTo>
                    <a:pt x="2322607" y="838800"/>
                  </a:lnTo>
                  <a:lnTo>
                    <a:pt x="2286238" y="857317"/>
                  </a:lnTo>
                  <a:lnTo>
                    <a:pt x="2241677" y="864107"/>
                  </a:lnTo>
                  <a:lnTo>
                    <a:pt x="114426" y="864107"/>
                  </a:lnTo>
                  <a:lnTo>
                    <a:pt x="69865" y="857317"/>
                  </a:lnTo>
                  <a:lnTo>
                    <a:pt x="33496" y="838800"/>
                  </a:lnTo>
                  <a:lnTo>
                    <a:pt x="8985" y="811333"/>
                  </a:lnTo>
                  <a:lnTo>
                    <a:pt x="0" y="777697"/>
                  </a:lnTo>
                  <a:lnTo>
                    <a:pt x="0" y="86359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0" name="object 70"/>
          <p:cNvSpPr txBox="1"/>
          <p:nvPr/>
        </p:nvSpPr>
        <p:spPr>
          <a:xfrm>
            <a:off x="6500621" y="5715406"/>
            <a:ext cx="2216785" cy="40132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719455" marR="5080" indent="-707390">
              <a:lnSpc>
                <a:spcPts val="1400"/>
              </a:lnSpc>
              <a:spcBef>
                <a:spcPts val="275"/>
              </a:spcBef>
            </a:pP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Korxonalarda</a:t>
            </a:r>
            <a:r>
              <a:rPr sz="13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ulushga</a:t>
            </a:r>
            <a:r>
              <a:rPr sz="1300" spc="-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(aksiya)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ega</a:t>
            </a:r>
            <a:r>
              <a:rPr sz="1300" spc="-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bo‘lish</a:t>
            </a:r>
            <a:endParaRPr sz="13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grpSp>
        <p:nvGrpSpPr>
          <p:cNvPr id="71" name="object 71"/>
          <p:cNvGrpSpPr/>
          <p:nvPr/>
        </p:nvGrpSpPr>
        <p:grpSpPr>
          <a:xfrm>
            <a:off x="6423405" y="1164082"/>
            <a:ext cx="2369185" cy="876935"/>
            <a:chOff x="6423405" y="1164082"/>
            <a:chExt cx="2369185" cy="876935"/>
          </a:xfrm>
        </p:grpSpPr>
        <p:sp>
          <p:nvSpPr>
            <p:cNvPr id="72" name="object 72"/>
            <p:cNvSpPr/>
            <p:nvPr/>
          </p:nvSpPr>
          <p:spPr>
            <a:xfrm>
              <a:off x="6429755" y="1170432"/>
              <a:ext cx="2356485" cy="864235"/>
            </a:xfrm>
            <a:custGeom>
              <a:avLst/>
              <a:gdLst/>
              <a:ahLst/>
              <a:cxnLst/>
              <a:rect l="l" t="t" r="r" b="b"/>
              <a:pathLst>
                <a:path w="2356484" h="864235">
                  <a:moveTo>
                    <a:pt x="2241677" y="0"/>
                  </a:moveTo>
                  <a:lnTo>
                    <a:pt x="114426" y="0"/>
                  </a:lnTo>
                  <a:lnTo>
                    <a:pt x="69865" y="6796"/>
                  </a:lnTo>
                  <a:lnTo>
                    <a:pt x="33496" y="25320"/>
                  </a:lnTo>
                  <a:lnTo>
                    <a:pt x="8985" y="52774"/>
                  </a:lnTo>
                  <a:lnTo>
                    <a:pt x="0" y="86359"/>
                  </a:lnTo>
                  <a:lnTo>
                    <a:pt x="0" y="777747"/>
                  </a:lnTo>
                  <a:lnTo>
                    <a:pt x="8985" y="811333"/>
                  </a:lnTo>
                  <a:lnTo>
                    <a:pt x="33496" y="838787"/>
                  </a:lnTo>
                  <a:lnTo>
                    <a:pt x="69865" y="857311"/>
                  </a:lnTo>
                  <a:lnTo>
                    <a:pt x="114426" y="864107"/>
                  </a:lnTo>
                  <a:lnTo>
                    <a:pt x="2241677" y="864107"/>
                  </a:lnTo>
                  <a:lnTo>
                    <a:pt x="2286238" y="857311"/>
                  </a:lnTo>
                  <a:lnTo>
                    <a:pt x="2322607" y="838787"/>
                  </a:lnTo>
                  <a:lnTo>
                    <a:pt x="2347118" y="811333"/>
                  </a:lnTo>
                  <a:lnTo>
                    <a:pt x="2356104" y="777747"/>
                  </a:lnTo>
                  <a:lnTo>
                    <a:pt x="2356104" y="86359"/>
                  </a:lnTo>
                  <a:lnTo>
                    <a:pt x="2347118" y="52774"/>
                  </a:lnTo>
                  <a:lnTo>
                    <a:pt x="2322607" y="25320"/>
                  </a:lnTo>
                  <a:lnTo>
                    <a:pt x="2286238" y="6796"/>
                  </a:lnTo>
                  <a:lnTo>
                    <a:pt x="224167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6429755" y="1170432"/>
              <a:ext cx="2356485" cy="864235"/>
            </a:xfrm>
            <a:custGeom>
              <a:avLst/>
              <a:gdLst/>
              <a:ahLst/>
              <a:cxnLst/>
              <a:rect l="l" t="t" r="r" b="b"/>
              <a:pathLst>
                <a:path w="2356484" h="864235">
                  <a:moveTo>
                    <a:pt x="0" y="86359"/>
                  </a:moveTo>
                  <a:lnTo>
                    <a:pt x="8985" y="52774"/>
                  </a:lnTo>
                  <a:lnTo>
                    <a:pt x="33496" y="25320"/>
                  </a:lnTo>
                  <a:lnTo>
                    <a:pt x="69865" y="6796"/>
                  </a:lnTo>
                  <a:lnTo>
                    <a:pt x="114426" y="0"/>
                  </a:lnTo>
                  <a:lnTo>
                    <a:pt x="2241677" y="0"/>
                  </a:lnTo>
                  <a:lnTo>
                    <a:pt x="2286238" y="6796"/>
                  </a:lnTo>
                  <a:lnTo>
                    <a:pt x="2322607" y="25320"/>
                  </a:lnTo>
                  <a:lnTo>
                    <a:pt x="2347118" y="52774"/>
                  </a:lnTo>
                  <a:lnTo>
                    <a:pt x="2356104" y="86359"/>
                  </a:lnTo>
                  <a:lnTo>
                    <a:pt x="2356104" y="777747"/>
                  </a:lnTo>
                  <a:lnTo>
                    <a:pt x="2347118" y="811333"/>
                  </a:lnTo>
                  <a:lnTo>
                    <a:pt x="2322607" y="838787"/>
                  </a:lnTo>
                  <a:lnTo>
                    <a:pt x="2286238" y="857311"/>
                  </a:lnTo>
                  <a:lnTo>
                    <a:pt x="2241677" y="864107"/>
                  </a:lnTo>
                  <a:lnTo>
                    <a:pt x="114426" y="864107"/>
                  </a:lnTo>
                  <a:lnTo>
                    <a:pt x="69865" y="857311"/>
                  </a:lnTo>
                  <a:lnTo>
                    <a:pt x="33496" y="838787"/>
                  </a:lnTo>
                  <a:lnTo>
                    <a:pt x="8985" y="811333"/>
                  </a:lnTo>
                  <a:lnTo>
                    <a:pt x="0" y="777747"/>
                  </a:lnTo>
                  <a:lnTo>
                    <a:pt x="0" y="86359"/>
                  </a:lnTo>
                  <a:close/>
                </a:path>
              </a:pathLst>
            </a:custGeom>
            <a:ln w="12191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4" name="object 74"/>
          <p:cNvSpPr txBox="1"/>
          <p:nvPr/>
        </p:nvSpPr>
        <p:spPr>
          <a:xfrm>
            <a:off x="6528054" y="1302511"/>
            <a:ext cx="2161540" cy="58039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 marR="5080" indent="-1905" algn="ctr">
              <a:lnSpc>
                <a:spcPts val="1410"/>
              </a:lnSpc>
              <a:spcBef>
                <a:spcPts val="265"/>
              </a:spcBef>
            </a:pP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Nazorat</a:t>
            </a:r>
            <a:r>
              <a:rPr sz="1300" spc="-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sohasida</a:t>
            </a:r>
            <a:r>
              <a:rPr sz="1300" spc="-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bevosita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yoki</a:t>
            </a:r>
            <a:r>
              <a:rPr sz="1300" spc="-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bilvosita</a:t>
            </a:r>
            <a:r>
              <a:rPr sz="1300" spc="-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tadbikorlik</a:t>
            </a:r>
            <a:r>
              <a:rPr sz="1300" spc="-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bilan shag‘ullanish</a:t>
            </a:r>
            <a:endParaRPr sz="13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grpSp>
        <p:nvGrpSpPr>
          <p:cNvPr id="75" name="object 75"/>
          <p:cNvGrpSpPr/>
          <p:nvPr/>
        </p:nvGrpSpPr>
        <p:grpSpPr>
          <a:xfrm>
            <a:off x="6423659" y="3805451"/>
            <a:ext cx="4074160" cy="1515110"/>
            <a:chOff x="6423659" y="3767328"/>
            <a:chExt cx="4074160" cy="1515110"/>
          </a:xfrm>
        </p:grpSpPr>
        <p:pic>
          <p:nvPicPr>
            <p:cNvPr id="76" name="object 7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550907" y="3773424"/>
              <a:ext cx="940307" cy="864107"/>
            </a:xfrm>
            <a:prstGeom prst="rect">
              <a:avLst/>
            </a:prstGeom>
          </p:spPr>
        </p:pic>
        <p:sp>
          <p:nvSpPr>
            <p:cNvPr id="77" name="object 77"/>
            <p:cNvSpPr/>
            <p:nvPr/>
          </p:nvSpPr>
          <p:spPr>
            <a:xfrm>
              <a:off x="9550907" y="3773424"/>
              <a:ext cx="940435" cy="864235"/>
            </a:xfrm>
            <a:custGeom>
              <a:avLst/>
              <a:gdLst/>
              <a:ahLst/>
              <a:cxnLst/>
              <a:rect l="l" t="t" r="r" b="b"/>
              <a:pathLst>
                <a:path w="940434" h="864235">
                  <a:moveTo>
                    <a:pt x="0" y="86359"/>
                  </a:moveTo>
                  <a:lnTo>
                    <a:pt x="3587" y="52774"/>
                  </a:lnTo>
                  <a:lnTo>
                    <a:pt x="13366" y="25320"/>
                  </a:lnTo>
                  <a:lnTo>
                    <a:pt x="27860" y="6796"/>
                  </a:lnTo>
                  <a:lnTo>
                    <a:pt x="45593" y="0"/>
                  </a:lnTo>
                  <a:lnTo>
                    <a:pt x="894715" y="0"/>
                  </a:lnTo>
                  <a:lnTo>
                    <a:pt x="912447" y="6796"/>
                  </a:lnTo>
                  <a:lnTo>
                    <a:pt x="926941" y="25320"/>
                  </a:lnTo>
                  <a:lnTo>
                    <a:pt x="936720" y="52774"/>
                  </a:lnTo>
                  <a:lnTo>
                    <a:pt x="940308" y="86359"/>
                  </a:lnTo>
                  <a:lnTo>
                    <a:pt x="940308" y="777748"/>
                  </a:lnTo>
                  <a:lnTo>
                    <a:pt x="936720" y="811333"/>
                  </a:lnTo>
                  <a:lnTo>
                    <a:pt x="926941" y="838787"/>
                  </a:lnTo>
                  <a:lnTo>
                    <a:pt x="912447" y="857311"/>
                  </a:lnTo>
                  <a:lnTo>
                    <a:pt x="894715" y="864107"/>
                  </a:lnTo>
                  <a:lnTo>
                    <a:pt x="45593" y="864107"/>
                  </a:lnTo>
                  <a:lnTo>
                    <a:pt x="27860" y="857311"/>
                  </a:lnTo>
                  <a:lnTo>
                    <a:pt x="13366" y="838787"/>
                  </a:lnTo>
                  <a:lnTo>
                    <a:pt x="3587" y="811333"/>
                  </a:lnTo>
                  <a:lnTo>
                    <a:pt x="0" y="777748"/>
                  </a:lnTo>
                  <a:lnTo>
                    <a:pt x="0" y="86359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6429755" y="4411980"/>
              <a:ext cx="2356485" cy="864235"/>
            </a:xfrm>
            <a:custGeom>
              <a:avLst/>
              <a:gdLst/>
              <a:ahLst/>
              <a:cxnLst/>
              <a:rect l="l" t="t" r="r" b="b"/>
              <a:pathLst>
                <a:path w="2356484" h="864235">
                  <a:moveTo>
                    <a:pt x="2241677" y="0"/>
                  </a:moveTo>
                  <a:lnTo>
                    <a:pt x="114426" y="0"/>
                  </a:lnTo>
                  <a:lnTo>
                    <a:pt x="69865" y="6796"/>
                  </a:lnTo>
                  <a:lnTo>
                    <a:pt x="33496" y="25320"/>
                  </a:lnTo>
                  <a:lnTo>
                    <a:pt x="8985" y="52774"/>
                  </a:lnTo>
                  <a:lnTo>
                    <a:pt x="0" y="86360"/>
                  </a:lnTo>
                  <a:lnTo>
                    <a:pt x="0" y="777748"/>
                  </a:lnTo>
                  <a:lnTo>
                    <a:pt x="8985" y="811333"/>
                  </a:lnTo>
                  <a:lnTo>
                    <a:pt x="33496" y="838787"/>
                  </a:lnTo>
                  <a:lnTo>
                    <a:pt x="69865" y="857311"/>
                  </a:lnTo>
                  <a:lnTo>
                    <a:pt x="114426" y="864108"/>
                  </a:lnTo>
                  <a:lnTo>
                    <a:pt x="2241677" y="864108"/>
                  </a:lnTo>
                  <a:lnTo>
                    <a:pt x="2286238" y="857311"/>
                  </a:lnTo>
                  <a:lnTo>
                    <a:pt x="2322607" y="838787"/>
                  </a:lnTo>
                  <a:lnTo>
                    <a:pt x="2347118" y="811333"/>
                  </a:lnTo>
                  <a:lnTo>
                    <a:pt x="2356104" y="777748"/>
                  </a:lnTo>
                  <a:lnTo>
                    <a:pt x="2356104" y="86360"/>
                  </a:lnTo>
                  <a:lnTo>
                    <a:pt x="2347118" y="52774"/>
                  </a:lnTo>
                  <a:lnTo>
                    <a:pt x="2322607" y="25320"/>
                  </a:lnTo>
                  <a:lnTo>
                    <a:pt x="2286238" y="6796"/>
                  </a:lnTo>
                  <a:lnTo>
                    <a:pt x="224167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6429755" y="4411980"/>
              <a:ext cx="2356485" cy="864235"/>
            </a:xfrm>
            <a:custGeom>
              <a:avLst/>
              <a:gdLst/>
              <a:ahLst/>
              <a:cxnLst/>
              <a:rect l="l" t="t" r="r" b="b"/>
              <a:pathLst>
                <a:path w="2356484" h="864235">
                  <a:moveTo>
                    <a:pt x="0" y="86360"/>
                  </a:moveTo>
                  <a:lnTo>
                    <a:pt x="8985" y="52774"/>
                  </a:lnTo>
                  <a:lnTo>
                    <a:pt x="33496" y="25320"/>
                  </a:lnTo>
                  <a:lnTo>
                    <a:pt x="69865" y="6796"/>
                  </a:lnTo>
                  <a:lnTo>
                    <a:pt x="114426" y="0"/>
                  </a:lnTo>
                  <a:lnTo>
                    <a:pt x="2241677" y="0"/>
                  </a:lnTo>
                  <a:lnTo>
                    <a:pt x="2286238" y="6796"/>
                  </a:lnTo>
                  <a:lnTo>
                    <a:pt x="2322607" y="25320"/>
                  </a:lnTo>
                  <a:lnTo>
                    <a:pt x="2347118" y="52774"/>
                  </a:lnTo>
                  <a:lnTo>
                    <a:pt x="2356104" y="86360"/>
                  </a:lnTo>
                  <a:lnTo>
                    <a:pt x="2356104" y="777748"/>
                  </a:lnTo>
                  <a:lnTo>
                    <a:pt x="2347118" y="811333"/>
                  </a:lnTo>
                  <a:lnTo>
                    <a:pt x="2322607" y="838787"/>
                  </a:lnTo>
                  <a:lnTo>
                    <a:pt x="2286238" y="857311"/>
                  </a:lnTo>
                  <a:lnTo>
                    <a:pt x="2241677" y="864108"/>
                  </a:lnTo>
                  <a:lnTo>
                    <a:pt x="114426" y="864108"/>
                  </a:lnTo>
                  <a:lnTo>
                    <a:pt x="69865" y="857311"/>
                  </a:lnTo>
                  <a:lnTo>
                    <a:pt x="33496" y="838787"/>
                  </a:lnTo>
                  <a:lnTo>
                    <a:pt x="8985" y="811333"/>
                  </a:lnTo>
                  <a:lnTo>
                    <a:pt x="0" y="777748"/>
                  </a:lnTo>
                  <a:lnTo>
                    <a:pt x="0" y="86360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0" name="object 80"/>
          <p:cNvSpPr txBox="1"/>
          <p:nvPr/>
        </p:nvSpPr>
        <p:spPr>
          <a:xfrm>
            <a:off x="6553961" y="4634229"/>
            <a:ext cx="2106930" cy="401955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41275" marR="5080" indent="-29209">
              <a:lnSpc>
                <a:spcPts val="1410"/>
              </a:lnSpc>
              <a:spcBef>
                <a:spcPts val="265"/>
              </a:spcBef>
            </a:pP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Xorijiy</a:t>
            </a:r>
            <a:r>
              <a:rPr sz="1300" spc="-7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davlatlarning</a:t>
            </a:r>
            <a:r>
              <a:rPr sz="1300" spc="-6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mukofot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yoki</a:t>
            </a:r>
            <a:r>
              <a:rPr sz="1300" spc="-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sovg‘alarini</a:t>
            </a:r>
            <a:r>
              <a:rPr sz="13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qabul</a:t>
            </a:r>
            <a:r>
              <a:rPr sz="13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qilish</a:t>
            </a:r>
            <a:endParaRPr sz="13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sp>
        <p:nvSpPr>
          <p:cNvPr id="81" name="object 81"/>
          <p:cNvSpPr txBox="1">
            <a:spLocks noGrp="1"/>
          </p:cNvSpPr>
          <p:nvPr>
            <p:ph type="title"/>
          </p:nvPr>
        </p:nvSpPr>
        <p:spPr>
          <a:xfrm>
            <a:off x="1447800" y="246888"/>
            <a:ext cx="10654410" cy="379983"/>
          </a:xfrm>
          <a:prstGeom prst="rect">
            <a:avLst/>
          </a:prstGeom>
          <a:solidFill>
            <a:srgbClr val="C5DFB4"/>
          </a:solidFill>
        </p:spPr>
        <p:txBody>
          <a:bodyPr vert="horz" wrap="square" lIns="0" tIns="43815" rIns="0" bIns="0" rtlCol="0">
            <a:spAutoFit/>
          </a:bodyPr>
          <a:lstStyle/>
          <a:p>
            <a:pPr marL="402590">
              <a:lnSpc>
                <a:spcPct val="100000"/>
              </a:lnSpc>
              <a:spcBef>
                <a:spcPts val="345"/>
              </a:spcBef>
            </a:pPr>
            <a:r>
              <a:rPr dirty="0"/>
              <a:t>MANFAATLAR</a:t>
            </a:r>
            <a:r>
              <a:rPr spc="-70" dirty="0"/>
              <a:t> </a:t>
            </a:r>
            <a:r>
              <a:rPr spc="-10" dirty="0"/>
              <a:t>TO‘QNASHUVI</a:t>
            </a:r>
            <a:r>
              <a:rPr spc="-70" dirty="0"/>
              <a:t> </a:t>
            </a:r>
            <a:r>
              <a:rPr dirty="0"/>
              <a:t>YUZ</a:t>
            </a:r>
            <a:r>
              <a:rPr spc="-70" dirty="0"/>
              <a:t> </a:t>
            </a:r>
            <a:r>
              <a:rPr dirty="0"/>
              <a:t>BERISHI</a:t>
            </a:r>
            <a:r>
              <a:rPr spc="-90" dirty="0"/>
              <a:t> </a:t>
            </a:r>
            <a:r>
              <a:rPr dirty="0"/>
              <a:t>MUMKIN</a:t>
            </a:r>
            <a:r>
              <a:rPr spc="-60" dirty="0"/>
              <a:t> </a:t>
            </a:r>
            <a:r>
              <a:rPr dirty="0"/>
              <a:t>BO‘LGAN</a:t>
            </a:r>
            <a:r>
              <a:rPr spc="-70" dirty="0"/>
              <a:t> </a:t>
            </a:r>
            <a:r>
              <a:rPr spc="-10" dirty="0"/>
              <a:t>HOLATLAR</a:t>
            </a:r>
          </a:p>
        </p:txBody>
      </p:sp>
      <p:pic>
        <p:nvPicPr>
          <p:cNvPr id="83" name="Picture 3" descr="cid:image001.png@01D87DC4.B94DB8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7183" y="1197101"/>
            <a:ext cx="1905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8800" y="438428"/>
            <a:ext cx="9573768" cy="663643"/>
          </a:xfrm>
          <a:prstGeom prst="rect">
            <a:avLst/>
          </a:prstGeom>
          <a:solidFill>
            <a:srgbClr val="5B9BD4"/>
          </a:solidFill>
          <a:ln w="12192">
            <a:solidFill>
              <a:srgbClr val="41709C"/>
            </a:solidFill>
          </a:ln>
        </p:spPr>
        <p:txBody>
          <a:bodyPr vert="horz" wrap="square" lIns="0" tIns="98425" rIns="0" bIns="0" rtlCol="0">
            <a:spAutoFit/>
          </a:bodyPr>
          <a:lstStyle/>
          <a:p>
            <a:pPr marL="3404235" marR="358775" indent="-3039110" algn="l">
              <a:lnSpc>
                <a:spcPts val="2160"/>
              </a:lnSpc>
              <a:spcBef>
                <a:spcPts val="775"/>
              </a:spcBef>
            </a:pP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Davlat</a:t>
            </a:r>
            <a:r>
              <a:rPr sz="1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organi</a:t>
            </a:r>
            <a:r>
              <a:rPr sz="1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yoki</a:t>
            </a:r>
            <a:r>
              <a:rPr sz="1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boshqa</a:t>
            </a:r>
            <a:r>
              <a:rPr sz="1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tashkilot</a:t>
            </a:r>
            <a:r>
              <a:rPr sz="1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xodimining</a:t>
            </a:r>
            <a:r>
              <a:rPr sz="16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faoliyatida</a:t>
            </a:r>
            <a:r>
              <a:rPr sz="1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manfaatlar</a:t>
            </a:r>
            <a:r>
              <a:rPr sz="16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to‘qnashuvining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oldini</a:t>
            </a:r>
            <a:r>
              <a:rPr sz="1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olish</a:t>
            </a:r>
            <a:r>
              <a:rPr sz="1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bo‘yicha</a:t>
            </a:r>
            <a:r>
              <a:rPr sz="1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cheklovlar</a:t>
            </a:r>
            <a:endParaRPr sz="1600" dirty="0">
              <a:latin typeface="Times New Roman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25169" y="3136138"/>
            <a:ext cx="3300095" cy="1500505"/>
            <a:chOff x="725169" y="3136138"/>
            <a:chExt cx="3300095" cy="1500505"/>
          </a:xfrm>
        </p:grpSpPr>
        <p:sp>
          <p:nvSpPr>
            <p:cNvPr id="4" name="object 4"/>
            <p:cNvSpPr/>
            <p:nvPr/>
          </p:nvSpPr>
          <p:spPr>
            <a:xfrm>
              <a:off x="731519" y="3142488"/>
              <a:ext cx="3287395" cy="1487805"/>
            </a:xfrm>
            <a:custGeom>
              <a:avLst/>
              <a:gdLst/>
              <a:ahLst/>
              <a:cxnLst/>
              <a:rect l="l" t="t" r="r" b="b"/>
              <a:pathLst>
                <a:path w="3287395" h="1487804">
                  <a:moveTo>
                    <a:pt x="3138551" y="0"/>
                  </a:moveTo>
                  <a:lnTo>
                    <a:pt x="148742" y="0"/>
                  </a:lnTo>
                  <a:lnTo>
                    <a:pt x="101730" y="7578"/>
                  </a:lnTo>
                  <a:lnTo>
                    <a:pt x="60899" y="28683"/>
                  </a:lnTo>
                  <a:lnTo>
                    <a:pt x="28699" y="60871"/>
                  </a:lnTo>
                  <a:lnTo>
                    <a:pt x="7583" y="101697"/>
                  </a:lnTo>
                  <a:lnTo>
                    <a:pt x="0" y="148716"/>
                  </a:lnTo>
                  <a:lnTo>
                    <a:pt x="0" y="1338707"/>
                  </a:lnTo>
                  <a:lnTo>
                    <a:pt x="7583" y="1385726"/>
                  </a:lnTo>
                  <a:lnTo>
                    <a:pt x="28699" y="1426552"/>
                  </a:lnTo>
                  <a:lnTo>
                    <a:pt x="60899" y="1458740"/>
                  </a:lnTo>
                  <a:lnTo>
                    <a:pt x="101730" y="1479845"/>
                  </a:lnTo>
                  <a:lnTo>
                    <a:pt x="148742" y="1487424"/>
                  </a:lnTo>
                  <a:lnTo>
                    <a:pt x="3138551" y="1487424"/>
                  </a:lnTo>
                  <a:lnTo>
                    <a:pt x="3185570" y="1479845"/>
                  </a:lnTo>
                  <a:lnTo>
                    <a:pt x="3226396" y="1458740"/>
                  </a:lnTo>
                  <a:lnTo>
                    <a:pt x="3258584" y="1426552"/>
                  </a:lnTo>
                  <a:lnTo>
                    <a:pt x="3279689" y="1385726"/>
                  </a:lnTo>
                  <a:lnTo>
                    <a:pt x="3287267" y="1338707"/>
                  </a:lnTo>
                  <a:lnTo>
                    <a:pt x="3287267" y="148716"/>
                  </a:lnTo>
                  <a:lnTo>
                    <a:pt x="3279689" y="101697"/>
                  </a:lnTo>
                  <a:lnTo>
                    <a:pt x="3258584" y="60871"/>
                  </a:lnTo>
                  <a:lnTo>
                    <a:pt x="3226396" y="28683"/>
                  </a:lnTo>
                  <a:lnTo>
                    <a:pt x="3185570" y="7578"/>
                  </a:lnTo>
                  <a:lnTo>
                    <a:pt x="3138551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31519" y="3142488"/>
              <a:ext cx="3287395" cy="1487805"/>
            </a:xfrm>
            <a:custGeom>
              <a:avLst/>
              <a:gdLst/>
              <a:ahLst/>
              <a:cxnLst/>
              <a:rect l="l" t="t" r="r" b="b"/>
              <a:pathLst>
                <a:path w="3287395" h="1487804">
                  <a:moveTo>
                    <a:pt x="0" y="148716"/>
                  </a:moveTo>
                  <a:lnTo>
                    <a:pt x="7583" y="101697"/>
                  </a:lnTo>
                  <a:lnTo>
                    <a:pt x="28699" y="60871"/>
                  </a:lnTo>
                  <a:lnTo>
                    <a:pt x="60899" y="28683"/>
                  </a:lnTo>
                  <a:lnTo>
                    <a:pt x="101730" y="7578"/>
                  </a:lnTo>
                  <a:lnTo>
                    <a:pt x="148742" y="0"/>
                  </a:lnTo>
                  <a:lnTo>
                    <a:pt x="3138551" y="0"/>
                  </a:lnTo>
                  <a:lnTo>
                    <a:pt x="3185570" y="7578"/>
                  </a:lnTo>
                  <a:lnTo>
                    <a:pt x="3226396" y="28683"/>
                  </a:lnTo>
                  <a:lnTo>
                    <a:pt x="3258584" y="60871"/>
                  </a:lnTo>
                  <a:lnTo>
                    <a:pt x="3279689" y="101697"/>
                  </a:lnTo>
                  <a:lnTo>
                    <a:pt x="3287267" y="148716"/>
                  </a:lnTo>
                  <a:lnTo>
                    <a:pt x="3287267" y="1338707"/>
                  </a:lnTo>
                  <a:lnTo>
                    <a:pt x="3279689" y="1385726"/>
                  </a:lnTo>
                  <a:lnTo>
                    <a:pt x="3258584" y="1426552"/>
                  </a:lnTo>
                  <a:lnTo>
                    <a:pt x="3226396" y="1458740"/>
                  </a:lnTo>
                  <a:lnTo>
                    <a:pt x="3185570" y="1479845"/>
                  </a:lnTo>
                  <a:lnTo>
                    <a:pt x="3138551" y="1487424"/>
                  </a:lnTo>
                  <a:lnTo>
                    <a:pt x="148742" y="1487424"/>
                  </a:lnTo>
                  <a:lnTo>
                    <a:pt x="101730" y="1479845"/>
                  </a:lnTo>
                  <a:lnTo>
                    <a:pt x="60899" y="1458740"/>
                  </a:lnTo>
                  <a:lnTo>
                    <a:pt x="28699" y="1426552"/>
                  </a:lnTo>
                  <a:lnTo>
                    <a:pt x="7583" y="1385726"/>
                  </a:lnTo>
                  <a:lnTo>
                    <a:pt x="0" y="1338707"/>
                  </a:lnTo>
                  <a:lnTo>
                    <a:pt x="0" y="148716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71550" y="3473907"/>
            <a:ext cx="3207385" cy="791845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 algn="ctr">
              <a:lnSpc>
                <a:spcPct val="86200"/>
              </a:lnSpc>
              <a:spcBef>
                <a:spcPts val="335"/>
              </a:spcBef>
            </a:pPr>
            <a:r>
              <a:rPr sz="1400" b="1" dirty="0">
                <a:latin typeface="Times New Roman"/>
                <a:cs typeface="Times New Roman"/>
              </a:rPr>
              <a:t>Manfaatlar</a:t>
            </a:r>
            <a:r>
              <a:rPr sz="1400" b="1" spc="-7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to‘qnashuvining</a:t>
            </a:r>
            <a:r>
              <a:rPr sz="1400" b="1" spc="-5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oldini</a:t>
            </a:r>
            <a:r>
              <a:rPr sz="1400" b="1" spc="-4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olish </a:t>
            </a:r>
            <a:r>
              <a:rPr sz="1400" b="1" dirty="0">
                <a:latin typeface="Times New Roman"/>
                <a:cs typeface="Times New Roman"/>
              </a:rPr>
              <a:t>maqsadida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davlat</a:t>
            </a:r>
            <a:r>
              <a:rPr sz="1400" b="1" spc="-5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organining</a:t>
            </a:r>
            <a:r>
              <a:rPr sz="1400" b="1" spc="-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yoki</a:t>
            </a:r>
            <a:r>
              <a:rPr sz="1400" b="1" spc="-10" dirty="0">
                <a:latin typeface="Times New Roman"/>
                <a:cs typeface="Times New Roman"/>
              </a:rPr>
              <a:t> boshqa </a:t>
            </a:r>
            <a:r>
              <a:rPr sz="1400" b="1" dirty="0">
                <a:latin typeface="Times New Roman"/>
                <a:cs typeface="Times New Roman"/>
              </a:rPr>
              <a:t>tashkilotning</a:t>
            </a:r>
            <a:r>
              <a:rPr sz="1400" b="1" spc="-6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xodimi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quyidagilarga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spc="-20" dirty="0">
                <a:latin typeface="Times New Roman"/>
                <a:cs typeface="Times New Roman"/>
              </a:rPr>
              <a:t>xaqli </a:t>
            </a:r>
            <a:r>
              <a:rPr sz="1400" b="1" spc="-10" dirty="0">
                <a:latin typeface="Times New Roman"/>
                <a:cs typeface="Times New Roman"/>
              </a:rPr>
              <a:t>emas: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012184" y="1241805"/>
            <a:ext cx="7397115" cy="2651125"/>
            <a:chOff x="4012184" y="1241805"/>
            <a:chExt cx="7397115" cy="2651125"/>
          </a:xfrm>
        </p:grpSpPr>
        <p:sp>
          <p:nvSpPr>
            <p:cNvPr id="8" name="object 8"/>
            <p:cNvSpPr/>
            <p:nvPr/>
          </p:nvSpPr>
          <p:spPr>
            <a:xfrm>
              <a:off x="4018534" y="1582546"/>
              <a:ext cx="534670" cy="2303780"/>
            </a:xfrm>
            <a:custGeom>
              <a:avLst/>
              <a:gdLst/>
              <a:ahLst/>
              <a:cxnLst/>
              <a:rect l="l" t="t" r="r" b="b"/>
              <a:pathLst>
                <a:path w="534670" h="2303779">
                  <a:moveTo>
                    <a:pt x="0" y="2303653"/>
                  </a:moveTo>
                  <a:lnTo>
                    <a:pt x="534162" y="0"/>
                  </a:lnTo>
                </a:path>
              </a:pathLst>
            </a:custGeom>
            <a:ln w="12700">
              <a:solidFill>
                <a:srgbClr val="467AA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552188" y="1248155"/>
              <a:ext cx="6850380" cy="668020"/>
            </a:xfrm>
            <a:custGeom>
              <a:avLst/>
              <a:gdLst/>
              <a:ahLst/>
              <a:cxnLst/>
              <a:rect l="l" t="t" r="r" b="b"/>
              <a:pathLst>
                <a:path w="6850380" h="668019">
                  <a:moveTo>
                    <a:pt x="6783578" y="0"/>
                  </a:moveTo>
                  <a:lnTo>
                    <a:pt x="66801" y="0"/>
                  </a:lnTo>
                  <a:lnTo>
                    <a:pt x="40772" y="5240"/>
                  </a:lnTo>
                  <a:lnTo>
                    <a:pt x="19542" y="19542"/>
                  </a:lnTo>
                  <a:lnTo>
                    <a:pt x="5240" y="40772"/>
                  </a:lnTo>
                  <a:lnTo>
                    <a:pt x="0" y="66802"/>
                  </a:lnTo>
                  <a:lnTo>
                    <a:pt x="0" y="600710"/>
                  </a:lnTo>
                  <a:lnTo>
                    <a:pt x="5240" y="626739"/>
                  </a:lnTo>
                  <a:lnTo>
                    <a:pt x="19542" y="647969"/>
                  </a:lnTo>
                  <a:lnTo>
                    <a:pt x="40772" y="662271"/>
                  </a:lnTo>
                  <a:lnTo>
                    <a:pt x="66801" y="667512"/>
                  </a:lnTo>
                  <a:lnTo>
                    <a:pt x="6783578" y="667512"/>
                  </a:lnTo>
                  <a:lnTo>
                    <a:pt x="6809607" y="662271"/>
                  </a:lnTo>
                  <a:lnTo>
                    <a:pt x="6830837" y="647969"/>
                  </a:lnTo>
                  <a:lnTo>
                    <a:pt x="6845139" y="626739"/>
                  </a:lnTo>
                  <a:lnTo>
                    <a:pt x="6850380" y="600710"/>
                  </a:lnTo>
                  <a:lnTo>
                    <a:pt x="6850380" y="66802"/>
                  </a:lnTo>
                  <a:lnTo>
                    <a:pt x="6845139" y="40772"/>
                  </a:lnTo>
                  <a:lnTo>
                    <a:pt x="6830837" y="19542"/>
                  </a:lnTo>
                  <a:lnTo>
                    <a:pt x="6809607" y="5240"/>
                  </a:lnTo>
                  <a:lnTo>
                    <a:pt x="6783578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552188" y="1248155"/>
              <a:ext cx="6850380" cy="668020"/>
            </a:xfrm>
            <a:custGeom>
              <a:avLst/>
              <a:gdLst/>
              <a:ahLst/>
              <a:cxnLst/>
              <a:rect l="l" t="t" r="r" b="b"/>
              <a:pathLst>
                <a:path w="6850380" h="668019">
                  <a:moveTo>
                    <a:pt x="0" y="66802"/>
                  </a:moveTo>
                  <a:lnTo>
                    <a:pt x="5240" y="40772"/>
                  </a:lnTo>
                  <a:lnTo>
                    <a:pt x="19542" y="19542"/>
                  </a:lnTo>
                  <a:lnTo>
                    <a:pt x="40772" y="5240"/>
                  </a:lnTo>
                  <a:lnTo>
                    <a:pt x="66801" y="0"/>
                  </a:lnTo>
                  <a:lnTo>
                    <a:pt x="6783578" y="0"/>
                  </a:lnTo>
                  <a:lnTo>
                    <a:pt x="6809607" y="5240"/>
                  </a:lnTo>
                  <a:lnTo>
                    <a:pt x="6830837" y="19542"/>
                  </a:lnTo>
                  <a:lnTo>
                    <a:pt x="6845139" y="40772"/>
                  </a:lnTo>
                  <a:lnTo>
                    <a:pt x="6850380" y="66802"/>
                  </a:lnTo>
                  <a:lnTo>
                    <a:pt x="6850380" y="600710"/>
                  </a:lnTo>
                  <a:lnTo>
                    <a:pt x="6845139" y="626739"/>
                  </a:lnTo>
                  <a:lnTo>
                    <a:pt x="6830837" y="647969"/>
                  </a:lnTo>
                  <a:lnTo>
                    <a:pt x="6809607" y="662271"/>
                  </a:lnTo>
                  <a:lnTo>
                    <a:pt x="6783578" y="667512"/>
                  </a:lnTo>
                  <a:lnTo>
                    <a:pt x="66801" y="667512"/>
                  </a:lnTo>
                  <a:lnTo>
                    <a:pt x="40772" y="662271"/>
                  </a:lnTo>
                  <a:lnTo>
                    <a:pt x="19542" y="647969"/>
                  </a:lnTo>
                  <a:lnTo>
                    <a:pt x="5240" y="626739"/>
                  </a:lnTo>
                  <a:lnTo>
                    <a:pt x="0" y="600710"/>
                  </a:lnTo>
                  <a:lnTo>
                    <a:pt x="0" y="66802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018534" y="2350388"/>
              <a:ext cx="534670" cy="1536065"/>
            </a:xfrm>
            <a:custGeom>
              <a:avLst/>
              <a:gdLst/>
              <a:ahLst/>
              <a:cxnLst/>
              <a:rect l="l" t="t" r="r" b="b"/>
              <a:pathLst>
                <a:path w="534670" h="1536064">
                  <a:moveTo>
                    <a:pt x="0" y="1535811"/>
                  </a:moveTo>
                  <a:lnTo>
                    <a:pt x="534162" y="0"/>
                  </a:lnTo>
                </a:path>
              </a:pathLst>
            </a:custGeom>
            <a:ln w="12699">
              <a:solidFill>
                <a:srgbClr val="467AA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552188" y="2016251"/>
              <a:ext cx="6850380" cy="668020"/>
            </a:xfrm>
            <a:custGeom>
              <a:avLst/>
              <a:gdLst/>
              <a:ahLst/>
              <a:cxnLst/>
              <a:rect l="l" t="t" r="r" b="b"/>
              <a:pathLst>
                <a:path w="6850380" h="668019">
                  <a:moveTo>
                    <a:pt x="6783578" y="0"/>
                  </a:moveTo>
                  <a:lnTo>
                    <a:pt x="66801" y="0"/>
                  </a:lnTo>
                  <a:lnTo>
                    <a:pt x="40772" y="5240"/>
                  </a:lnTo>
                  <a:lnTo>
                    <a:pt x="19542" y="19542"/>
                  </a:lnTo>
                  <a:lnTo>
                    <a:pt x="5240" y="40772"/>
                  </a:lnTo>
                  <a:lnTo>
                    <a:pt x="0" y="66801"/>
                  </a:lnTo>
                  <a:lnTo>
                    <a:pt x="0" y="600710"/>
                  </a:lnTo>
                  <a:lnTo>
                    <a:pt x="5240" y="626739"/>
                  </a:lnTo>
                  <a:lnTo>
                    <a:pt x="19542" y="647969"/>
                  </a:lnTo>
                  <a:lnTo>
                    <a:pt x="40772" y="662271"/>
                  </a:lnTo>
                  <a:lnTo>
                    <a:pt x="66801" y="667512"/>
                  </a:lnTo>
                  <a:lnTo>
                    <a:pt x="6783578" y="667512"/>
                  </a:lnTo>
                  <a:lnTo>
                    <a:pt x="6809607" y="662271"/>
                  </a:lnTo>
                  <a:lnTo>
                    <a:pt x="6830837" y="647969"/>
                  </a:lnTo>
                  <a:lnTo>
                    <a:pt x="6845139" y="626739"/>
                  </a:lnTo>
                  <a:lnTo>
                    <a:pt x="6850380" y="600710"/>
                  </a:lnTo>
                  <a:lnTo>
                    <a:pt x="6850380" y="66801"/>
                  </a:lnTo>
                  <a:lnTo>
                    <a:pt x="6845139" y="40772"/>
                  </a:lnTo>
                  <a:lnTo>
                    <a:pt x="6830837" y="19542"/>
                  </a:lnTo>
                  <a:lnTo>
                    <a:pt x="6809607" y="5240"/>
                  </a:lnTo>
                  <a:lnTo>
                    <a:pt x="6783578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552188" y="2016251"/>
              <a:ext cx="6850380" cy="668020"/>
            </a:xfrm>
            <a:custGeom>
              <a:avLst/>
              <a:gdLst/>
              <a:ahLst/>
              <a:cxnLst/>
              <a:rect l="l" t="t" r="r" b="b"/>
              <a:pathLst>
                <a:path w="6850380" h="668019">
                  <a:moveTo>
                    <a:pt x="0" y="66801"/>
                  </a:moveTo>
                  <a:lnTo>
                    <a:pt x="5240" y="40772"/>
                  </a:lnTo>
                  <a:lnTo>
                    <a:pt x="19542" y="19542"/>
                  </a:lnTo>
                  <a:lnTo>
                    <a:pt x="40772" y="5240"/>
                  </a:lnTo>
                  <a:lnTo>
                    <a:pt x="66801" y="0"/>
                  </a:lnTo>
                  <a:lnTo>
                    <a:pt x="6783578" y="0"/>
                  </a:lnTo>
                  <a:lnTo>
                    <a:pt x="6809607" y="5240"/>
                  </a:lnTo>
                  <a:lnTo>
                    <a:pt x="6830837" y="19542"/>
                  </a:lnTo>
                  <a:lnTo>
                    <a:pt x="6845139" y="40772"/>
                  </a:lnTo>
                  <a:lnTo>
                    <a:pt x="6850380" y="66801"/>
                  </a:lnTo>
                  <a:lnTo>
                    <a:pt x="6850380" y="600710"/>
                  </a:lnTo>
                  <a:lnTo>
                    <a:pt x="6845139" y="626739"/>
                  </a:lnTo>
                  <a:lnTo>
                    <a:pt x="6830837" y="647969"/>
                  </a:lnTo>
                  <a:lnTo>
                    <a:pt x="6809607" y="662271"/>
                  </a:lnTo>
                  <a:lnTo>
                    <a:pt x="6783578" y="667512"/>
                  </a:lnTo>
                  <a:lnTo>
                    <a:pt x="66801" y="667512"/>
                  </a:lnTo>
                  <a:lnTo>
                    <a:pt x="40772" y="662271"/>
                  </a:lnTo>
                  <a:lnTo>
                    <a:pt x="19542" y="647969"/>
                  </a:lnTo>
                  <a:lnTo>
                    <a:pt x="5240" y="626739"/>
                  </a:lnTo>
                  <a:lnTo>
                    <a:pt x="0" y="600710"/>
                  </a:lnTo>
                  <a:lnTo>
                    <a:pt x="0" y="66801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018534" y="3118230"/>
              <a:ext cx="534670" cy="768350"/>
            </a:xfrm>
            <a:custGeom>
              <a:avLst/>
              <a:gdLst/>
              <a:ahLst/>
              <a:cxnLst/>
              <a:rect l="l" t="t" r="r" b="b"/>
              <a:pathLst>
                <a:path w="534670" h="768350">
                  <a:moveTo>
                    <a:pt x="0" y="767969"/>
                  </a:moveTo>
                  <a:lnTo>
                    <a:pt x="534162" y="0"/>
                  </a:lnTo>
                </a:path>
              </a:pathLst>
            </a:custGeom>
            <a:ln w="12700">
              <a:solidFill>
                <a:srgbClr val="467AA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552188" y="2784347"/>
              <a:ext cx="6850380" cy="668020"/>
            </a:xfrm>
            <a:custGeom>
              <a:avLst/>
              <a:gdLst/>
              <a:ahLst/>
              <a:cxnLst/>
              <a:rect l="l" t="t" r="r" b="b"/>
              <a:pathLst>
                <a:path w="6850380" h="668020">
                  <a:moveTo>
                    <a:pt x="6783578" y="0"/>
                  </a:moveTo>
                  <a:lnTo>
                    <a:pt x="66801" y="0"/>
                  </a:lnTo>
                  <a:lnTo>
                    <a:pt x="40772" y="5240"/>
                  </a:lnTo>
                  <a:lnTo>
                    <a:pt x="19542" y="19542"/>
                  </a:lnTo>
                  <a:lnTo>
                    <a:pt x="5240" y="40772"/>
                  </a:lnTo>
                  <a:lnTo>
                    <a:pt x="0" y="66801"/>
                  </a:lnTo>
                  <a:lnTo>
                    <a:pt x="0" y="600710"/>
                  </a:lnTo>
                  <a:lnTo>
                    <a:pt x="5240" y="626739"/>
                  </a:lnTo>
                  <a:lnTo>
                    <a:pt x="19542" y="647969"/>
                  </a:lnTo>
                  <a:lnTo>
                    <a:pt x="40772" y="662271"/>
                  </a:lnTo>
                  <a:lnTo>
                    <a:pt x="66801" y="667512"/>
                  </a:lnTo>
                  <a:lnTo>
                    <a:pt x="6783578" y="667512"/>
                  </a:lnTo>
                  <a:lnTo>
                    <a:pt x="6809607" y="662271"/>
                  </a:lnTo>
                  <a:lnTo>
                    <a:pt x="6830837" y="647969"/>
                  </a:lnTo>
                  <a:lnTo>
                    <a:pt x="6845139" y="626739"/>
                  </a:lnTo>
                  <a:lnTo>
                    <a:pt x="6850380" y="600710"/>
                  </a:lnTo>
                  <a:lnTo>
                    <a:pt x="6850380" y="66801"/>
                  </a:lnTo>
                  <a:lnTo>
                    <a:pt x="6845139" y="40772"/>
                  </a:lnTo>
                  <a:lnTo>
                    <a:pt x="6830837" y="19542"/>
                  </a:lnTo>
                  <a:lnTo>
                    <a:pt x="6809607" y="5240"/>
                  </a:lnTo>
                  <a:lnTo>
                    <a:pt x="6783578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552188" y="2784347"/>
              <a:ext cx="6850380" cy="668020"/>
            </a:xfrm>
            <a:custGeom>
              <a:avLst/>
              <a:gdLst/>
              <a:ahLst/>
              <a:cxnLst/>
              <a:rect l="l" t="t" r="r" b="b"/>
              <a:pathLst>
                <a:path w="6850380" h="668020">
                  <a:moveTo>
                    <a:pt x="0" y="66801"/>
                  </a:moveTo>
                  <a:lnTo>
                    <a:pt x="5240" y="40772"/>
                  </a:lnTo>
                  <a:lnTo>
                    <a:pt x="19542" y="19542"/>
                  </a:lnTo>
                  <a:lnTo>
                    <a:pt x="40772" y="5240"/>
                  </a:lnTo>
                  <a:lnTo>
                    <a:pt x="66801" y="0"/>
                  </a:lnTo>
                  <a:lnTo>
                    <a:pt x="6783578" y="0"/>
                  </a:lnTo>
                  <a:lnTo>
                    <a:pt x="6809607" y="5240"/>
                  </a:lnTo>
                  <a:lnTo>
                    <a:pt x="6830837" y="19542"/>
                  </a:lnTo>
                  <a:lnTo>
                    <a:pt x="6845139" y="40772"/>
                  </a:lnTo>
                  <a:lnTo>
                    <a:pt x="6850380" y="66801"/>
                  </a:lnTo>
                  <a:lnTo>
                    <a:pt x="6850380" y="600710"/>
                  </a:lnTo>
                  <a:lnTo>
                    <a:pt x="6845139" y="626739"/>
                  </a:lnTo>
                  <a:lnTo>
                    <a:pt x="6830837" y="647969"/>
                  </a:lnTo>
                  <a:lnTo>
                    <a:pt x="6809607" y="662271"/>
                  </a:lnTo>
                  <a:lnTo>
                    <a:pt x="6783578" y="667512"/>
                  </a:lnTo>
                  <a:lnTo>
                    <a:pt x="66801" y="667512"/>
                  </a:lnTo>
                  <a:lnTo>
                    <a:pt x="40772" y="662271"/>
                  </a:lnTo>
                  <a:lnTo>
                    <a:pt x="19542" y="647969"/>
                  </a:lnTo>
                  <a:lnTo>
                    <a:pt x="5240" y="626739"/>
                  </a:lnTo>
                  <a:lnTo>
                    <a:pt x="0" y="600710"/>
                  </a:lnTo>
                  <a:lnTo>
                    <a:pt x="0" y="66801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>
            <a:spLocks noGrp="1"/>
          </p:cNvSpPr>
          <p:nvPr>
            <p:ph type="body" idx="1"/>
          </p:nvPr>
        </p:nvSpPr>
        <p:spPr>
          <a:xfrm>
            <a:off x="4716907" y="1446021"/>
            <a:ext cx="6520180" cy="19139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" algn="l">
              <a:lnSpc>
                <a:spcPct val="100000"/>
              </a:lnSpc>
              <a:spcBef>
                <a:spcPts val="105"/>
              </a:spcBef>
            </a:pPr>
            <a:r>
              <a:rPr dirty="0"/>
              <a:t>xizmat</a:t>
            </a:r>
            <a:r>
              <a:rPr spc="-10" dirty="0"/>
              <a:t> </a:t>
            </a:r>
            <a:r>
              <a:rPr dirty="0"/>
              <a:t>mavqeini</a:t>
            </a:r>
            <a:r>
              <a:rPr spc="-25" dirty="0"/>
              <a:t> </a:t>
            </a:r>
            <a:r>
              <a:rPr dirty="0"/>
              <a:t>suiiste'mol</a:t>
            </a:r>
            <a:r>
              <a:rPr spc="-25" dirty="0"/>
              <a:t> </a:t>
            </a:r>
            <a:r>
              <a:rPr dirty="0"/>
              <a:t>qilish</a:t>
            </a:r>
            <a:r>
              <a:rPr spc="-55" dirty="0"/>
              <a:t> </a:t>
            </a:r>
            <a:r>
              <a:rPr dirty="0"/>
              <a:t>orqali</a:t>
            </a:r>
            <a:r>
              <a:rPr spc="-35" dirty="0"/>
              <a:t> </a:t>
            </a:r>
            <a:r>
              <a:rPr dirty="0"/>
              <a:t>shaxsiy</a:t>
            </a:r>
            <a:r>
              <a:rPr spc="-40" dirty="0"/>
              <a:t> </a:t>
            </a:r>
            <a:r>
              <a:rPr dirty="0"/>
              <a:t>naf</a:t>
            </a:r>
            <a:r>
              <a:rPr spc="-25" dirty="0"/>
              <a:t> </a:t>
            </a:r>
            <a:r>
              <a:rPr spc="-10" dirty="0"/>
              <a:t>olish</a:t>
            </a:r>
          </a:p>
          <a:p>
            <a:pPr>
              <a:lnSpc>
                <a:spcPct val="100000"/>
              </a:lnSpc>
            </a:pPr>
            <a:endParaRPr spc="-10" dirty="0"/>
          </a:p>
          <a:p>
            <a:pPr>
              <a:lnSpc>
                <a:spcPct val="100000"/>
              </a:lnSpc>
              <a:spcBef>
                <a:spcPts val="420"/>
              </a:spcBef>
            </a:pPr>
            <a:endParaRPr spc="-10" dirty="0"/>
          </a:p>
          <a:p>
            <a:pPr algn="ctr">
              <a:lnSpc>
                <a:spcPts val="1560"/>
              </a:lnSpc>
            </a:pPr>
            <a:r>
              <a:rPr dirty="0"/>
              <a:t>manfaatlar</a:t>
            </a:r>
            <a:r>
              <a:rPr spc="-25" dirty="0"/>
              <a:t> </a:t>
            </a:r>
            <a:r>
              <a:rPr dirty="0"/>
              <a:t>to‘qnashuvi</a:t>
            </a:r>
            <a:r>
              <a:rPr spc="-40" dirty="0"/>
              <a:t> </a:t>
            </a:r>
            <a:r>
              <a:rPr dirty="0"/>
              <a:t>haqidagi</a:t>
            </a:r>
            <a:r>
              <a:rPr spc="-40" dirty="0"/>
              <a:t> </a:t>
            </a:r>
            <a:r>
              <a:rPr dirty="0"/>
              <a:t>axborotni</a:t>
            </a:r>
            <a:r>
              <a:rPr spc="-50" dirty="0"/>
              <a:t> </a:t>
            </a:r>
            <a:r>
              <a:rPr dirty="0"/>
              <a:t>oshkor</a:t>
            </a:r>
            <a:r>
              <a:rPr spc="-50" dirty="0"/>
              <a:t> </a:t>
            </a:r>
            <a:r>
              <a:rPr dirty="0"/>
              <a:t>etish</a:t>
            </a:r>
            <a:r>
              <a:rPr spc="-40" dirty="0"/>
              <a:t> </a:t>
            </a:r>
            <a:r>
              <a:rPr dirty="0"/>
              <a:t>chog‘ida</a:t>
            </a:r>
            <a:r>
              <a:rPr spc="-35" dirty="0"/>
              <a:t> </a:t>
            </a:r>
            <a:r>
              <a:rPr dirty="0"/>
              <a:t>ma'lumotlarni</a:t>
            </a:r>
            <a:r>
              <a:rPr spc="-10" dirty="0"/>
              <a:t> yashirishga</a:t>
            </a:r>
          </a:p>
          <a:p>
            <a:pPr marL="1270" algn="l">
              <a:lnSpc>
                <a:spcPts val="1560"/>
              </a:lnSpc>
            </a:pPr>
            <a:r>
              <a:rPr dirty="0"/>
              <a:t>yoxud</a:t>
            </a:r>
            <a:r>
              <a:rPr spc="-20" dirty="0"/>
              <a:t> </a:t>
            </a:r>
            <a:r>
              <a:rPr dirty="0"/>
              <a:t>bila</a:t>
            </a:r>
            <a:r>
              <a:rPr spc="-35" dirty="0"/>
              <a:t> </a:t>
            </a:r>
            <a:r>
              <a:rPr dirty="0"/>
              <a:t>turib</a:t>
            </a:r>
            <a:r>
              <a:rPr spc="-40" dirty="0"/>
              <a:t> </a:t>
            </a:r>
            <a:r>
              <a:rPr dirty="0"/>
              <a:t>yolg‘on yoki</a:t>
            </a:r>
            <a:r>
              <a:rPr spc="-15" dirty="0"/>
              <a:t> </a:t>
            </a:r>
            <a:r>
              <a:rPr dirty="0"/>
              <a:t>noto‘g‘ri</a:t>
            </a:r>
            <a:r>
              <a:rPr spc="-20" dirty="0"/>
              <a:t> </a:t>
            </a:r>
            <a:r>
              <a:rPr dirty="0"/>
              <a:t>axborot</a:t>
            </a:r>
            <a:r>
              <a:rPr spc="-15" dirty="0"/>
              <a:t> </a:t>
            </a:r>
            <a:r>
              <a:rPr dirty="0"/>
              <a:t>taqdim</a:t>
            </a:r>
            <a:r>
              <a:rPr spc="-50" dirty="0"/>
              <a:t> </a:t>
            </a:r>
            <a:r>
              <a:rPr spc="-10" dirty="0"/>
              <a:t>etish</a:t>
            </a: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pc="-10" dirty="0"/>
          </a:p>
          <a:p>
            <a:pPr algn="l">
              <a:lnSpc>
                <a:spcPts val="1560"/>
              </a:lnSpc>
            </a:pPr>
            <a:r>
              <a:rPr dirty="0"/>
              <a:t>biri</a:t>
            </a:r>
            <a:r>
              <a:rPr spc="-30" dirty="0"/>
              <a:t> </a:t>
            </a:r>
            <a:r>
              <a:rPr dirty="0"/>
              <a:t>boshqasiga</a:t>
            </a:r>
            <a:r>
              <a:rPr spc="-35" dirty="0"/>
              <a:t> </a:t>
            </a:r>
            <a:r>
              <a:rPr dirty="0"/>
              <a:t>yoki</a:t>
            </a:r>
            <a:r>
              <a:rPr spc="-15" dirty="0"/>
              <a:t> </a:t>
            </a:r>
            <a:r>
              <a:rPr dirty="0"/>
              <a:t>biri</a:t>
            </a:r>
            <a:r>
              <a:rPr spc="-15" dirty="0"/>
              <a:t> </a:t>
            </a:r>
            <a:r>
              <a:rPr dirty="0"/>
              <a:t>boshqasining</a:t>
            </a:r>
            <a:r>
              <a:rPr spc="-10" dirty="0"/>
              <a:t> nazoratidagi</a:t>
            </a:r>
            <a:r>
              <a:rPr spc="-45" dirty="0"/>
              <a:t> </a:t>
            </a:r>
            <a:r>
              <a:rPr dirty="0"/>
              <a:t>tashkilotlarda</a:t>
            </a:r>
            <a:r>
              <a:rPr spc="-15" dirty="0"/>
              <a:t> </a:t>
            </a:r>
            <a:r>
              <a:rPr spc="-10" dirty="0" err="1"/>
              <a:t>o‘rindoshlik</a:t>
            </a:r>
            <a:r>
              <a:rPr spc="-45" dirty="0"/>
              <a:t> </a:t>
            </a:r>
            <a:r>
              <a:rPr spc="-10" dirty="0" err="1" smtClean="0"/>
              <a:t>bo‘yicha</a:t>
            </a:r>
            <a:r>
              <a:rPr lang="en-US" spc="-10" dirty="0" smtClean="0"/>
              <a:t> </a:t>
            </a:r>
            <a:r>
              <a:rPr spc="-10" dirty="0" err="1" smtClean="0"/>
              <a:t>ishla</a:t>
            </a:r>
            <a:r>
              <a:rPr lang="en-US" spc="-10" dirty="0" err="1" smtClean="0"/>
              <a:t>rda</a:t>
            </a:r>
            <a:r>
              <a:rPr lang="en-US" spc="-10" dirty="0" smtClean="0"/>
              <a:t> </a:t>
            </a:r>
            <a:r>
              <a:rPr spc="-10" dirty="0" err="1" smtClean="0"/>
              <a:t>bo‘ysunish</a:t>
            </a:r>
            <a:r>
              <a:rPr spc="-10" dirty="0"/>
              <a:t>,</a:t>
            </a:r>
            <a:r>
              <a:rPr spc="-20" dirty="0"/>
              <a:t> </a:t>
            </a:r>
            <a:r>
              <a:rPr dirty="0"/>
              <a:t>bundan</a:t>
            </a:r>
            <a:r>
              <a:rPr spc="-30" dirty="0"/>
              <a:t> </a:t>
            </a:r>
            <a:r>
              <a:rPr dirty="0"/>
              <a:t>qonunchilikda</a:t>
            </a:r>
            <a:r>
              <a:rPr spc="-15" dirty="0"/>
              <a:t> </a:t>
            </a:r>
            <a:r>
              <a:rPr dirty="0"/>
              <a:t>nazarda</a:t>
            </a:r>
            <a:r>
              <a:rPr spc="-15" dirty="0"/>
              <a:t> </a:t>
            </a:r>
            <a:r>
              <a:rPr dirty="0"/>
              <a:t>tutilgan</a:t>
            </a:r>
            <a:r>
              <a:rPr spc="-30" dirty="0"/>
              <a:t> </a:t>
            </a:r>
            <a:r>
              <a:rPr dirty="0"/>
              <a:t>hollar</a:t>
            </a:r>
            <a:r>
              <a:rPr spc="-15" dirty="0"/>
              <a:t> </a:t>
            </a:r>
            <a:r>
              <a:rPr spc="-10" dirty="0"/>
              <a:t>mustasno</a:t>
            </a:r>
          </a:p>
        </p:txBody>
      </p:sp>
      <p:grpSp>
        <p:nvGrpSpPr>
          <p:cNvPr id="18" name="object 18"/>
          <p:cNvGrpSpPr/>
          <p:nvPr/>
        </p:nvGrpSpPr>
        <p:grpSpPr>
          <a:xfrm>
            <a:off x="4012438" y="3546094"/>
            <a:ext cx="7396480" cy="680720"/>
            <a:chOff x="4012438" y="3546094"/>
            <a:chExt cx="7396480" cy="680720"/>
          </a:xfrm>
        </p:grpSpPr>
        <p:sp>
          <p:nvSpPr>
            <p:cNvPr id="19" name="object 19"/>
            <p:cNvSpPr/>
            <p:nvPr/>
          </p:nvSpPr>
          <p:spPr>
            <a:xfrm>
              <a:off x="4018788" y="3886962"/>
              <a:ext cx="534670" cy="0"/>
            </a:xfrm>
            <a:custGeom>
              <a:avLst/>
              <a:gdLst/>
              <a:ahLst/>
              <a:cxnLst/>
              <a:rect l="l" t="t" r="r" b="b"/>
              <a:pathLst>
                <a:path w="534670">
                  <a:moveTo>
                    <a:pt x="0" y="0"/>
                  </a:moveTo>
                  <a:lnTo>
                    <a:pt x="534162" y="0"/>
                  </a:lnTo>
                </a:path>
              </a:pathLst>
            </a:custGeom>
            <a:ln w="12192">
              <a:solidFill>
                <a:srgbClr val="467AA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552188" y="3552444"/>
              <a:ext cx="6850380" cy="668020"/>
            </a:xfrm>
            <a:custGeom>
              <a:avLst/>
              <a:gdLst/>
              <a:ahLst/>
              <a:cxnLst/>
              <a:rect l="l" t="t" r="r" b="b"/>
              <a:pathLst>
                <a:path w="6850380" h="668020">
                  <a:moveTo>
                    <a:pt x="6783578" y="0"/>
                  </a:moveTo>
                  <a:lnTo>
                    <a:pt x="66801" y="0"/>
                  </a:lnTo>
                  <a:lnTo>
                    <a:pt x="40772" y="5240"/>
                  </a:lnTo>
                  <a:lnTo>
                    <a:pt x="19542" y="19542"/>
                  </a:lnTo>
                  <a:lnTo>
                    <a:pt x="5240" y="40772"/>
                  </a:lnTo>
                  <a:lnTo>
                    <a:pt x="0" y="66801"/>
                  </a:lnTo>
                  <a:lnTo>
                    <a:pt x="0" y="600709"/>
                  </a:lnTo>
                  <a:lnTo>
                    <a:pt x="5240" y="626739"/>
                  </a:lnTo>
                  <a:lnTo>
                    <a:pt x="19542" y="647969"/>
                  </a:lnTo>
                  <a:lnTo>
                    <a:pt x="40772" y="662271"/>
                  </a:lnTo>
                  <a:lnTo>
                    <a:pt x="66801" y="667511"/>
                  </a:lnTo>
                  <a:lnTo>
                    <a:pt x="6783578" y="667511"/>
                  </a:lnTo>
                  <a:lnTo>
                    <a:pt x="6809607" y="662271"/>
                  </a:lnTo>
                  <a:lnTo>
                    <a:pt x="6830837" y="647969"/>
                  </a:lnTo>
                  <a:lnTo>
                    <a:pt x="6845139" y="626739"/>
                  </a:lnTo>
                  <a:lnTo>
                    <a:pt x="6850380" y="600709"/>
                  </a:lnTo>
                  <a:lnTo>
                    <a:pt x="6850380" y="66801"/>
                  </a:lnTo>
                  <a:lnTo>
                    <a:pt x="6845139" y="40772"/>
                  </a:lnTo>
                  <a:lnTo>
                    <a:pt x="6830837" y="19542"/>
                  </a:lnTo>
                  <a:lnTo>
                    <a:pt x="6809607" y="5240"/>
                  </a:lnTo>
                  <a:lnTo>
                    <a:pt x="6783578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552188" y="3552444"/>
              <a:ext cx="6850380" cy="668020"/>
            </a:xfrm>
            <a:custGeom>
              <a:avLst/>
              <a:gdLst/>
              <a:ahLst/>
              <a:cxnLst/>
              <a:rect l="l" t="t" r="r" b="b"/>
              <a:pathLst>
                <a:path w="6850380" h="668020">
                  <a:moveTo>
                    <a:pt x="0" y="66801"/>
                  </a:moveTo>
                  <a:lnTo>
                    <a:pt x="5240" y="40772"/>
                  </a:lnTo>
                  <a:lnTo>
                    <a:pt x="19542" y="19542"/>
                  </a:lnTo>
                  <a:lnTo>
                    <a:pt x="40772" y="5240"/>
                  </a:lnTo>
                  <a:lnTo>
                    <a:pt x="66801" y="0"/>
                  </a:lnTo>
                  <a:lnTo>
                    <a:pt x="6783578" y="0"/>
                  </a:lnTo>
                  <a:lnTo>
                    <a:pt x="6809607" y="5240"/>
                  </a:lnTo>
                  <a:lnTo>
                    <a:pt x="6830837" y="19542"/>
                  </a:lnTo>
                  <a:lnTo>
                    <a:pt x="6845139" y="40772"/>
                  </a:lnTo>
                  <a:lnTo>
                    <a:pt x="6850380" y="66801"/>
                  </a:lnTo>
                  <a:lnTo>
                    <a:pt x="6850380" y="600709"/>
                  </a:lnTo>
                  <a:lnTo>
                    <a:pt x="6845139" y="626739"/>
                  </a:lnTo>
                  <a:lnTo>
                    <a:pt x="6830837" y="647969"/>
                  </a:lnTo>
                  <a:lnTo>
                    <a:pt x="6809607" y="662271"/>
                  </a:lnTo>
                  <a:lnTo>
                    <a:pt x="6783578" y="667511"/>
                  </a:lnTo>
                  <a:lnTo>
                    <a:pt x="66801" y="667511"/>
                  </a:lnTo>
                  <a:lnTo>
                    <a:pt x="40772" y="662271"/>
                  </a:lnTo>
                  <a:lnTo>
                    <a:pt x="19542" y="647969"/>
                  </a:lnTo>
                  <a:lnTo>
                    <a:pt x="5240" y="626739"/>
                  </a:lnTo>
                  <a:lnTo>
                    <a:pt x="0" y="600709"/>
                  </a:lnTo>
                  <a:lnTo>
                    <a:pt x="0" y="66801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710810" y="3566286"/>
            <a:ext cx="6532880" cy="607060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065" marR="5080" indent="635" algn="l">
              <a:lnSpc>
                <a:spcPct val="86100"/>
              </a:lnSpc>
              <a:spcBef>
                <a:spcPts val="335"/>
              </a:spcBef>
            </a:pPr>
            <a:r>
              <a:rPr sz="1400" dirty="0">
                <a:latin typeface="Times New Roman"/>
                <a:cs typeface="Times New Roman"/>
              </a:rPr>
              <a:t>tijorat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tashkilotlarining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ta'sischisi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(aksiyadori,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ishtirokchisi)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bo‘lishga,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bundan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aksiyadorlik </a:t>
            </a:r>
            <a:r>
              <a:rPr sz="1400" dirty="0">
                <a:latin typeface="Times New Roman"/>
                <a:cs typeface="Times New Roman"/>
              </a:rPr>
              <a:t>jamiyatlarining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erkin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muomalada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bo‘lgan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aksiyalarining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o‘n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foizigacha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egalik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qilish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hollari mustasno</a:t>
            </a:r>
            <a:endParaRPr sz="1400" dirty="0">
              <a:latin typeface="Times New Roman"/>
              <a:cs typeface="Times New Roman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4012184" y="3879850"/>
            <a:ext cx="7396480" cy="2650490"/>
            <a:chOff x="4012184" y="3879850"/>
            <a:chExt cx="7396480" cy="2650490"/>
          </a:xfrm>
        </p:grpSpPr>
        <p:sp>
          <p:nvSpPr>
            <p:cNvPr id="24" name="object 24"/>
            <p:cNvSpPr/>
            <p:nvPr/>
          </p:nvSpPr>
          <p:spPr>
            <a:xfrm>
              <a:off x="4018534" y="3886200"/>
              <a:ext cx="534670" cy="768350"/>
            </a:xfrm>
            <a:custGeom>
              <a:avLst/>
              <a:gdLst/>
              <a:ahLst/>
              <a:cxnLst/>
              <a:rect l="l" t="t" r="r" b="b"/>
              <a:pathLst>
                <a:path w="534670" h="768350">
                  <a:moveTo>
                    <a:pt x="0" y="0"/>
                  </a:moveTo>
                  <a:lnTo>
                    <a:pt x="534162" y="767842"/>
                  </a:lnTo>
                </a:path>
              </a:pathLst>
            </a:custGeom>
            <a:ln w="12700">
              <a:solidFill>
                <a:srgbClr val="467AA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552188" y="4320540"/>
              <a:ext cx="6850380" cy="668020"/>
            </a:xfrm>
            <a:custGeom>
              <a:avLst/>
              <a:gdLst/>
              <a:ahLst/>
              <a:cxnLst/>
              <a:rect l="l" t="t" r="r" b="b"/>
              <a:pathLst>
                <a:path w="6850380" h="668020">
                  <a:moveTo>
                    <a:pt x="6783578" y="0"/>
                  </a:moveTo>
                  <a:lnTo>
                    <a:pt x="66801" y="0"/>
                  </a:lnTo>
                  <a:lnTo>
                    <a:pt x="40772" y="5240"/>
                  </a:lnTo>
                  <a:lnTo>
                    <a:pt x="19542" y="19542"/>
                  </a:lnTo>
                  <a:lnTo>
                    <a:pt x="5240" y="40772"/>
                  </a:lnTo>
                  <a:lnTo>
                    <a:pt x="0" y="66802"/>
                  </a:lnTo>
                  <a:lnTo>
                    <a:pt x="0" y="600710"/>
                  </a:lnTo>
                  <a:lnTo>
                    <a:pt x="5240" y="626739"/>
                  </a:lnTo>
                  <a:lnTo>
                    <a:pt x="19542" y="647969"/>
                  </a:lnTo>
                  <a:lnTo>
                    <a:pt x="40772" y="662271"/>
                  </a:lnTo>
                  <a:lnTo>
                    <a:pt x="66801" y="667512"/>
                  </a:lnTo>
                  <a:lnTo>
                    <a:pt x="6783578" y="667512"/>
                  </a:lnTo>
                  <a:lnTo>
                    <a:pt x="6809607" y="662271"/>
                  </a:lnTo>
                  <a:lnTo>
                    <a:pt x="6830837" y="647969"/>
                  </a:lnTo>
                  <a:lnTo>
                    <a:pt x="6845139" y="626739"/>
                  </a:lnTo>
                  <a:lnTo>
                    <a:pt x="6850380" y="600710"/>
                  </a:lnTo>
                  <a:lnTo>
                    <a:pt x="6850380" y="66802"/>
                  </a:lnTo>
                  <a:lnTo>
                    <a:pt x="6845139" y="40772"/>
                  </a:lnTo>
                  <a:lnTo>
                    <a:pt x="6830837" y="19542"/>
                  </a:lnTo>
                  <a:lnTo>
                    <a:pt x="6809607" y="5240"/>
                  </a:lnTo>
                  <a:lnTo>
                    <a:pt x="6783578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552188" y="4320540"/>
              <a:ext cx="6850380" cy="668020"/>
            </a:xfrm>
            <a:custGeom>
              <a:avLst/>
              <a:gdLst/>
              <a:ahLst/>
              <a:cxnLst/>
              <a:rect l="l" t="t" r="r" b="b"/>
              <a:pathLst>
                <a:path w="6850380" h="668020">
                  <a:moveTo>
                    <a:pt x="0" y="66802"/>
                  </a:moveTo>
                  <a:lnTo>
                    <a:pt x="5240" y="40772"/>
                  </a:lnTo>
                  <a:lnTo>
                    <a:pt x="19542" y="19542"/>
                  </a:lnTo>
                  <a:lnTo>
                    <a:pt x="40772" y="5240"/>
                  </a:lnTo>
                  <a:lnTo>
                    <a:pt x="66801" y="0"/>
                  </a:lnTo>
                  <a:lnTo>
                    <a:pt x="6783578" y="0"/>
                  </a:lnTo>
                  <a:lnTo>
                    <a:pt x="6809607" y="5240"/>
                  </a:lnTo>
                  <a:lnTo>
                    <a:pt x="6830837" y="19542"/>
                  </a:lnTo>
                  <a:lnTo>
                    <a:pt x="6845139" y="40772"/>
                  </a:lnTo>
                  <a:lnTo>
                    <a:pt x="6850380" y="66802"/>
                  </a:lnTo>
                  <a:lnTo>
                    <a:pt x="6850380" y="600710"/>
                  </a:lnTo>
                  <a:lnTo>
                    <a:pt x="6845139" y="626739"/>
                  </a:lnTo>
                  <a:lnTo>
                    <a:pt x="6830837" y="647969"/>
                  </a:lnTo>
                  <a:lnTo>
                    <a:pt x="6809607" y="662271"/>
                  </a:lnTo>
                  <a:lnTo>
                    <a:pt x="6783578" y="667512"/>
                  </a:lnTo>
                  <a:lnTo>
                    <a:pt x="66801" y="667512"/>
                  </a:lnTo>
                  <a:lnTo>
                    <a:pt x="40772" y="662271"/>
                  </a:lnTo>
                  <a:lnTo>
                    <a:pt x="19542" y="647969"/>
                  </a:lnTo>
                  <a:lnTo>
                    <a:pt x="5240" y="626739"/>
                  </a:lnTo>
                  <a:lnTo>
                    <a:pt x="0" y="600710"/>
                  </a:lnTo>
                  <a:lnTo>
                    <a:pt x="0" y="66802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018534" y="3886200"/>
              <a:ext cx="534670" cy="1536065"/>
            </a:xfrm>
            <a:custGeom>
              <a:avLst/>
              <a:gdLst/>
              <a:ahLst/>
              <a:cxnLst/>
              <a:rect l="l" t="t" r="r" b="b"/>
              <a:pathLst>
                <a:path w="534670" h="1536064">
                  <a:moveTo>
                    <a:pt x="0" y="0"/>
                  </a:moveTo>
                  <a:lnTo>
                    <a:pt x="534162" y="1535811"/>
                  </a:lnTo>
                </a:path>
              </a:pathLst>
            </a:custGeom>
            <a:ln w="12699">
              <a:solidFill>
                <a:srgbClr val="467AA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552188" y="5088636"/>
              <a:ext cx="6850380" cy="668020"/>
            </a:xfrm>
            <a:custGeom>
              <a:avLst/>
              <a:gdLst/>
              <a:ahLst/>
              <a:cxnLst/>
              <a:rect l="l" t="t" r="r" b="b"/>
              <a:pathLst>
                <a:path w="6850380" h="668020">
                  <a:moveTo>
                    <a:pt x="6783578" y="0"/>
                  </a:moveTo>
                  <a:lnTo>
                    <a:pt x="66801" y="0"/>
                  </a:lnTo>
                  <a:lnTo>
                    <a:pt x="40772" y="5240"/>
                  </a:lnTo>
                  <a:lnTo>
                    <a:pt x="19542" y="19542"/>
                  </a:lnTo>
                  <a:lnTo>
                    <a:pt x="5240" y="40772"/>
                  </a:lnTo>
                  <a:lnTo>
                    <a:pt x="0" y="66801"/>
                  </a:lnTo>
                  <a:lnTo>
                    <a:pt x="0" y="600760"/>
                  </a:lnTo>
                  <a:lnTo>
                    <a:pt x="5240" y="626744"/>
                  </a:lnTo>
                  <a:lnTo>
                    <a:pt x="19542" y="647961"/>
                  </a:lnTo>
                  <a:lnTo>
                    <a:pt x="40772" y="662266"/>
                  </a:lnTo>
                  <a:lnTo>
                    <a:pt x="66801" y="667511"/>
                  </a:lnTo>
                  <a:lnTo>
                    <a:pt x="6783578" y="667511"/>
                  </a:lnTo>
                  <a:lnTo>
                    <a:pt x="6809607" y="662266"/>
                  </a:lnTo>
                  <a:lnTo>
                    <a:pt x="6830837" y="647961"/>
                  </a:lnTo>
                  <a:lnTo>
                    <a:pt x="6845139" y="626744"/>
                  </a:lnTo>
                  <a:lnTo>
                    <a:pt x="6850380" y="600760"/>
                  </a:lnTo>
                  <a:lnTo>
                    <a:pt x="6850380" y="66801"/>
                  </a:lnTo>
                  <a:lnTo>
                    <a:pt x="6845139" y="40772"/>
                  </a:lnTo>
                  <a:lnTo>
                    <a:pt x="6830837" y="19542"/>
                  </a:lnTo>
                  <a:lnTo>
                    <a:pt x="6809607" y="5240"/>
                  </a:lnTo>
                  <a:lnTo>
                    <a:pt x="6783578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552188" y="5088636"/>
              <a:ext cx="6850380" cy="668020"/>
            </a:xfrm>
            <a:custGeom>
              <a:avLst/>
              <a:gdLst/>
              <a:ahLst/>
              <a:cxnLst/>
              <a:rect l="l" t="t" r="r" b="b"/>
              <a:pathLst>
                <a:path w="6850380" h="668020">
                  <a:moveTo>
                    <a:pt x="0" y="66801"/>
                  </a:moveTo>
                  <a:lnTo>
                    <a:pt x="5240" y="40772"/>
                  </a:lnTo>
                  <a:lnTo>
                    <a:pt x="19542" y="19542"/>
                  </a:lnTo>
                  <a:lnTo>
                    <a:pt x="40772" y="5240"/>
                  </a:lnTo>
                  <a:lnTo>
                    <a:pt x="66801" y="0"/>
                  </a:lnTo>
                  <a:lnTo>
                    <a:pt x="6783578" y="0"/>
                  </a:lnTo>
                  <a:lnTo>
                    <a:pt x="6809607" y="5240"/>
                  </a:lnTo>
                  <a:lnTo>
                    <a:pt x="6830837" y="19542"/>
                  </a:lnTo>
                  <a:lnTo>
                    <a:pt x="6845139" y="40772"/>
                  </a:lnTo>
                  <a:lnTo>
                    <a:pt x="6850380" y="66801"/>
                  </a:lnTo>
                  <a:lnTo>
                    <a:pt x="6850380" y="600760"/>
                  </a:lnTo>
                  <a:lnTo>
                    <a:pt x="6845139" y="626744"/>
                  </a:lnTo>
                  <a:lnTo>
                    <a:pt x="6830837" y="647961"/>
                  </a:lnTo>
                  <a:lnTo>
                    <a:pt x="6809607" y="662266"/>
                  </a:lnTo>
                  <a:lnTo>
                    <a:pt x="6783578" y="667511"/>
                  </a:lnTo>
                  <a:lnTo>
                    <a:pt x="66801" y="667511"/>
                  </a:lnTo>
                  <a:lnTo>
                    <a:pt x="40772" y="662266"/>
                  </a:lnTo>
                  <a:lnTo>
                    <a:pt x="19542" y="647961"/>
                  </a:lnTo>
                  <a:lnTo>
                    <a:pt x="5240" y="626744"/>
                  </a:lnTo>
                  <a:lnTo>
                    <a:pt x="0" y="600760"/>
                  </a:lnTo>
                  <a:lnTo>
                    <a:pt x="0" y="66801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018534" y="3886200"/>
              <a:ext cx="534670" cy="2303780"/>
            </a:xfrm>
            <a:custGeom>
              <a:avLst/>
              <a:gdLst/>
              <a:ahLst/>
              <a:cxnLst/>
              <a:rect l="l" t="t" r="r" b="b"/>
              <a:pathLst>
                <a:path w="534670" h="2303779">
                  <a:moveTo>
                    <a:pt x="0" y="0"/>
                  </a:moveTo>
                  <a:lnTo>
                    <a:pt x="534162" y="2303716"/>
                  </a:lnTo>
                </a:path>
              </a:pathLst>
            </a:custGeom>
            <a:ln w="12700">
              <a:solidFill>
                <a:srgbClr val="467AA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552188" y="5856732"/>
              <a:ext cx="6850380" cy="668020"/>
            </a:xfrm>
            <a:custGeom>
              <a:avLst/>
              <a:gdLst/>
              <a:ahLst/>
              <a:cxnLst/>
              <a:rect l="l" t="t" r="r" b="b"/>
              <a:pathLst>
                <a:path w="6850380" h="668020">
                  <a:moveTo>
                    <a:pt x="6783578" y="0"/>
                  </a:moveTo>
                  <a:lnTo>
                    <a:pt x="66801" y="0"/>
                  </a:lnTo>
                  <a:lnTo>
                    <a:pt x="40772" y="5245"/>
                  </a:lnTo>
                  <a:lnTo>
                    <a:pt x="19542" y="19550"/>
                  </a:lnTo>
                  <a:lnTo>
                    <a:pt x="5240" y="40767"/>
                  </a:lnTo>
                  <a:lnTo>
                    <a:pt x="0" y="66751"/>
                  </a:lnTo>
                  <a:lnTo>
                    <a:pt x="0" y="600760"/>
                  </a:lnTo>
                  <a:lnTo>
                    <a:pt x="5240" y="626744"/>
                  </a:lnTo>
                  <a:lnTo>
                    <a:pt x="19542" y="647961"/>
                  </a:lnTo>
                  <a:lnTo>
                    <a:pt x="40772" y="662266"/>
                  </a:lnTo>
                  <a:lnTo>
                    <a:pt x="66801" y="667512"/>
                  </a:lnTo>
                  <a:lnTo>
                    <a:pt x="6783578" y="667512"/>
                  </a:lnTo>
                  <a:lnTo>
                    <a:pt x="6809607" y="662266"/>
                  </a:lnTo>
                  <a:lnTo>
                    <a:pt x="6830837" y="647961"/>
                  </a:lnTo>
                  <a:lnTo>
                    <a:pt x="6845139" y="626744"/>
                  </a:lnTo>
                  <a:lnTo>
                    <a:pt x="6850380" y="600760"/>
                  </a:lnTo>
                  <a:lnTo>
                    <a:pt x="6850380" y="66751"/>
                  </a:lnTo>
                  <a:lnTo>
                    <a:pt x="6845139" y="40767"/>
                  </a:lnTo>
                  <a:lnTo>
                    <a:pt x="6830837" y="19550"/>
                  </a:lnTo>
                  <a:lnTo>
                    <a:pt x="6809607" y="5245"/>
                  </a:lnTo>
                  <a:lnTo>
                    <a:pt x="6783578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552188" y="5856732"/>
              <a:ext cx="6850380" cy="668020"/>
            </a:xfrm>
            <a:custGeom>
              <a:avLst/>
              <a:gdLst/>
              <a:ahLst/>
              <a:cxnLst/>
              <a:rect l="l" t="t" r="r" b="b"/>
              <a:pathLst>
                <a:path w="6850380" h="668020">
                  <a:moveTo>
                    <a:pt x="0" y="66751"/>
                  </a:moveTo>
                  <a:lnTo>
                    <a:pt x="5240" y="40767"/>
                  </a:lnTo>
                  <a:lnTo>
                    <a:pt x="19542" y="19550"/>
                  </a:lnTo>
                  <a:lnTo>
                    <a:pt x="40772" y="5245"/>
                  </a:lnTo>
                  <a:lnTo>
                    <a:pt x="66801" y="0"/>
                  </a:lnTo>
                  <a:lnTo>
                    <a:pt x="6783578" y="0"/>
                  </a:lnTo>
                  <a:lnTo>
                    <a:pt x="6809607" y="5245"/>
                  </a:lnTo>
                  <a:lnTo>
                    <a:pt x="6830837" y="19550"/>
                  </a:lnTo>
                  <a:lnTo>
                    <a:pt x="6845139" y="40767"/>
                  </a:lnTo>
                  <a:lnTo>
                    <a:pt x="6850380" y="66751"/>
                  </a:lnTo>
                  <a:lnTo>
                    <a:pt x="6850380" y="600760"/>
                  </a:lnTo>
                  <a:lnTo>
                    <a:pt x="6845139" y="626744"/>
                  </a:lnTo>
                  <a:lnTo>
                    <a:pt x="6830837" y="647961"/>
                  </a:lnTo>
                  <a:lnTo>
                    <a:pt x="6809607" y="662266"/>
                  </a:lnTo>
                  <a:lnTo>
                    <a:pt x="6783578" y="667512"/>
                  </a:lnTo>
                  <a:lnTo>
                    <a:pt x="66801" y="667512"/>
                  </a:lnTo>
                  <a:lnTo>
                    <a:pt x="40772" y="662266"/>
                  </a:lnTo>
                  <a:lnTo>
                    <a:pt x="19542" y="647961"/>
                  </a:lnTo>
                  <a:lnTo>
                    <a:pt x="5240" y="626744"/>
                  </a:lnTo>
                  <a:lnTo>
                    <a:pt x="0" y="600760"/>
                  </a:lnTo>
                  <a:lnTo>
                    <a:pt x="0" y="66751"/>
                  </a:lnTo>
                  <a:close/>
                </a:path>
              </a:pathLst>
            </a:custGeom>
            <a:ln w="1219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4640707" y="4334383"/>
            <a:ext cx="6673850" cy="2076209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065" marR="5080" algn="l">
              <a:lnSpc>
                <a:spcPct val="86100"/>
              </a:lnSpc>
              <a:spcBef>
                <a:spcPts val="335"/>
              </a:spcBef>
            </a:pPr>
            <a:r>
              <a:rPr sz="1400" dirty="0">
                <a:latin typeface="Times New Roman"/>
                <a:cs typeface="Times New Roman"/>
              </a:rPr>
              <a:t>o‘zi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mehnat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(xizmat)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faoliyatini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amalga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oshirayotgan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davlat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organi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yoki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boshqa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tashkilotning </a:t>
            </a:r>
            <a:r>
              <a:rPr sz="1400" dirty="0">
                <a:latin typeface="Times New Roman"/>
                <a:cs typeface="Times New Roman"/>
              </a:rPr>
              <a:t>nazoratida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bo‘lgan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tadbirkorlik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faoliyati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sub'ektining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aksiyalariga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yoki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ustav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fondidagi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(ustav </a:t>
            </a:r>
            <a:r>
              <a:rPr sz="1400" dirty="0">
                <a:latin typeface="Times New Roman"/>
                <a:cs typeface="Times New Roman"/>
              </a:rPr>
              <a:t>kapitalidagi)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ulushlariga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egalik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qilish</a:t>
            </a: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15"/>
              </a:spcBef>
            </a:pPr>
            <a:endParaRPr sz="1400" dirty="0">
              <a:latin typeface="Times New Roman"/>
              <a:cs typeface="Times New Roman"/>
            </a:endParaRPr>
          </a:p>
          <a:p>
            <a:pPr algn="l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tadbirkorlik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faoliyati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sub'ektlarining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boshqaruv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organi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a'zosi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bo‘lish</a:t>
            </a: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400" dirty="0">
              <a:latin typeface="Times New Roman"/>
              <a:cs typeface="Times New Roman"/>
            </a:endParaRPr>
          </a:p>
          <a:p>
            <a:pPr marL="13970" marR="5715" algn="l">
              <a:lnSpc>
                <a:spcPts val="1440"/>
              </a:lnSpc>
            </a:pPr>
            <a:r>
              <a:rPr sz="1400" dirty="0">
                <a:latin typeface="Times New Roman"/>
                <a:cs typeface="Times New Roman"/>
              </a:rPr>
              <a:t>o‘zi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mehnat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(xizmat)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faoliyatini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amalga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oshirayotgan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tashkilotning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mol-</a:t>
            </a:r>
            <a:r>
              <a:rPr sz="1400" dirty="0">
                <a:latin typeface="Times New Roman"/>
                <a:cs typeface="Times New Roman"/>
              </a:rPr>
              <a:t>mulkini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sotib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olishda </a:t>
            </a:r>
            <a:r>
              <a:rPr sz="1400" dirty="0">
                <a:latin typeface="Times New Roman"/>
                <a:cs typeface="Times New Roman"/>
              </a:rPr>
              <a:t>yoki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ijaraga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olishda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o‘zi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ishtirok</a:t>
            </a:r>
            <a:r>
              <a:rPr sz="1400" spc="-20" dirty="0">
                <a:latin typeface="Times New Roman"/>
                <a:cs typeface="Times New Roman"/>
              </a:rPr>
              <a:t> etish</a:t>
            </a:r>
            <a:endParaRPr sz="1400" dirty="0">
              <a:latin typeface="Times New Roman"/>
              <a:cs typeface="Times New Roman"/>
            </a:endParaRPr>
          </a:p>
        </p:txBody>
      </p:sp>
      <p:pic>
        <p:nvPicPr>
          <p:cNvPr id="35" name="Picture 3" descr="cid:image001.png@01D87DC4.B94DB8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5726"/>
            <a:ext cx="1905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69741" y="2499486"/>
            <a:ext cx="5652770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606550" marR="5080" indent="-1594485">
              <a:lnSpc>
                <a:spcPts val="4320"/>
              </a:lnSpc>
              <a:spcBef>
                <a:spcPts val="640"/>
              </a:spcBef>
            </a:pPr>
            <a:r>
              <a:rPr sz="4000" i="1" spc="-10" dirty="0">
                <a:solidFill>
                  <a:srgbClr val="001F5F"/>
                </a:solidFill>
                <a:latin typeface="Times New Roman"/>
                <a:cs typeface="Times New Roman"/>
              </a:rPr>
              <a:t>E’TIBORINGIZ</a:t>
            </a:r>
            <a:r>
              <a:rPr sz="4000" i="1" spc="-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4000" i="1" spc="-10" dirty="0">
                <a:solidFill>
                  <a:srgbClr val="001F5F"/>
                </a:solidFill>
                <a:latin typeface="Times New Roman"/>
                <a:cs typeface="Times New Roman"/>
              </a:rPr>
              <a:t>UCHUN RAHMAT!</a:t>
            </a:r>
            <a:endParaRPr sz="4000" i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6726934"/>
            <a:ext cx="6101080" cy="130810"/>
            <a:chOff x="0" y="6726934"/>
            <a:chExt cx="6101080" cy="130810"/>
          </a:xfrm>
        </p:grpSpPr>
        <p:sp>
          <p:nvSpPr>
            <p:cNvPr id="3" name="object 3"/>
            <p:cNvSpPr/>
            <p:nvPr/>
          </p:nvSpPr>
          <p:spPr>
            <a:xfrm>
              <a:off x="0" y="6726934"/>
              <a:ext cx="2033270" cy="130810"/>
            </a:xfrm>
            <a:custGeom>
              <a:avLst/>
              <a:gdLst/>
              <a:ahLst/>
              <a:cxnLst/>
              <a:rect l="l" t="t" r="r" b="b"/>
              <a:pathLst>
                <a:path w="2033270" h="130809">
                  <a:moveTo>
                    <a:pt x="2032762" y="0"/>
                  </a:moveTo>
                  <a:lnTo>
                    <a:pt x="0" y="0"/>
                  </a:lnTo>
                  <a:lnTo>
                    <a:pt x="0" y="130683"/>
                  </a:lnTo>
                  <a:lnTo>
                    <a:pt x="2032762" y="130683"/>
                  </a:lnTo>
                  <a:lnTo>
                    <a:pt x="2032762" y="0"/>
                  </a:lnTo>
                  <a:close/>
                </a:path>
              </a:pathLst>
            </a:custGeom>
            <a:solidFill>
              <a:srgbClr val="4470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033016" y="6726934"/>
              <a:ext cx="2033270" cy="130810"/>
            </a:xfrm>
            <a:custGeom>
              <a:avLst/>
              <a:gdLst/>
              <a:ahLst/>
              <a:cxnLst/>
              <a:rect l="l" t="t" r="r" b="b"/>
              <a:pathLst>
                <a:path w="2033270" h="130809">
                  <a:moveTo>
                    <a:pt x="2032761" y="0"/>
                  </a:moveTo>
                  <a:lnTo>
                    <a:pt x="0" y="0"/>
                  </a:lnTo>
                  <a:lnTo>
                    <a:pt x="0" y="130683"/>
                  </a:lnTo>
                  <a:lnTo>
                    <a:pt x="2032761" y="130683"/>
                  </a:lnTo>
                  <a:lnTo>
                    <a:pt x="2032761" y="0"/>
                  </a:lnTo>
                  <a:close/>
                </a:path>
              </a:pathLst>
            </a:custGeom>
            <a:solidFill>
              <a:srgbClr val="EB7B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066032" y="6726934"/>
              <a:ext cx="2034539" cy="130810"/>
            </a:xfrm>
            <a:custGeom>
              <a:avLst/>
              <a:gdLst/>
              <a:ahLst/>
              <a:cxnLst/>
              <a:rect l="l" t="t" r="r" b="b"/>
              <a:pathLst>
                <a:path w="2034539" h="130809">
                  <a:moveTo>
                    <a:pt x="2034539" y="0"/>
                  </a:moveTo>
                  <a:lnTo>
                    <a:pt x="0" y="0"/>
                  </a:lnTo>
                  <a:lnTo>
                    <a:pt x="0" y="130683"/>
                  </a:lnTo>
                  <a:lnTo>
                    <a:pt x="2034539" y="130683"/>
                  </a:lnTo>
                  <a:lnTo>
                    <a:pt x="2034539" y="0"/>
                  </a:lnTo>
                  <a:close/>
                </a:path>
              </a:pathLst>
            </a:custGeom>
            <a:solidFill>
              <a:srgbClr val="A3A3A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6100571" y="6726934"/>
            <a:ext cx="6091555" cy="130810"/>
            <a:chOff x="6100571" y="6726934"/>
            <a:chExt cx="6091555" cy="130810"/>
          </a:xfrm>
        </p:grpSpPr>
        <p:sp>
          <p:nvSpPr>
            <p:cNvPr id="7" name="object 7"/>
            <p:cNvSpPr/>
            <p:nvPr/>
          </p:nvSpPr>
          <p:spPr>
            <a:xfrm>
              <a:off x="8133587" y="6726934"/>
              <a:ext cx="2033270" cy="130810"/>
            </a:xfrm>
            <a:custGeom>
              <a:avLst/>
              <a:gdLst/>
              <a:ahLst/>
              <a:cxnLst/>
              <a:rect l="l" t="t" r="r" b="b"/>
              <a:pathLst>
                <a:path w="2033270" h="130809">
                  <a:moveTo>
                    <a:pt x="2032761" y="0"/>
                  </a:moveTo>
                  <a:lnTo>
                    <a:pt x="0" y="0"/>
                  </a:lnTo>
                  <a:lnTo>
                    <a:pt x="0" y="130683"/>
                  </a:lnTo>
                  <a:lnTo>
                    <a:pt x="2032761" y="130683"/>
                  </a:lnTo>
                  <a:lnTo>
                    <a:pt x="2032761" y="0"/>
                  </a:lnTo>
                  <a:close/>
                </a:path>
              </a:pathLst>
            </a:custGeom>
            <a:solidFill>
              <a:srgbClr val="5B9B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100571" y="6726934"/>
              <a:ext cx="2033270" cy="130810"/>
            </a:xfrm>
            <a:custGeom>
              <a:avLst/>
              <a:gdLst/>
              <a:ahLst/>
              <a:cxnLst/>
              <a:rect l="l" t="t" r="r" b="b"/>
              <a:pathLst>
                <a:path w="2033270" h="130809">
                  <a:moveTo>
                    <a:pt x="2032762" y="0"/>
                  </a:moveTo>
                  <a:lnTo>
                    <a:pt x="0" y="0"/>
                  </a:lnTo>
                  <a:lnTo>
                    <a:pt x="0" y="130683"/>
                  </a:lnTo>
                  <a:lnTo>
                    <a:pt x="2032762" y="130683"/>
                  </a:lnTo>
                  <a:lnTo>
                    <a:pt x="2032762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166603" y="6726934"/>
              <a:ext cx="2025650" cy="130810"/>
            </a:xfrm>
            <a:custGeom>
              <a:avLst/>
              <a:gdLst/>
              <a:ahLst/>
              <a:cxnLst/>
              <a:rect l="l" t="t" r="r" b="b"/>
              <a:pathLst>
                <a:path w="2025650" h="130809">
                  <a:moveTo>
                    <a:pt x="2025142" y="0"/>
                  </a:moveTo>
                  <a:lnTo>
                    <a:pt x="0" y="0"/>
                  </a:lnTo>
                  <a:lnTo>
                    <a:pt x="0" y="130683"/>
                  </a:lnTo>
                  <a:lnTo>
                    <a:pt x="2025142" y="130683"/>
                  </a:lnTo>
                  <a:lnTo>
                    <a:pt x="2025142" y="0"/>
                  </a:lnTo>
                  <a:close/>
                </a:path>
              </a:pathLst>
            </a:custGeom>
            <a:solidFill>
              <a:srgbClr val="6EAC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998089" y="271017"/>
            <a:ext cx="644842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19050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O‘ZBEKISTON</a:t>
            </a:r>
            <a:r>
              <a:rPr sz="2400" spc="-1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RESPUBLIKASINING </a:t>
            </a:r>
            <a:r>
              <a:rPr sz="2400" spc="-45" dirty="0">
                <a:latin typeface="Times New Roman"/>
                <a:cs typeface="Times New Roman"/>
              </a:rPr>
              <a:t>MANFAATLAR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TO‘QNASHUVI</a:t>
            </a:r>
            <a:r>
              <a:rPr sz="2400" spc="-1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TO‘G‘RISIDA QONUNI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37438" y="1954903"/>
            <a:ext cx="10090150" cy="2110740"/>
          </a:xfrm>
          <a:prstGeom prst="rect">
            <a:avLst/>
          </a:prstGeom>
        </p:spPr>
        <p:txBody>
          <a:bodyPr vert="horz" wrap="square" lIns="0" tIns="10350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815"/>
              </a:spcBef>
              <a:buFont typeface="Arial MT"/>
              <a:buChar char="•"/>
              <a:tabLst>
                <a:tab pos="240665" algn="l"/>
              </a:tabLst>
            </a:pP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Qonunchilik</a:t>
            </a:r>
            <a:r>
              <a:rPr sz="2300" spc="-3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palatasi tomonidan</a:t>
            </a:r>
            <a:r>
              <a:rPr sz="2300" spc="-2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2022-yil</a:t>
            </a:r>
            <a:r>
              <a:rPr sz="2300" spc="-5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25-oktyabrda</a:t>
            </a:r>
            <a:r>
              <a:rPr sz="2300" spc="-4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qabul</a:t>
            </a:r>
            <a:r>
              <a:rPr sz="2300" spc="-2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spc="-10" dirty="0">
                <a:solidFill>
                  <a:srgbClr val="2D75B6"/>
                </a:solidFill>
                <a:latin typeface="Times New Roman"/>
                <a:cs typeface="Times New Roman"/>
              </a:rPr>
              <a:t>qilingan.</a:t>
            </a:r>
            <a:endParaRPr sz="2300" dirty="0">
              <a:latin typeface="Times New Roman"/>
              <a:cs typeface="Times New Roman"/>
            </a:endParaRPr>
          </a:p>
          <a:p>
            <a:pPr marL="240029" indent="-227329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240029" algn="l"/>
              </a:tabLst>
            </a:pP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Senat</a:t>
            </a:r>
            <a:r>
              <a:rPr sz="2300" spc="-2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tomonidan </a:t>
            </a:r>
            <a:r>
              <a:rPr sz="2300" spc="-10" dirty="0">
                <a:solidFill>
                  <a:srgbClr val="2D75B6"/>
                </a:solidFill>
                <a:latin typeface="Times New Roman"/>
                <a:cs typeface="Times New Roman"/>
              </a:rPr>
              <a:t>2023-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yil</a:t>
            </a:r>
            <a:r>
              <a:rPr sz="2300" spc="-3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1-iyunda</a:t>
            </a:r>
            <a:r>
              <a:rPr sz="2300" spc="-2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spc="-10" dirty="0" err="1" smtClean="0">
                <a:solidFill>
                  <a:srgbClr val="2D75B6"/>
                </a:solidFill>
                <a:latin typeface="Times New Roman"/>
                <a:cs typeface="Times New Roman"/>
              </a:rPr>
              <a:t>ma</a:t>
            </a:r>
            <a:r>
              <a:rPr lang="en-US" sz="2300" spc="-10" dirty="0" err="1">
                <a:solidFill>
                  <a:srgbClr val="2D75B6"/>
                </a:solidFill>
                <a:latin typeface="Times New Roman"/>
                <a:cs typeface="Times New Roman"/>
              </a:rPr>
              <a:t>'</a:t>
            </a:r>
            <a:r>
              <a:rPr sz="2300" spc="-10" dirty="0" err="1" smtClean="0">
                <a:solidFill>
                  <a:srgbClr val="2D75B6"/>
                </a:solidFill>
                <a:latin typeface="Times New Roman"/>
                <a:cs typeface="Times New Roman"/>
              </a:rPr>
              <a:t>qullangan</a:t>
            </a:r>
            <a:r>
              <a:rPr sz="2300" spc="-10" dirty="0">
                <a:solidFill>
                  <a:srgbClr val="2D75B6"/>
                </a:solidFill>
                <a:latin typeface="Times New Roman"/>
                <a:cs typeface="Times New Roman"/>
              </a:rPr>
              <a:t>.</a:t>
            </a:r>
            <a:endParaRPr sz="2300" dirty="0">
              <a:latin typeface="Times New Roman"/>
              <a:cs typeface="Times New Roman"/>
            </a:endParaRPr>
          </a:p>
          <a:p>
            <a:pPr marL="240665" marR="5080" indent="-228600">
              <a:lnSpc>
                <a:spcPts val="2480"/>
              </a:lnSpc>
              <a:spcBef>
                <a:spcPts val="1050"/>
              </a:spcBef>
              <a:buFont typeface="Arial MT"/>
              <a:buChar char="•"/>
              <a:tabLst>
                <a:tab pos="240665" algn="l"/>
              </a:tabLst>
            </a:pP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O‘zbekiston</a:t>
            </a:r>
            <a:r>
              <a:rPr sz="2300" spc="-3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Respublikasining</a:t>
            </a:r>
            <a:r>
              <a:rPr sz="2300" spc="-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Prezidenti</a:t>
            </a:r>
            <a:r>
              <a:rPr sz="2300" spc="-2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tomonidan</a:t>
            </a:r>
            <a:r>
              <a:rPr sz="2300" spc="-1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2024-yil</a:t>
            </a:r>
            <a:r>
              <a:rPr sz="2300" spc="-4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5-iyunda</a:t>
            </a:r>
            <a:r>
              <a:rPr sz="2300" spc="-3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spc="-10" dirty="0">
                <a:solidFill>
                  <a:srgbClr val="2D75B6"/>
                </a:solidFill>
                <a:latin typeface="Times New Roman"/>
                <a:cs typeface="Times New Roman"/>
              </a:rPr>
              <a:t>tasdiqlangan (O‘RQ-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931-</a:t>
            </a:r>
            <a:r>
              <a:rPr sz="2300" spc="-20" dirty="0">
                <a:solidFill>
                  <a:srgbClr val="2D75B6"/>
                </a:solidFill>
                <a:latin typeface="Times New Roman"/>
                <a:cs typeface="Times New Roman"/>
              </a:rPr>
              <a:t>son).</a:t>
            </a:r>
            <a:endParaRPr sz="2300" dirty="0">
              <a:latin typeface="Times New Roman"/>
              <a:cs typeface="Times New Roman"/>
            </a:endParaRPr>
          </a:p>
          <a:p>
            <a:pPr marL="240029" indent="-227329">
              <a:lnSpc>
                <a:spcPct val="100000"/>
              </a:lnSpc>
              <a:spcBef>
                <a:spcPts val="690"/>
              </a:spcBef>
              <a:buFont typeface="Arial MT"/>
              <a:buChar char="•"/>
              <a:tabLst>
                <a:tab pos="240029" algn="l"/>
              </a:tabLst>
            </a:pP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Ushbu</a:t>
            </a:r>
            <a:r>
              <a:rPr sz="2300" spc="-3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Qonun</a:t>
            </a:r>
            <a:r>
              <a:rPr sz="2300" spc="-3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rasmiy</a:t>
            </a:r>
            <a:r>
              <a:rPr sz="2300" spc="-1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e'lon</a:t>
            </a:r>
            <a:r>
              <a:rPr sz="2300" spc="-1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qilingan</a:t>
            </a:r>
            <a:r>
              <a:rPr sz="2300" spc="-2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kundan</a:t>
            </a:r>
            <a:r>
              <a:rPr sz="2300" spc="-2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e'tiboran</a:t>
            </a:r>
            <a:r>
              <a:rPr sz="2300" spc="-1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olti</a:t>
            </a:r>
            <a:r>
              <a:rPr sz="2300" spc="-2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oy</a:t>
            </a:r>
            <a:r>
              <a:rPr sz="2300" spc="-2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o‘tgach</a:t>
            </a:r>
            <a:r>
              <a:rPr sz="2300" spc="-2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dirty="0">
                <a:solidFill>
                  <a:srgbClr val="2D75B6"/>
                </a:solidFill>
                <a:latin typeface="Times New Roman"/>
                <a:cs typeface="Times New Roman"/>
              </a:rPr>
              <a:t>kuchga</a:t>
            </a:r>
            <a:r>
              <a:rPr sz="2300" spc="-2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2300" spc="-10" dirty="0">
                <a:solidFill>
                  <a:srgbClr val="2D75B6"/>
                </a:solidFill>
                <a:latin typeface="Times New Roman"/>
                <a:cs typeface="Times New Roman"/>
              </a:rPr>
              <a:t>kiradi.</a:t>
            </a:r>
            <a:endParaRPr sz="2300" dirty="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01395" y="4362069"/>
            <a:ext cx="10094595" cy="1510926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700" marR="5080" indent="205740" algn="just">
              <a:lnSpc>
                <a:spcPct val="90000"/>
              </a:lnSpc>
              <a:spcBef>
                <a:spcPts val="250"/>
              </a:spcBef>
              <a:tabLst>
                <a:tab pos="960119" algn="l"/>
                <a:tab pos="2000885" algn="l"/>
              </a:tabLst>
            </a:pP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«Manfaatlar</a:t>
            </a:r>
            <a:r>
              <a:rPr sz="1300" i="1" spc="229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to‘qnashuvi</a:t>
            </a:r>
            <a:r>
              <a:rPr sz="1300" i="1" spc="2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to‘g‘risida»gi</a:t>
            </a:r>
            <a:r>
              <a:rPr sz="1300" i="1" spc="2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Qonuni</a:t>
            </a:r>
            <a:r>
              <a:rPr sz="1300" i="1" spc="2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ijrosini</a:t>
            </a:r>
            <a:r>
              <a:rPr sz="1300" i="1" spc="2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samarali</a:t>
            </a:r>
            <a:r>
              <a:rPr sz="1300" i="1" spc="229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tashkil</a:t>
            </a:r>
            <a:r>
              <a:rPr sz="1300" i="1" spc="2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etish,</a:t>
            </a:r>
            <a:r>
              <a:rPr sz="1300" i="1" spc="2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ushbu</a:t>
            </a:r>
            <a:r>
              <a:rPr sz="1300" i="1" spc="2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Qonun</a:t>
            </a:r>
            <a:r>
              <a:rPr sz="1300" i="1" spc="229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bilan</a:t>
            </a:r>
            <a:r>
              <a:rPr sz="1300" i="1" spc="2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belgilangan</a:t>
            </a:r>
            <a:r>
              <a:rPr sz="1300" i="1" spc="2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talablarni</a:t>
            </a:r>
            <a:r>
              <a:rPr sz="1300" i="1" spc="2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davlat</a:t>
            </a:r>
            <a:r>
              <a:rPr sz="1300" i="1" spc="24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organlari</a:t>
            </a:r>
            <a:r>
              <a:rPr sz="1300" i="1" spc="229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spc="-25" dirty="0">
                <a:solidFill>
                  <a:srgbClr val="1F4E79"/>
                </a:solidFill>
                <a:latin typeface="Times New Roman"/>
                <a:cs typeface="Times New Roman"/>
              </a:rPr>
              <a:t>va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tashkilotlarida</a:t>
            </a:r>
            <a:r>
              <a:rPr sz="1300" i="1" spc="10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joriy</a:t>
            </a:r>
            <a:r>
              <a:rPr sz="1300" i="1" spc="9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etishda</a:t>
            </a:r>
            <a:r>
              <a:rPr sz="1300" i="1" spc="9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xodimlarning</a:t>
            </a:r>
            <a:r>
              <a:rPr sz="1300" i="1" spc="9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huquq</a:t>
            </a:r>
            <a:r>
              <a:rPr sz="1300" i="1" spc="9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va</a:t>
            </a:r>
            <a:r>
              <a:rPr sz="1300" i="1" spc="9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manfaatlariga</a:t>
            </a:r>
            <a:r>
              <a:rPr sz="1300" i="1" spc="10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so‘zsiz</a:t>
            </a:r>
            <a:r>
              <a:rPr sz="1300" i="1" spc="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rioya</a:t>
            </a:r>
            <a:r>
              <a:rPr sz="1300" i="1" spc="9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etilishini</a:t>
            </a:r>
            <a:r>
              <a:rPr sz="1300" i="1" spc="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ta'minlash,</a:t>
            </a:r>
            <a:r>
              <a:rPr sz="1300" i="1" spc="9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shuningdek,</a:t>
            </a:r>
            <a:r>
              <a:rPr sz="1300" i="1" spc="9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manfaatlar</a:t>
            </a:r>
            <a:r>
              <a:rPr sz="1300" i="1" spc="9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to‘qnashuvining</a:t>
            </a:r>
            <a:r>
              <a:rPr sz="1300" i="1" spc="9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spc="-10" dirty="0">
                <a:solidFill>
                  <a:srgbClr val="1F4E79"/>
                </a:solidFill>
                <a:latin typeface="Times New Roman"/>
                <a:cs typeface="Times New Roman"/>
              </a:rPr>
              <a:t>oldini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olishga</a:t>
            </a:r>
            <a:r>
              <a:rPr sz="1300" i="1" spc="33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oid</a:t>
            </a:r>
            <a:r>
              <a:rPr sz="1300" i="1" spc="33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huquqiy</a:t>
            </a:r>
            <a:r>
              <a:rPr sz="1300" i="1" spc="3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tartibotlarning</a:t>
            </a:r>
            <a:r>
              <a:rPr sz="1300" i="1" spc="34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spc="-10" dirty="0">
                <a:solidFill>
                  <a:srgbClr val="1F4E79"/>
                </a:solidFill>
                <a:latin typeface="Times New Roman"/>
                <a:cs typeface="Times New Roman"/>
              </a:rPr>
              <a:t>mazmun-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mohiyatini</a:t>
            </a:r>
            <a:r>
              <a:rPr sz="1300" i="1" spc="3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davlat</a:t>
            </a:r>
            <a:r>
              <a:rPr sz="1300" i="1" spc="3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organlari</a:t>
            </a:r>
            <a:r>
              <a:rPr sz="1300" i="1" spc="3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va</a:t>
            </a:r>
            <a:r>
              <a:rPr sz="1300" i="1" spc="3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tashkilotlari</a:t>
            </a:r>
            <a:r>
              <a:rPr sz="1300" i="1" spc="32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xodimlari</a:t>
            </a:r>
            <a:r>
              <a:rPr sz="1300" i="1" spc="3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va</a:t>
            </a:r>
            <a:r>
              <a:rPr sz="1300" i="1" spc="3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keng</a:t>
            </a:r>
            <a:r>
              <a:rPr sz="1300" i="1" spc="3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jamoatchilikka</a:t>
            </a:r>
            <a:r>
              <a:rPr sz="1300" i="1" spc="3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tushuntirish</a:t>
            </a:r>
            <a:r>
              <a:rPr sz="1300" i="1" spc="3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spc="-10" dirty="0">
                <a:solidFill>
                  <a:srgbClr val="1F4E79"/>
                </a:solidFill>
                <a:latin typeface="Times New Roman"/>
                <a:cs typeface="Times New Roman"/>
              </a:rPr>
              <a:t>orqali mazkur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	</a:t>
            </a:r>
            <a:r>
              <a:rPr sz="1300" i="1" spc="-10" dirty="0">
                <a:solidFill>
                  <a:srgbClr val="1F4E79"/>
                </a:solidFill>
                <a:latin typeface="Times New Roman"/>
                <a:cs typeface="Times New Roman"/>
              </a:rPr>
              <a:t>Qonunni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	amalga</a:t>
            </a:r>
            <a:r>
              <a:rPr sz="1300" i="1" spc="270" dirty="0">
                <a:solidFill>
                  <a:srgbClr val="1F4E79"/>
                </a:solidFill>
                <a:latin typeface="Times New Roman"/>
                <a:cs typeface="Times New Roman"/>
              </a:rPr>
              <a:t>  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kiritishga</a:t>
            </a:r>
            <a:r>
              <a:rPr sz="1300" i="1" spc="265" dirty="0">
                <a:solidFill>
                  <a:srgbClr val="1F4E79"/>
                </a:solidFill>
                <a:latin typeface="Times New Roman"/>
                <a:cs typeface="Times New Roman"/>
              </a:rPr>
              <a:t>  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har</a:t>
            </a:r>
            <a:r>
              <a:rPr sz="1300" i="1" spc="270" dirty="0">
                <a:solidFill>
                  <a:srgbClr val="1F4E79"/>
                </a:solidFill>
                <a:latin typeface="Times New Roman"/>
                <a:cs typeface="Times New Roman"/>
              </a:rPr>
              <a:t>  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tomonlama</a:t>
            </a:r>
            <a:r>
              <a:rPr sz="1300" i="1" spc="270" dirty="0">
                <a:solidFill>
                  <a:srgbClr val="1F4E79"/>
                </a:solidFill>
                <a:latin typeface="Times New Roman"/>
                <a:cs typeface="Times New Roman"/>
              </a:rPr>
              <a:t>  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va</a:t>
            </a:r>
            <a:r>
              <a:rPr sz="1300" i="1" spc="270" dirty="0">
                <a:solidFill>
                  <a:srgbClr val="1F4E79"/>
                </a:solidFill>
                <a:latin typeface="Times New Roman"/>
                <a:cs typeface="Times New Roman"/>
              </a:rPr>
              <a:t>  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puxta</a:t>
            </a:r>
            <a:r>
              <a:rPr sz="1300" i="1" spc="270" dirty="0">
                <a:solidFill>
                  <a:srgbClr val="1F4E79"/>
                </a:solidFill>
                <a:latin typeface="Times New Roman"/>
                <a:cs typeface="Times New Roman"/>
              </a:rPr>
              <a:t>  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tayyorgarlik</a:t>
            </a:r>
            <a:r>
              <a:rPr sz="1300" i="1" spc="270" dirty="0">
                <a:solidFill>
                  <a:srgbClr val="1F4E79"/>
                </a:solidFill>
                <a:latin typeface="Times New Roman"/>
                <a:cs typeface="Times New Roman"/>
              </a:rPr>
              <a:t>  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ko‘rish</a:t>
            </a:r>
            <a:r>
              <a:rPr sz="1300" i="1" spc="270" dirty="0">
                <a:solidFill>
                  <a:srgbClr val="1F4E79"/>
                </a:solidFill>
                <a:latin typeface="Times New Roman"/>
                <a:cs typeface="Times New Roman"/>
              </a:rPr>
              <a:t>  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maqsadida</a:t>
            </a:r>
            <a:r>
              <a:rPr sz="1300" i="1" spc="270" dirty="0">
                <a:solidFill>
                  <a:srgbClr val="1F4E79"/>
                </a:solidFill>
                <a:latin typeface="Times New Roman"/>
                <a:cs typeface="Times New Roman"/>
              </a:rPr>
              <a:t>   </a:t>
            </a:r>
            <a:r>
              <a:rPr sz="1300" i="1" spc="-10" dirty="0">
                <a:solidFill>
                  <a:srgbClr val="1F4E79"/>
                </a:solidFill>
                <a:latin typeface="Times New Roman"/>
                <a:cs typeface="Times New Roman"/>
              </a:rPr>
              <a:t>2024-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yil</a:t>
            </a:r>
            <a:r>
              <a:rPr sz="1300" i="1" spc="270" dirty="0">
                <a:solidFill>
                  <a:srgbClr val="1F4E79"/>
                </a:solidFill>
                <a:latin typeface="Times New Roman"/>
                <a:cs typeface="Times New Roman"/>
              </a:rPr>
              <a:t>   </a:t>
            </a:r>
            <a:r>
              <a:rPr sz="1300" i="1" spc="-10" dirty="0">
                <a:solidFill>
                  <a:srgbClr val="1F4E79"/>
                </a:solidFill>
                <a:latin typeface="Times New Roman"/>
                <a:cs typeface="Times New Roman"/>
              </a:rPr>
              <a:t>5-iyunda </a:t>
            </a:r>
            <a:r>
              <a:rPr sz="1300" i="1" spc="-20" dirty="0">
                <a:solidFill>
                  <a:srgbClr val="1F4E79"/>
                </a:solidFill>
                <a:latin typeface="Times New Roman"/>
                <a:cs typeface="Times New Roman"/>
              </a:rPr>
              <a:t>PQ-</a:t>
            </a:r>
            <a:r>
              <a:rPr sz="1300" i="1" spc="-10" dirty="0">
                <a:solidFill>
                  <a:srgbClr val="1F4E79"/>
                </a:solidFill>
                <a:latin typeface="Times New Roman"/>
                <a:cs typeface="Times New Roman"/>
              </a:rPr>
              <a:t>210-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sonli</a:t>
            </a:r>
            <a:r>
              <a:rPr sz="1300" i="1" spc="95" dirty="0">
                <a:solidFill>
                  <a:srgbClr val="1F4E79"/>
                </a:solidFill>
                <a:latin typeface="Times New Roman"/>
                <a:cs typeface="Times New Roman"/>
              </a:rPr>
              <a:t> 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«O‘zbekiston</a:t>
            </a:r>
            <a:r>
              <a:rPr sz="1300" i="1" spc="95" dirty="0">
                <a:solidFill>
                  <a:srgbClr val="1F4E79"/>
                </a:solidFill>
                <a:latin typeface="Times New Roman"/>
                <a:cs typeface="Times New Roman"/>
              </a:rPr>
              <a:t> 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Respublikasining</a:t>
            </a:r>
            <a:r>
              <a:rPr sz="1300" i="1" spc="100" dirty="0">
                <a:solidFill>
                  <a:srgbClr val="1F4E79"/>
                </a:solidFill>
                <a:latin typeface="Times New Roman"/>
                <a:cs typeface="Times New Roman"/>
              </a:rPr>
              <a:t> 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«Manfaatlar</a:t>
            </a:r>
            <a:r>
              <a:rPr sz="1300" i="1" spc="100" dirty="0">
                <a:solidFill>
                  <a:srgbClr val="1F4E79"/>
                </a:solidFill>
                <a:latin typeface="Times New Roman"/>
                <a:cs typeface="Times New Roman"/>
              </a:rPr>
              <a:t> 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to‘qnashuvi</a:t>
            </a:r>
            <a:r>
              <a:rPr sz="1300" i="1" spc="95" dirty="0">
                <a:solidFill>
                  <a:srgbClr val="1F4E79"/>
                </a:solidFill>
                <a:latin typeface="Times New Roman"/>
                <a:cs typeface="Times New Roman"/>
              </a:rPr>
              <a:t> 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to‘g‘risida»gi</a:t>
            </a:r>
            <a:r>
              <a:rPr sz="1300" i="1" spc="105" dirty="0">
                <a:solidFill>
                  <a:srgbClr val="1F4E79"/>
                </a:solidFill>
                <a:latin typeface="Times New Roman"/>
                <a:cs typeface="Times New Roman"/>
              </a:rPr>
              <a:t> 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Qonuni</a:t>
            </a:r>
            <a:r>
              <a:rPr sz="1300" i="1" spc="100" dirty="0">
                <a:solidFill>
                  <a:srgbClr val="1F4E79"/>
                </a:solidFill>
                <a:latin typeface="Times New Roman"/>
                <a:cs typeface="Times New Roman"/>
              </a:rPr>
              <a:t> 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ijrosini</a:t>
            </a:r>
            <a:r>
              <a:rPr sz="1300" i="1" spc="100" dirty="0">
                <a:solidFill>
                  <a:srgbClr val="1F4E79"/>
                </a:solidFill>
                <a:latin typeface="Times New Roman"/>
                <a:cs typeface="Times New Roman"/>
              </a:rPr>
              <a:t> 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samarali</a:t>
            </a:r>
            <a:r>
              <a:rPr sz="1300" i="1" spc="95" dirty="0">
                <a:solidFill>
                  <a:srgbClr val="1F4E79"/>
                </a:solidFill>
                <a:latin typeface="Times New Roman"/>
                <a:cs typeface="Times New Roman"/>
              </a:rPr>
              <a:t> 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tashkil</a:t>
            </a:r>
            <a:r>
              <a:rPr sz="1300" i="1" spc="100" dirty="0">
                <a:solidFill>
                  <a:srgbClr val="1F4E79"/>
                </a:solidFill>
                <a:latin typeface="Times New Roman"/>
                <a:cs typeface="Times New Roman"/>
              </a:rPr>
              <a:t> 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etish</a:t>
            </a:r>
            <a:r>
              <a:rPr sz="1300" i="1" spc="100" dirty="0">
                <a:solidFill>
                  <a:srgbClr val="1F4E79"/>
                </a:solidFill>
                <a:latin typeface="Times New Roman"/>
                <a:cs typeface="Times New Roman"/>
              </a:rPr>
              <a:t>  </a:t>
            </a:r>
            <a:r>
              <a:rPr sz="1300" i="1" spc="-10" dirty="0">
                <a:solidFill>
                  <a:srgbClr val="1F4E79"/>
                </a:solidFill>
                <a:latin typeface="Times New Roman"/>
                <a:cs typeface="Times New Roman"/>
              </a:rPr>
              <a:t>chora-tadbirlari to‘g‘risida»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O‘zbekiston</a:t>
            </a:r>
            <a:r>
              <a:rPr sz="1300" i="1" spc="-2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Respublikasi</a:t>
            </a:r>
            <a:r>
              <a:rPr sz="1300" i="1" spc="-1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spc="-10" dirty="0">
                <a:solidFill>
                  <a:srgbClr val="1F4E79"/>
                </a:solidFill>
                <a:latin typeface="Times New Roman"/>
                <a:cs typeface="Times New Roman"/>
              </a:rPr>
              <a:t>Prezidentining</a:t>
            </a:r>
            <a:r>
              <a:rPr sz="1300" i="1" spc="-1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spc="-10" dirty="0">
                <a:solidFill>
                  <a:srgbClr val="1F4E79"/>
                </a:solidFill>
                <a:latin typeface="Times New Roman"/>
                <a:cs typeface="Times New Roman"/>
              </a:rPr>
              <a:t>qarori</a:t>
            </a:r>
            <a:r>
              <a:rPr sz="1300" i="1" spc="-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 err="1">
                <a:solidFill>
                  <a:srgbClr val="1F4E79"/>
                </a:solidFill>
                <a:latin typeface="Times New Roman"/>
                <a:cs typeface="Times New Roman"/>
              </a:rPr>
              <a:t>qabul</a:t>
            </a:r>
            <a:r>
              <a:rPr sz="1300" i="1" spc="-1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spc="-10" dirty="0" err="1" smtClean="0">
                <a:solidFill>
                  <a:srgbClr val="1F4E79"/>
                </a:solidFill>
                <a:latin typeface="Times New Roman"/>
                <a:cs typeface="Times New Roman"/>
              </a:rPr>
              <a:t>qilindi</a:t>
            </a:r>
            <a:r>
              <a:rPr sz="1300" i="1" spc="-10" dirty="0" smtClean="0">
                <a:solidFill>
                  <a:srgbClr val="1F4E79"/>
                </a:solidFill>
                <a:latin typeface="Times New Roman"/>
                <a:cs typeface="Times New Roman"/>
              </a:rPr>
              <a:t>.</a:t>
            </a:r>
            <a:endParaRPr lang="uz-Cyrl-UZ" sz="1300" dirty="0">
              <a:latin typeface="Times New Roman"/>
              <a:cs typeface="Times New Roman"/>
            </a:endParaRPr>
          </a:p>
          <a:p>
            <a:pPr marL="12700" marR="5080" indent="205740" algn="just">
              <a:lnSpc>
                <a:spcPct val="90000"/>
              </a:lnSpc>
              <a:spcBef>
                <a:spcPts val="250"/>
              </a:spcBef>
              <a:tabLst>
                <a:tab pos="960119" algn="l"/>
                <a:tab pos="2000885" algn="l"/>
              </a:tabLst>
            </a:pPr>
            <a:r>
              <a:rPr sz="1300" i="1" dirty="0" err="1" smtClean="0">
                <a:solidFill>
                  <a:srgbClr val="1F4E79"/>
                </a:solidFill>
                <a:latin typeface="Times New Roman"/>
                <a:cs typeface="Times New Roman"/>
              </a:rPr>
              <a:t>Bugungi</a:t>
            </a:r>
            <a:r>
              <a:rPr sz="1300" i="1" spc="195" dirty="0" smtClean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seminarimiz</a:t>
            </a:r>
            <a:r>
              <a:rPr sz="1300" i="1" spc="20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ham</a:t>
            </a:r>
            <a:r>
              <a:rPr sz="1300" i="1" spc="20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aynan</a:t>
            </a:r>
            <a:r>
              <a:rPr sz="1300" i="1" spc="1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shu</a:t>
            </a:r>
            <a:r>
              <a:rPr sz="1300" i="1" spc="20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qarorga</a:t>
            </a:r>
            <a:r>
              <a:rPr sz="1300" i="1" spc="20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ilova</a:t>
            </a:r>
            <a:r>
              <a:rPr sz="1300" i="1" spc="1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sifatida</a:t>
            </a:r>
            <a:r>
              <a:rPr sz="1300" i="1" spc="20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tasdiqlangan</a:t>
            </a:r>
            <a:r>
              <a:rPr sz="1300" i="1" spc="204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O‘zbekiston</a:t>
            </a:r>
            <a:r>
              <a:rPr sz="1300" i="1" spc="204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Respublikasining</a:t>
            </a:r>
            <a:r>
              <a:rPr sz="1300" i="1" spc="20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«Manfaatlar</a:t>
            </a:r>
            <a:r>
              <a:rPr sz="1300" i="1" spc="20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to‘qnashuvi</a:t>
            </a:r>
            <a:r>
              <a:rPr sz="1300" i="1" spc="204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spc="-10" dirty="0">
                <a:solidFill>
                  <a:srgbClr val="1F4E79"/>
                </a:solidFill>
                <a:latin typeface="Times New Roman"/>
                <a:cs typeface="Times New Roman"/>
              </a:rPr>
              <a:t>to‘g‘risida»gi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Qonuni</a:t>
            </a:r>
            <a:r>
              <a:rPr sz="1300" i="1" spc="-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spc="-10" dirty="0">
                <a:solidFill>
                  <a:srgbClr val="1F4E79"/>
                </a:solidFill>
                <a:latin typeface="Times New Roman"/>
                <a:cs typeface="Times New Roman"/>
              </a:rPr>
              <a:t>ijrosi</a:t>
            </a:r>
            <a:r>
              <a:rPr sz="1300" i="1" spc="-4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doirasida</a:t>
            </a:r>
            <a:r>
              <a:rPr sz="1300" i="1" spc="-3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spc="-10" dirty="0">
                <a:solidFill>
                  <a:srgbClr val="1F4E79"/>
                </a:solidFill>
                <a:latin typeface="Times New Roman"/>
                <a:cs typeface="Times New Roman"/>
              </a:rPr>
              <a:t>2024-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yilda</a:t>
            </a:r>
            <a:r>
              <a:rPr sz="1300" i="1" spc="-1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amalga</a:t>
            </a:r>
            <a:r>
              <a:rPr sz="1300" i="1" spc="-3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oshiriladigan</a:t>
            </a:r>
            <a:r>
              <a:rPr sz="1300" i="1" spc="-3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ishlar</a:t>
            </a:r>
            <a:r>
              <a:rPr sz="1300" i="1" spc="-2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yuzasidan</a:t>
            </a:r>
            <a:r>
              <a:rPr sz="1300" i="1" spc="-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«YO‘L</a:t>
            </a:r>
            <a:r>
              <a:rPr sz="1300" i="1" spc="-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spc="-10" dirty="0">
                <a:solidFill>
                  <a:srgbClr val="1F4E79"/>
                </a:solidFill>
                <a:latin typeface="Times New Roman"/>
                <a:cs typeface="Times New Roman"/>
              </a:rPr>
              <a:t>XARITASI»ning</a:t>
            </a:r>
            <a:r>
              <a:rPr sz="1300" i="1" spc="1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spc="-10" dirty="0">
                <a:solidFill>
                  <a:srgbClr val="1F4E79"/>
                </a:solidFill>
                <a:latin typeface="Times New Roman"/>
                <a:cs typeface="Times New Roman"/>
              </a:rPr>
              <a:t>27-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bandiga</a:t>
            </a:r>
            <a:r>
              <a:rPr sz="1300" i="1" spc="-1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asosan</a:t>
            </a:r>
            <a:r>
              <a:rPr sz="1300" i="1" spc="-4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dirty="0">
                <a:solidFill>
                  <a:srgbClr val="1F4E79"/>
                </a:solidFill>
                <a:latin typeface="Times New Roman"/>
                <a:cs typeface="Times New Roman"/>
              </a:rPr>
              <a:t>tashkil</a:t>
            </a:r>
            <a:r>
              <a:rPr sz="1300" i="1" spc="-4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1300" i="1" spc="-10" dirty="0">
                <a:solidFill>
                  <a:srgbClr val="1F4E79"/>
                </a:solidFill>
                <a:latin typeface="Times New Roman"/>
                <a:cs typeface="Times New Roman"/>
              </a:rPr>
              <a:t>qilingan.</a:t>
            </a:r>
            <a:endParaRPr sz="1300" dirty="0">
              <a:latin typeface="Times New Roman"/>
              <a:cs typeface="Times New Roman"/>
            </a:endParaRPr>
          </a:p>
        </p:txBody>
      </p:sp>
      <p:pic>
        <p:nvPicPr>
          <p:cNvPr id="16" name="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49256" y="541019"/>
            <a:ext cx="1472183" cy="1472184"/>
          </a:xfrm>
          <a:prstGeom prst="rect">
            <a:avLst/>
          </a:prstGeom>
        </p:spPr>
      </p:pic>
      <p:pic>
        <p:nvPicPr>
          <p:cNvPr id="17" name="Picture 3" descr="cid:image001.png@01D87DC4.B94DB8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5726"/>
            <a:ext cx="1905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7931" y="1141222"/>
            <a:ext cx="11200765" cy="50018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2D75B6"/>
                </a:solidFill>
                <a:latin typeface="Tahoma"/>
                <a:cs typeface="Tahoma"/>
              </a:rPr>
              <a:t>Manfaatlar</a:t>
            </a:r>
            <a:r>
              <a:rPr sz="2200" b="1" spc="-8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2200" b="1" dirty="0">
                <a:solidFill>
                  <a:srgbClr val="2D75B6"/>
                </a:solidFill>
                <a:latin typeface="Tahoma"/>
                <a:cs typeface="Tahoma"/>
              </a:rPr>
              <a:t>to‘qnashuvi</a:t>
            </a:r>
            <a:r>
              <a:rPr sz="2200" b="1" spc="-2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2200" b="1" dirty="0">
                <a:solidFill>
                  <a:srgbClr val="2D75B6"/>
                </a:solidFill>
                <a:latin typeface="Tahoma"/>
                <a:cs typeface="Tahoma"/>
              </a:rPr>
              <a:t>o‘zi</a:t>
            </a:r>
            <a:r>
              <a:rPr sz="2200" b="1" spc="-5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2200" b="1" spc="-10" dirty="0">
                <a:solidFill>
                  <a:srgbClr val="2D75B6"/>
                </a:solidFill>
                <a:latin typeface="Tahoma"/>
                <a:cs typeface="Tahoma"/>
              </a:rPr>
              <a:t>nima?</a:t>
            </a:r>
            <a:endParaRPr sz="2200">
              <a:latin typeface="Tahoma"/>
              <a:cs typeface="Tahoma"/>
            </a:endParaRPr>
          </a:p>
          <a:p>
            <a:pPr marL="3285490" marR="750570" algn="just">
              <a:lnSpc>
                <a:spcPct val="80000"/>
              </a:lnSpc>
              <a:spcBef>
                <a:spcPts val="2240"/>
              </a:spcBef>
            </a:pPr>
            <a:r>
              <a:rPr sz="2000" dirty="0">
                <a:solidFill>
                  <a:srgbClr val="2D75B6"/>
                </a:solidFill>
                <a:latin typeface="Tahoma"/>
                <a:cs typeface="Tahoma"/>
              </a:rPr>
              <a:t>Korrupsiyaga</a:t>
            </a:r>
            <a:r>
              <a:rPr sz="2000" spc="195" dirty="0">
                <a:solidFill>
                  <a:srgbClr val="2D75B6"/>
                </a:solidFill>
                <a:latin typeface="Tahoma"/>
                <a:cs typeface="Tahoma"/>
              </a:rPr>
              <a:t>  </a:t>
            </a:r>
            <a:r>
              <a:rPr sz="2000" dirty="0">
                <a:solidFill>
                  <a:srgbClr val="2D75B6"/>
                </a:solidFill>
                <a:latin typeface="Tahoma"/>
                <a:cs typeface="Tahoma"/>
              </a:rPr>
              <a:t>olib</a:t>
            </a:r>
            <a:r>
              <a:rPr sz="2000" spc="190" dirty="0">
                <a:solidFill>
                  <a:srgbClr val="2D75B6"/>
                </a:solidFill>
                <a:latin typeface="Tahoma"/>
                <a:cs typeface="Tahoma"/>
              </a:rPr>
              <a:t>  </a:t>
            </a:r>
            <a:r>
              <a:rPr sz="2000" dirty="0">
                <a:solidFill>
                  <a:srgbClr val="2D75B6"/>
                </a:solidFill>
                <a:latin typeface="Tahoma"/>
                <a:cs typeface="Tahoma"/>
              </a:rPr>
              <a:t>keluvchi</a:t>
            </a:r>
            <a:r>
              <a:rPr sz="2000" spc="200" dirty="0">
                <a:solidFill>
                  <a:srgbClr val="2D75B6"/>
                </a:solidFill>
                <a:latin typeface="Tahoma"/>
                <a:cs typeface="Tahoma"/>
              </a:rPr>
              <a:t>  </a:t>
            </a:r>
            <a:r>
              <a:rPr sz="2000" dirty="0">
                <a:solidFill>
                  <a:srgbClr val="2D75B6"/>
                </a:solidFill>
                <a:latin typeface="Tahoma"/>
                <a:cs typeface="Tahoma"/>
              </a:rPr>
              <a:t>turli</a:t>
            </a:r>
            <a:r>
              <a:rPr sz="2000" spc="195" dirty="0">
                <a:solidFill>
                  <a:srgbClr val="2D75B6"/>
                </a:solidFill>
                <a:latin typeface="Tahoma"/>
                <a:cs typeface="Tahoma"/>
              </a:rPr>
              <a:t>  </a:t>
            </a:r>
            <a:r>
              <a:rPr sz="2000" dirty="0">
                <a:solidFill>
                  <a:srgbClr val="2D75B6"/>
                </a:solidFill>
                <a:latin typeface="Tahoma"/>
                <a:cs typeface="Tahoma"/>
              </a:rPr>
              <a:t>xil</a:t>
            </a:r>
            <a:r>
              <a:rPr sz="2000" spc="195" dirty="0">
                <a:solidFill>
                  <a:srgbClr val="2D75B6"/>
                </a:solidFill>
                <a:latin typeface="Tahoma"/>
                <a:cs typeface="Tahoma"/>
              </a:rPr>
              <a:t>  </a:t>
            </a:r>
            <a:r>
              <a:rPr sz="2000" dirty="0">
                <a:solidFill>
                  <a:srgbClr val="2D75B6"/>
                </a:solidFill>
                <a:latin typeface="Tahoma"/>
                <a:cs typeface="Tahoma"/>
              </a:rPr>
              <a:t>omillar</a:t>
            </a:r>
            <a:r>
              <a:rPr sz="2000" spc="195" dirty="0">
                <a:solidFill>
                  <a:srgbClr val="2D75B6"/>
                </a:solidFill>
                <a:latin typeface="Tahoma"/>
                <a:cs typeface="Tahoma"/>
              </a:rPr>
              <a:t>  </a:t>
            </a:r>
            <a:r>
              <a:rPr sz="2000" dirty="0">
                <a:solidFill>
                  <a:srgbClr val="2D75B6"/>
                </a:solidFill>
                <a:latin typeface="Tahoma"/>
                <a:cs typeface="Tahoma"/>
              </a:rPr>
              <a:t>mavjud</a:t>
            </a:r>
            <a:r>
              <a:rPr sz="2000" spc="190" dirty="0">
                <a:solidFill>
                  <a:srgbClr val="2D75B6"/>
                </a:solidFill>
                <a:latin typeface="Tahoma"/>
                <a:cs typeface="Tahoma"/>
              </a:rPr>
              <a:t>  </a:t>
            </a:r>
            <a:r>
              <a:rPr sz="2000" spc="-10" dirty="0">
                <a:solidFill>
                  <a:srgbClr val="2D75B6"/>
                </a:solidFill>
                <a:latin typeface="Tahoma"/>
                <a:cs typeface="Tahoma"/>
              </a:rPr>
              <a:t>bo‘lib, manfaatlar</a:t>
            </a:r>
            <a:r>
              <a:rPr sz="2000" spc="-8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2D75B6"/>
                </a:solidFill>
                <a:latin typeface="Tahoma"/>
                <a:cs typeface="Tahoma"/>
              </a:rPr>
              <a:t>to‘qnashuviga</a:t>
            </a:r>
            <a:r>
              <a:rPr sz="2000" spc="-8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2D75B6"/>
                </a:solidFill>
                <a:latin typeface="Tahoma"/>
                <a:cs typeface="Tahoma"/>
              </a:rPr>
              <a:t>shunday</a:t>
            </a:r>
            <a:r>
              <a:rPr sz="2000" spc="-9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2D75B6"/>
                </a:solidFill>
                <a:latin typeface="Tahoma"/>
                <a:cs typeface="Tahoma"/>
              </a:rPr>
              <a:t>omillardan</a:t>
            </a:r>
            <a:r>
              <a:rPr sz="2000" spc="-9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2D75B6"/>
                </a:solidFill>
                <a:latin typeface="Tahoma"/>
                <a:cs typeface="Tahoma"/>
              </a:rPr>
              <a:t>biri</a:t>
            </a:r>
            <a:r>
              <a:rPr sz="2000" spc="-9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2D75B6"/>
                </a:solidFill>
                <a:latin typeface="Tahoma"/>
                <a:cs typeface="Tahoma"/>
              </a:rPr>
              <a:t>sifatida</a:t>
            </a:r>
            <a:r>
              <a:rPr sz="2000" spc="-8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2D75B6"/>
                </a:solidFill>
                <a:latin typeface="Tahoma"/>
                <a:cs typeface="Tahoma"/>
              </a:rPr>
              <a:t>qarash mumkin.</a:t>
            </a:r>
            <a:endParaRPr sz="2000">
              <a:latin typeface="Tahoma"/>
              <a:cs typeface="Tahoma"/>
            </a:endParaRPr>
          </a:p>
          <a:p>
            <a:pPr marL="3846195">
              <a:lnSpc>
                <a:spcPct val="100000"/>
              </a:lnSpc>
              <a:spcBef>
                <a:spcPts val="405"/>
              </a:spcBef>
            </a:pPr>
            <a:r>
              <a:rPr sz="1400" b="1" i="1" dirty="0">
                <a:solidFill>
                  <a:srgbClr val="2D75B6"/>
                </a:solidFill>
                <a:latin typeface="Times New Roman"/>
                <a:cs typeface="Times New Roman"/>
              </a:rPr>
              <a:t>«Korrupsiyaga</a:t>
            </a:r>
            <a:r>
              <a:rPr sz="1400" b="1" i="1" spc="-4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400" b="1" i="1" dirty="0">
                <a:solidFill>
                  <a:srgbClr val="2D75B6"/>
                </a:solidFill>
                <a:latin typeface="Times New Roman"/>
                <a:cs typeface="Times New Roman"/>
              </a:rPr>
              <a:t>qarshi</a:t>
            </a:r>
            <a:r>
              <a:rPr sz="1400" b="1" i="1" spc="-4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400" b="1" i="1" dirty="0">
                <a:solidFill>
                  <a:srgbClr val="2D75B6"/>
                </a:solidFill>
                <a:latin typeface="Times New Roman"/>
                <a:cs typeface="Times New Roman"/>
              </a:rPr>
              <a:t>kurashish</a:t>
            </a:r>
            <a:r>
              <a:rPr sz="1400" b="1" i="1" spc="-2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400" b="1" i="1" dirty="0">
                <a:solidFill>
                  <a:srgbClr val="2D75B6"/>
                </a:solidFill>
                <a:latin typeface="Times New Roman"/>
                <a:cs typeface="Times New Roman"/>
              </a:rPr>
              <a:t>to‘g‘risida»gi</a:t>
            </a:r>
            <a:r>
              <a:rPr sz="1400" b="1" i="1" spc="-25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400" b="1" i="1" spc="-10" dirty="0">
                <a:solidFill>
                  <a:srgbClr val="2D75B6"/>
                </a:solidFill>
                <a:latin typeface="Times New Roman"/>
                <a:cs typeface="Times New Roman"/>
              </a:rPr>
              <a:t>Qonunning</a:t>
            </a:r>
            <a:r>
              <a:rPr sz="1400" b="1" i="1" spc="-60" dirty="0">
                <a:solidFill>
                  <a:srgbClr val="2D75B6"/>
                </a:solidFill>
                <a:latin typeface="Times New Roman"/>
                <a:cs typeface="Times New Roman"/>
              </a:rPr>
              <a:t> </a:t>
            </a:r>
            <a:r>
              <a:rPr sz="1400" b="1" i="1" dirty="0">
                <a:solidFill>
                  <a:srgbClr val="2D75B6"/>
                </a:solidFill>
                <a:latin typeface="Times New Roman"/>
                <a:cs typeface="Times New Roman"/>
              </a:rPr>
              <a:t>3-</a:t>
            </a:r>
            <a:r>
              <a:rPr sz="1400" b="1" i="1" spc="-10" dirty="0">
                <a:solidFill>
                  <a:srgbClr val="2D75B6"/>
                </a:solidFill>
                <a:latin typeface="Times New Roman"/>
                <a:cs typeface="Times New Roman"/>
              </a:rPr>
              <a:t>moddasi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0"/>
              </a:spcBef>
            </a:pPr>
            <a:endParaRPr sz="1400">
              <a:latin typeface="Times New Roman"/>
              <a:cs typeface="Times New Roman"/>
            </a:endParaRPr>
          </a:p>
          <a:p>
            <a:pPr marL="2235200" marR="5080" indent="182880" algn="just">
              <a:lnSpc>
                <a:spcPts val="1510"/>
              </a:lnSpc>
            </a:pPr>
            <a:r>
              <a:rPr sz="1400" b="1" dirty="0">
                <a:solidFill>
                  <a:srgbClr val="FF0000"/>
                </a:solidFill>
                <a:latin typeface="Tahoma"/>
                <a:cs typeface="Tahoma"/>
              </a:rPr>
              <a:t>Manfaatlar</a:t>
            </a:r>
            <a:r>
              <a:rPr sz="1400" b="1" spc="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FF0000"/>
                </a:solidFill>
                <a:latin typeface="Tahoma"/>
                <a:cs typeface="Tahoma"/>
              </a:rPr>
              <a:t>to‘qnashuvi</a:t>
            </a:r>
            <a:r>
              <a:rPr sz="1400" b="1" spc="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—</a:t>
            </a:r>
            <a:r>
              <a:rPr sz="1400" b="1" spc="4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shaxsiy</a:t>
            </a:r>
            <a:r>
              <a:rPr sz="1400" b="1" spc="5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(bevosita</a:t>
            </a:r>
            <a:r>
              <a:rPr sz="1400" b="1" spc="5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yoki</a:t>
            </a:r>
            <a:r>
              <a:rPr sz="1400" b="1" spc="4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bilvosita)</a:t>
            </a:r>
            <a:r>
              <a:rPr sz="1400" b="1" spc="4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manfaatdorlik</a:t>
            </a:r>
            <a:r>
              <a:rPr sz="1400" b="1" spc="4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shaxsning</a:t>
            </a:r>
            <a:r>
              <a:rPr sz="1400" b="1" spc="5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mansab</a:t>
            </a:r>
            <a:r>
              <a:rPr sz="1400" b="1" spc="5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spc="-20" dirty="0">
                <a:solidFill>
                  <a:srgbClr val="2D75B6"/>
                </a:solidFill>
                <a:latin typeface="Tahoma"/>
                <a:cs typeface="Tahoma"/>
              </a:rPr>
              <a:t>yoki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xizmat</a:t>
            </a:r>
            <a:r>
              <a:rPr sz="1400" b="1" spc="32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majburiyatlarini</a:t>
            </a:r>
            <a:r>
              <a:rPr sz="1400" b="1" spc="32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lozim</a:t>
            </a:r>
            <a:r>
              <a:rPr sz="1400" b="1" spc="32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darajada</a:t>
            </a:r>
            <a:r>
              <a:rPr sz="1400" b="1" spc="33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bajarishiga</a:t>
            </a:r>
            <a:r>
              <a:rPr sz="1400" b="1" spc="32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ta'sir</a:t>
            </a:r>
            <a:r>
              <a:rPr sz="1400" b="1" spc="32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ko‘rsatayotgan</a:t>
            </a:r>
            <a:r>
              <a:rPr sz="1400" b="1" spc="33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yoxud</a:t>
            </a:r>
            <a:r>
              <a:rPr sz="1400" b="1" spc="33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ta'sir</a:t>
            </a:r>
            <a:r>
              <a:rPr sz="1400" b="1" spc="32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rgbClr val="2D75B6"/>
                </a:solidFill>
                <a:latin typeface="Tahoma"/>
                <a:cs typeface="Tahoma"/>
              </a:rPr>
              <a:t>ko‘rsatishi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mumkin</a:t>
            </a:r>
            <a:r>
              <a:rPr sz="1400" b="1" spc="30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bo‘lgan</a:t>
            </a:r>
            <a:r>
              <a:rPr sz="1400" b="1" spc="30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hamda</a:t>
            </a:r>
            <a:r>
              <a:rPr sz="1400" b="1" spc="30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shaxsiy</a:t>
            </a:r>
            <a:r>
              <a:rPr sz="1400" b="1" spc="28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manfaatdorlik</a:t>
            </a:r>
            <a:r>
              <a:rPr sz="1400" b="1" spc="30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bilan</a:t>
            </a:r>
            <a:r>
              <a:rPr sz="1400" b="1" spc="29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fuqarolarning,</a:t>
            </a:r>
            <a:r>
              <a:rPr sz="1400" b="1" spc="30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tashkilotlarning,</a:t>
            </a:r>
            <a:r>
              <a:rPr sz="1400" b="1" spc="29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rgbClr val="2D75B6"/>
                </a:solidFill>
                <a:latin typeface="Tahoma"/>
                <a:cs typeface="Tahoma"/>
              </a:rPr>
              <a:t>jamiyatning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yoki</a:t>
            </a:r>
            <a:r>
              <a:rPr sz="1400" b="1" spc="30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davlatning</a:t>
            </a:r>
            <a:r>
              <a:rPr sz="1400" b="1" spc="32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huquqlari</a:t>
            </a:r>
            <a:r>
              <a:rPr sz="1400" b="1" spc="31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va</a:t>
            </a:r>
            <a:r>
              <a:rPr sz="1400" b="1" spc="31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qonuniy</a:t>
            </a:r>
            <a:r>
              <a:rPr sz="1400" b="1" spc="30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manfaatlari</a:t>
            </a:r>
            <a:r>
              <a:rPr sz="1400" b="1" spc="31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o‘rtasida</a:t>
            </a:r>
            <a:r>
              <a:rPr sz="1400" b="1" spc="31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rgbClr val="2D75B6"/>
                </a:solidFill>
                <a:latin typeface="Tahoma"/>
                <a:cs typeface="Tahoma"/>
              </a:rPr>
              <a:t>qarama-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qarshilik</a:t>
            </a:r>
            <a:r>
              <a:rPr sz="1400" b="1" spc="30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yuzaga</a:t>
            </a:r>
            <a:r>
              <a:rPr sz="1400" b="1" spc="31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rgbClr val="2D75B6"/>
                </a:solidFill>
                <a:latin typeface="Tahoma"/>
                <a:cs typeface="Tahoma"/>
              </a:rPr>
              <a:t>kelayotgan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yoki</a:t>
            </a:r>
            <a:r>
              <a:rPr sz="1400" b="1" spc="-3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yuzaga</a:t>
            </a:r>
            <a:r>
              <a:rPr sz="1400" b="1" spc="-4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kelishi mumkin</a:t>
            </a:r>
            <a:r>
              <a:rPr sz="1400" b="1" spc="-4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bo‘lgan</a:t>
            </a:r>
            <a:r>
              <a:rPr sz="1400" b="1" spc="-2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rgbClr val="2D75B6"/>
                </a:solidFill>
                <a:latin typeface="Tahoma"/>
                <a:cs typeface="Tahoma"/>
              </a:rPr>
              <a:t>vaziyat.</a:t>
            </a:r>
            <a:endParaRPr sz="1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400">
              <a:latin typeface="Tahoma"/>
              <a:cs typeface="Tahoma"/>
            </a:endParaRPr>
          </a:p>
          <a:p>
            <a:pPr marL="1917700">
              <a:lnSpc>
                <a:spcPct val="100000"/>
              </a:lnSpc>
            </a:pPr>
            <a:r>
              <a:rPr sz="1250" b="1" i="1" spc="-120" dirty="0">
                <a:solidFill>
                  <a:srgbClr val="2D75B6"/>
                </a:solidFill>
                <a:latin typeface="Verdana"/>
                <a:cs typeface="Verdana"/>
              </a:rPr>
              <a:t>«Manfaatlar</a:t>
            </a:r>
            <a:r>
              <a:rPr sz="1250" b="1" i="1" spc="-5" dirty="0">
                <a:solidFill>
                  <a:srgbClr val="2D75B6"/>
                </a:solidFill>
                <a:latin typeface="Verdana"/>
                <a:cs typeface="Verdana"/>
              </a:rPr>
              <a:t> </a:t>
            </a:r>
            <a:r>
              <a:rPr sz="1250" b="1" i="1" spc="-120" dirty="0">
                <a:solidFill>
                  <a:srgbClr val="2D75B6"/>
                </a:solidFill>
                <a:latin typeface="Verdana"/>
                <a:cs typeface="Verdana"/>
              </a:rPr>
              <a:t>to‘qnashuvi</a:t>
            </a:r>
            <a:r>
              <a:rPr sz="1250" b="1" i="1" spc="-35" dirty="0">
                <a:solidFill>
                  <a:srgbClr val="2D75B6"/>
                </a:solidFill>
                <a:latin typeface="Verdana"/>
                <a:cs typeface="Verdana"/>
              </a:rPr>
              <a:t> </a:t>
            </a:r>
            <a:r>
              <a:rPr sz="1250" b="1" i="1" spc="-120" dirty="0">
                <a:solidFill>
                  <a:srgbClr val="2D75B6"/>
                </a:solidFill>
                <a:latin typeface="Verdana"/>
                <a:cs typeface="Verdana"/>
              </a:rPr>
              <a:t>to‘g‘risida»gi</a:t>
            </a:r>
            <a:r>
              <a:rPr sz="1250" b="1" i="1" spc="-15" dirty="0">
                <a:solidFill>
                  <a:srgbClr val="2D75B6"/>
                </a:solidFill>
                <a:latin typeface="Verdana"/>
                <a:cs typeface="Verdana"/>
              </a:rPr>
              <a:t> </a:t>
            </a:r>
            <a:r>
              <a:rPr sz="1250" b="1" i="1" spc="-130" dirty="0">
                <a:solidFill>
                  <a:srgbClr val="2D75B6"/>
                </a:solidFill>
                <a:latin typeface="Verdana"/>
                <a:cs typeface="Verdana"/>
              </a:rPr>
              <a:t>Qonunning</a:t>
            </a:r>
            <a:r>
              <a:rPr sz="1250" b="1" i="1" spc="-35" dirty="0">
                <a:solidFill>
                  <a:srgbClr val="2D75B6"/>
                </a:solidFill>
                <a:latin typeface="Verdana"/>
                <a:cs typeface="Verdana"/>
              </a:rPr>
              <a:t> </a:t>
            </a:r>
            <a:r>
              <a:rPr sz="1250" b="1" i="1" spc="-114" dirty="0">
                <a:solidFill>
                  <a:srgbClr val="2D75B6"/>
                </a:solidFill>
                <a:latin typeface="Verdana"/>
                <a:cs typeface="Verdana"/>
              </a:rPr>
              <a:t>3-</a:t>
            </a:r>
            <a:r>
              <a:rPr sz="1250" b="1" i="1" spc="-10" dirty="0">
                <a:solidFill>
                  <a:srgbClr val="2D75B6"/>
                </a:solidFill>
                <a:latin typeface="Verdana"/>
                <a:cs typeface="Verdana"/>
              </a:rPr>
              <a:t>moddasi</a:t>
            </a:r>
            <a:endParaRPr sz="125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2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990"/>
              </a:spcBef>
            </a:pPr>
            <a:endParaRPr sz="1250">
              <a:latin typeface="Verdana"/>
              <a:cs typeface="Verdana"/>
            </a:endParaRPr>
          </a:p>
          <a:p>
            <a:pPr marL="282575" marR="2092960" indent="182880" algn="just">
              <a:lnSpc>
                <a:spcPct val="90000"/>
              </a:lnSpc>
            </a:pPr>
            <a:r>
              <a:rPr sz="1400" b="1" dirty="0">
                <a:solidFill>
                  <a:srgbClr val="FF0000"/>
                </a:solidFill>
                <a:latin typeface="Tahoma"/>
                <a:cs typeface="Tahoma"/>
              </a:rPr>
              <a:t>Manfaatlar</a:t>
            </a:r>
            <a:r>
              <a:rPr sz="1400" b="1" spc="1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FF0000"/>
                </a:solidFill>
                <a:latin typeface="Tahoma"/>
                <a:cs typeface="Tahoma"/>
              </a:rPr>
              <a:t>to‘qnashuvi</a:t>
            </a:r>
            <a:r>
              <a:rPr sz="1400" b="1" spc="1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—</a:t>
            </a:r>
            <a:r>
              <a:rPr sz="1400" b="1" spc="13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shaxsning</a:t>
            </a:r>
            <a:r>
              <a:rPr sz="1400" b="1" spc="13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shaxsiy</a:t>
            </a:r>
            <a:r>
              <a:rPr sz="1400" b="1" spc="12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(bevosita</a:t>
            </a:r>
            <a:r>
              <a:rPr sz="1400" b="1" spc="14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yoki</a:t>
            </a:r>
            <a:r>
              <a:rPr sz="1400" b="1" spc="12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bilvosita)</a:t>
            </a:r>
            <a:r>
              <a:rPr sz="1400" b="1" spc="13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manfaatdorligi</a:t>
            </a:r>
            <a:r>
              <a:rPr sz="1400" b="1" spc="13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uning</a:t>
            </a:r>
            <a:r>
              <a:rPr sz="1400" b="1" spc="13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spc="-25" dirty="0">
                <a:solidFill>
                  <a:srgbClr val="2D75B6"/>
                </a:solidFill>
                <a:latin typeface="Tahoma"/>
                <a:cs typeface="Tahoma"/>
              </a:rPr>
              <a:t>o‘z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lavozim</a:t>
            </a:r>
            <a:r>
              <a:rPr sz="1400" b="1" spc="4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yoki</a:t>
            </a:r>
            <a:r>
              <a:rPr sz="1400" b="1" spc="3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xizmat</a:t>
            </a:r>
            <a:r>
              <a:rPr sz="1400" b="1" spc="4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majburiyatlarini</a:t>
            </a:r>
            <a:r>
              <a:rPr sz="1400" b="1" spc="5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lozim</a:t>
            </a:r>
            <a:r>
              <a:rPr sz="1400" b="1" spc="4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darajada</a:t>
            </a:r>
            <a:r>
              <a:rPr sz="1400" b="1" spc="4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bajarishiga</a:t>
            </a:r>
            <a:r>
              <a:rPr sz="1400" b="1" spc="4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ta'sir</a:t>
            </a:r>
            <a:r>
              <a:rPr sz="1400" b="1" spc="5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ko‘rsatayotgan</a:t>
            </a:r>
            <a:r>
              <a:rPr sz="1400" b="1" spc="4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yoxud</a:t>
            </a:r>
            <a:r>
              <a:rPr sz="1400" b="1" spc="4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rgbClr val="2D75B6"/>
                </a:solidFill>
                <a:latin typeface="Tahoma"/>
                <a:cs typeface="Tahoma"/>
              </a:rPr>
              <a:t>ta'sir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ko‘rsatishi</a:t>
            </a:r>
            <a:r>
              <a:rPr sz="1400" b="1" spc="31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mumkin</a:t>
            </a:r>
            <a:r>
              <a:rPr sz="1400" b="1" spc="30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bo‘lgan</a:t>
            </a:r>
            <a:r>
              <a:rPr sz="1400" b="1" spc="31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hamda</a:t>
            </a:r>
            <a:r>
              <a:rPr sz="1400" b="1" spc="30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shaxsiy</a:t>
            </a:r>
            <a:r>
              <a:rPr sz="1400" b="1" spc="30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manfaatdorlik</a:t>
            </a:r>
            <a:r>
              <a:rPr sz="1400" b="1" spc="31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bilan</a:t>
            </a:r>
            <a:r>
              <a:rPr sz="1400" b="1" spc="30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fuqarolarning,</a:t>
            </a:r>
            <a:r>
              <a:rPr sz="1400" b="1" spc="31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rgbClr val="2D75B6"/>
                </a:solidFill>
                <a:latin typeface="Tahoma"/>
                <a:cs typeface="Tahoma"/>
              </a:rPr>
              <a:t>tashkilotlarning,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jamiyatning</a:t>
            </a:r>
            <a:r>
              <a:rPr sz="1400" b="1" spc="34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yoki</a:t>
            </a:r>
            <a:r>
              <a:rPr sz="1400" b="1" spc="34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davlatning</a:t>
            </a:r>
            <a:r>
              <a:rPr sz="1400" b="1" spc="35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huquqlari,</a:t>
            </a:r>
            <a:r>
              <a:rPr sz="1400" b="1" spc="35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qonuniy</a:t>
            </a:r>
            <a:r>
              <a:rPr sz="1400" b="1" spc="34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manfaatlari</a:t>
            </a:r>
            <a:r>
              <a:rPr sz="1400" b="1" spc="35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o‘rtasida</a:t>
            </a:r>
            <a:r>
              <a:rPr sz="1400" b="1" spc="34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rgbClr val="2D75B6"/>
                </a:solidFill>
                <a:latin typeface="Tahoma"/>
                <a:cs typeface="Tahoma"/>
              </a:rPr>
              <a:t>qarama-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qarshilik</a:t>
            </a:r>
            <a:r>
              <a:rPr sz="1400" b="1" spc="34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rgbClr val="2D75B6"/>
                </a:solidFill>
                <a:latin typeface="Tahoma"/>
                <a:cs typeface="Tahoma"/>
              </a:rPr>
              <a:t>yuzaga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kelayotgan</a:t>
            </a:r>
            <a:r>
              <a:rPr sz="1400" b="1" spc="49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(mavjud</a:t>
            </a:r>
            <a:r>
              <a:rPr sz="1400" b="1" spc="49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manfaatlar</a:t>
            </a:r>
            <a:r>
              <a:rPr sz="1400" b="1" spc="48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to‘qnashuvi)</a:t>
            </a:r>
            <a:r>
              <a:rPr sz="1400" b="1" spc="49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yoki</a:t>
            </a:r>
            <a:r>
              <a:rPr sz="1400" b="1" spc="484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yuzaga</a:t>
            </a:r>
            <a:r>
              <a:rPr sz="1400" b="1" spc="49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kelishi</a:t>
            </a:r>
            <a:r>
              <a:rPr sz="1400" b="1" spc="484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mumkin</a:t>
            </a:r>
            <a:r>
              <a:rPr sz="1400" b="1" spc="49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bo‘lgan</a:t>
            </a:r>
            <a:r>
              <a:rPr sz="1400" b="1" spc="49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rgbClr val="2D75B6"/>
                </a:solidFill>
                <a:latin typeface="Tahoma"/>
                <a:cs typeface="Tahoma"/>
              </a:rPr>
              <a:t>(ehtimoliy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manfaatlar</a:t>
            </a:r>
            <a:r>
              <a:rPr sz="1400" b="1" spc="-5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2D75B6"/>
                </a:solidFill>
                <a:latin typeface="Tahoma"/>
                <a:cs typeface="Tahoma"/>
              </a:rPr>
              <a:t>to‘qnashuvi)</a:t>
            </a:r>
            <a:r>
              <a:rPr sz="1400" b="1" spc="-5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rgbClr val="2D75B6"/>
                </a:solidFill>
                <a:latin typeface="Tahoma"/>
                <a:cs typeface="Tahoma"/>
              </a:rPr>
              <a:t>vaziyat;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587375" marR="5080" indent="-575310">
              <a:lnSpc>
                <a:spcPts val="2380"/>
              </a:lnSpc>
              <a:spcBef>
                <a:spcPts val="390"/>
              </a:spcBef>
            </a:pPr>
            <a:r>
              <a:rPr dirty="0"/>
              <a:t>MANFAATLAR</a:t>
            </a:r>
            <a:r>
              <a:rPr spc="-90" dirty="0"/>
              <a:t> </a:t>
            </a:r>
            <a:r>
              <a:rPr spc="-10" dirty="0"/>
              <a:t>TO‘QNASHUVI:</a:t>
            </a:r>
            <a:r>
              <a:rPr spc="-80" dirty="0"/>
              <a:t> </a:t>
            </a:r>
            <a:r>
              <a:rPr dirty="0"/>
              <a:t>ASOSIY</a:t>
            </a:r>
            <a:r>
              <a:rPr spc="-95" dirty="0"/>
              <a:t> </a:t>
            </a:r>
            <a:r>
              <a:rPr spc="-10" dirty="0"/>
              <a:t>TUSHUNCHALAR</a:t>
            </a:r>
            <a:r>
              <a:rPr spc="-105" dirty="0"/>
              <a:t> </a:t>
            </a:r>
            <a:r>
              <a:rPr spc="-25" dirty="0"/>
              <a:t>VA </a:t>
            </a:r>
            <a:r>
              <a:rPr dirty="0"/>
              <a:t>UNING</a:t>
            </a:r>
            <a:r>
              <a:rPr spc="-55" dirty="0"/>
              <a:t> </a:t>
            </a:r>
            <a:r>
              <a:rPr dirty="0"/>
              <a:t>OLDINI</a:t>
            </a:r>
            <a:r>
              <a:rPr spc="-50" dirty="0"/>
              <a:t> </a:t>
            </a:r>
            <a:r>
              <a:rPr dirty="0"/>
              <a:t>OLISh</a:t>
            </a:r>
            <a:r>
              <a:rPr spc="-55" dirty="0"/>
              <a:t> </a:t>
            </a:r>
            <a:r>
              <a:rPr dirty="0"/>
              <a:t>BO‘YICHA</a:t>
            </a:r>
            <a:r>
              <a:rPr spc="-75" dirty="0"/>
              <a:t> </a:t>
            </a:r>
            <a:r>
              <a:rPr spc="-10" dirty="0"/>
              <a:t>YONDASHUVLAR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495" y="1569719"/>
            <a:ext cx="2240280" cy="1648967"/>
          </a:xfrm>
          <a:prstGeom prst="rect">
            <a:avLst/>
          </a:prstGeom>
        </p:spPr>
      </p:pic>
      <p:pic>
        <p:nvPicPr>
          <p:cNvPr id="6" name="Picture 3" descr="cid:image001.png@01D87DC4.B94DB8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5726"/>
            <a:ext cx="1905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42337" y="818578"/>
            <a:ext cx="9770788" cy="500824"/>
            <a:chOff x="1286256" y="446531"/>
            <a:chExt cx="10067925" cy="500824"/>
          </a:xfrm>
        </p:grpSpPr>
        <p:sp>
          <p:nvSpPr>
            <p:cNvPr id="3" name="object 3"/>
            <p:cNvSpPr/>
            <p:nvPr/>
          </p:nvSpPr>
          <p:spPr>
            <a:xfrm>
              <a:off x="1286256" y="446531"/>
              <a:ext cx="10067925" cy="500824"/>
            </a:xfrm>
            <a:custGeom>
              <a:avLst/>
              <a:gdLst/>
              <a:ahLst/>
              <a:cxnLst/>
              <a:rect l="l" t="t" r="r" b="b"/>
              <a:pathLst>
                <a:path w="10067925" h="715010">
                  <a:moveTo>
                    <a:pt x="10067544" y="0"/>
                  </a:moveTo>
                  <a:lnTo>
                    <a:pt x="0" y="0"/>
                  </a:lnTo>
                  <a:lnTo>
                    <a:pt x="0" y="714756"/>
                  </a:lnTo>
                  <a:lnTo>
                    <a:pt x="10067544" y="714756"/>
                  </a:lnTo>
                  <a:lnTo>
                    <a:pt x="10067544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286256" y="446531"/>
              <a:ext cx="10067925" cy="490156"/>
            </a:xfrm>
            <a:custGeom>
              <a:avLst/>
              <a:gdLst/>
              <a:ahLst/>
              <a:cxnLst/>
              <a:rect l="l" t="t" r="r" b="b"/>
              <a:pathLst>
                <a:path w="10067925" h="715010">
                  <a:moveTo>
                    <a:pt x="0" y="714756"/>
                  </a:moveTo>
                  <a:lnTo>
                    <a:pt x="10067544" y="714756"/>
                  </a:lnTo>
                  <a:lnTo>
                    <a:pt x="10067544" y="0"/>
                  </a:lnTo>
                  <a:lnTo>
                    <a:pt x="0" y="0"/>
                  </a:lnTo>
                  <a:lnTo>
                    <a:pt x="0" y="714756"/>
                  </a:lnTo>
                  <a:close/>
                </a:path>
              </a:pathLst>
            </a:custGeom>
            <a:ln w="6096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142337" y="832610"/>
            <a:ext cx="9778506" cy="446276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627630" marR="5080" indent="-2615565" algn="ctr">
              <a:lnSpc>
                <a:spcPts val="3020"/>
              </a:lnSpc>
              <a:spcBef>
                <a:spcPts val="480"/>
              </a:spcBef>
            </a:pPr>
            <a:r>
              <a:rPr sz="2000" dirty="0">
                <a:solidFill>
                  <a:srgbClr val="000000"/>
                </a:solidFill>
                <a:latin typeface="Times New Roman"/>
                <a:cs typeface="Times New Roman"/>
              </a:rPr>
              <a:t>Manfaatlar</a:t>
            </a:r>
            <a:r>
              <a:rPr sz="2000" spc="-16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0000"/>
                </a:solidFill>
                <a:latin typeface="Times New Roman"/>
                <a:cs typeface="Times New Roman"/>
              </a:rPr>
              <a:t>to‘qnashuvi</a:t>
            </a:r>
            <a:r>
              <a:rPr sz="2000" spc="-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0000"/>
                </a:solidFill>
                <a:latin typeface="Times New Roman"/>
                <a:cs typeface="Times New Roman"/>
              </a:rPr>
              <a:t>bilan</a:t>
            </a:r>
            <a:r>
              <a:rPr sz="2000" spc="-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0000"/>
                </a:solidFill>
                <a:latin typeface="Times New Roman"/>
                <a:cs typeface="Times New Roman"/>
              </a:rPr>
              <a:t>bog‘liq</a:t>
            </a:r>
            <a:r>
              <a:rPr sz="2000" spc="-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0000"/>
                </a:solidFill>
                <a:latin typeface="Times New Roman"/>
                <a:cs typeface="Times New Roman"/>
              </a:rPr>
              <a:t>munosabatlarni</a:t>
            </a:r>
            <a:r>
              <a:rPr sz="2000" spc="-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000000"/>
                </a:solidFill>
                <a:latin typeface="Times New Roman"/>
                <a:cs typeface="Times New Roman"/>
              </a:rPr>
              <a:t>tartibga </a:t>
            </a:r>
            <a:r>
              <a:rPr sz="2000" dirty="0" err="1">
                <a:solidFill>
                  <a:srgbClr val="000000"/>
                </a:solidFill>
                <a:latin typeface="Times New Roman"/>
                <a:cs typeface="Times New Roman"/>
              </a:rPr>
              <a:t>solishning</a:t>
            </a:r>
            <a:r>
              <a:rPr sz="2000" spc="-6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asosiy</a:t>
            </a:r>
            <a:r>
              <a:rPr lang="en-US" sz="2000" spc="-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000" spc="-55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tamoyillari</a:t>
            </a:r>
            <a:endParaRPr sz="2000" dirty="0"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838200" y="1609344"/>
            <a:ext cx="10515600" cy="4723130"/>
            <a:chOff x="838200" y="1609344"/>
            <a:chExt cx="10515600" cy="4723130"/>
          </a:xfrm>
        </p:grpSpPr>
        <p:sp>
          <p:nvSpPr>
            <p:cNvPr id="7" name="object 7"/>
            <p:cNvSpPr/>
            <p:nvPr/>
          </p:nvSpPr>
          <p:spPr>
            <a:xfrm>
              <a:off x="838200" y="1609344"/>
              <a:ext cx="10515600" cy="4723130"/>
            </a:xfrm>
            <a:custGeom>
              <a:avLst/>
              <a:gdLst/>
              <a:ahLst/>
              <a:cxnLst/>
              <a:rect l="l" t="t" r="r" b="b"/>
              <a:pathLst>
                <a:path w="10515600" h="4723130">
                  <a:moveTo>
                    <a:pt x="10515600" y="0"/>
                  </a:moveTo>
                  <a:lnTo>
                    <a:pt x="0" y="0"/>
                  </a:lnTo>
                  <a:lnTo>
                    <a:pt x="0" y="4722876"/>
                  </a:lnTo>
                  <a:lnTo>
                    <a:pt x="10515600" y="4722876"/>
                  </a:lnTo>
                  <a:lnTo>
                    <a:pt x="10515600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34618" y="3356610"/>
              <a:ext cx="5118100" cy="1229995"/>
            </a:xfrm>
            <a:custGeom>
              <a:avLst/>
              <a:gdLst/>
              <a:ahLst/>
              <a:cxnLst/>
              <a:rect l="l" t="t" r="r" b="b"/>
              <a:pathLst>
                <a:path w="5118100" h="1229995">
                  <a:moveTo>
                    <a:pt x="4994656" y="0"/>
                  </a:moveTo>
                  <a:lnTo>
                    <a:pt x="122986" y="0"/>
                  </a:lnTo>
                  <a:lnTo>
                    <a:pt x="75116" y="9671"/>
                  </a:lnTo>
                  <a:lnTo>
                    <a:pt x="36023" y="36036"/>
                  </a:lnTo>
                  <a:lnTo>
                    <a:pt x="9665" y="75116"/>
                  </a:lnTo>
                  <a:lnTo>
                    <a:pt x="0" y="122936"/>
                  </a:lnTo>
                  <a:lnTo>
                    <a:pt x="0" y="1106932"/>
                  </a:lnTo>
                  <a:lnTo>
                    <a:pt x="9665" y="1154751"/>
                  </a:lnTo>
                  <a:lnTo>
                    <a:pt x="36023" y="1193831"/>
                  </a:lnTo>
                  <a:lnTo>
                    <a:pt x="75116" y="1220196"/>
                  </a:lnTo>
                  <a:lnTo>
                    <a:pt x="122986" y="1229867"/>
                  </a:lnTo>
                  <a:lnTo>
                    <a:pt x="4994656" y="1229867"/>
                  </a:lnTo>
                  <a:lnTo>
                    <a:pt x="5042475" y="1220196"/>
                  </a:lnTo>
                  <a:lnTo>
                    <a:pt x="5081555" y="1193831"/>
                  </a:lnTo>
                  <a:lnTo>
                    <a:pt x="5107920" y="1154751"/>
                  </a:lnTo>
                  <a:lnTo>
                    <a:pt x="5117592" y="1106932"/>
                  </a:lnTo>
                  <a:lnTo>
                    <a:pt x="5117592" y="122936"/>
                  </a:lnTo>
                  <a:lnTo>
                    <a:pt x="5107920" y="75116"/>
                  </a:lnTo>
                  <a:lnTo>
                    <a:pt x="5081555" y="36036"/>
                  </a:lnTo>
                  <a:lnTo>
                    <a:pt x="5042475" y="9671"/>
                  </a:lnTo>
                  <a:lnTo>
                    <a:pt x="499465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134618" y="3356610"/>
              <a:ext cx="5118100" cy="1229995"/>
            </a:xfrm>
            <a:custGeom>
              <a:avLst/>
              <a:gdLst/>
              <a:ahLst/>
              <a:cxnLst/>
              <a:rect l="l" t="t" r="r" b="b"/>
              <a:pathLst>
                <a:path w="5118100" h="1229995">
                  <a:moveTo>
                    <a:pt x="0" y="122936"/>
                  </a:moveTo>
                  <a:lnTo>
                    <a:pt x="9665" y="75116"/>
                  </a:lnTo>
                  <a:lnTo>
                    <a:pt x="36023" y="36036"/>
                  </a:lnTo>
                  <a:lnTo>
                    <a:pt x="75116" y="9671"/>
                  </a:lnTo>
                  <a:lnTo>
                    <a:pt x="122986" y="0"/>
                  </a:lnTo>
                  <a:lnTo>
                    <a:pt x="4994656" y="0"/>
                  </a:lnTo>
                  <a:lnTo>
                    <a:pt x="5042475" y="9671"/>
                  </a:lnTo>
                  <a:lnTo>
                    <a:pt x="5081555" y="36036"/>
                  </a:lnTo>
                  <a:lnTo>
                    <a:pt x="5107920" y="75116"/>
                  </a:lnTo>
                  <a:lnTo>
                    <a:pt x="5117592" y="122936"/>
                  </a:lnTo>
                  <a:lnTo>
                    <a:pt x="5117592" y="1106932"/>
                  </a:lnTo>
                  <a:lnTo>
                    <a:pt x="5107920" y="1154751"/>
                  </a:lnTo>
                  <a:lnTo>
                    <a:pt x="5081555" y="1193831"/>
                  </a:lnTo>
                  <a:lnTo>
                    <a:pt x="5042475" y="1220196"/>
                  </a:lnTo>
                  <a:lnTo>
                    <a:pt x="4994656" y="1229867"/>
                  </a:lnTo>
                  <a:lnTo>
                    <a:pt x="122986" y="1229867"/>
                  </a:lnTo>
                  <a:lnTo>
                    <a:pt x="75116" y="1220196"/>
                  </a:lnTo>
                  <a:lnTo>
                    <a:pt x="36023" y="1193831"/>
                  </a:lnTo>
                  <a:lnTo>
                    <a:pt x="9665" y="1154751"/>
                  </a:lnTo>
                  <a:lnTo>
                    <a:pt x="0" y="1106932"/>
                  </a:lnTo>
                  <a:lnTo>
                    <a:pt x="0" y="122936"/>
                  </a:lnTo>
                  <a:close/>
                </a:path>
              </a:pathLst>
            </a:custGeom>
            <a:ln w="1981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356486" y="3607053"/>
            <a:ext cx="4671060" cy="689610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700" marR="5080" algn="ctr">
              <a:lnSpc>
                <a:spcPts val="1660"/>
              </a:lnSpc>
              <a:spcBef>
                <a:spcPts val="365"/>
              </a:spcBef>
            </a:pPr>
            <a:r>
              <a:rPr sz="1600" b="1" dirty="0">
                <a:latin typeface="Times New Roman"/>
                <a:cs typeface="Times New Roman"/>
              </a:rPr>
              <a:t>Manfaatlar</a:t>
            </a:r>
            <a:r>
              <a:rPr sz="1600" b="1" spc="-8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to‘qnashuvi</a:t>
            </a:r>
            <a:r>
              <a:rPr sz="1600" b="1" spc="-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bilan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bog‘liq</a:t>
            </a:r>
            <a:r>
              <a:rPr sz="1600" b="1" spc="-6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munosabatlarni </a:t>
            </a:r>
            <a:r>
              <a:rPr sz="1600" b="1" dirty="0">
                <a:latin typeface="Times New Roman"/>
                <a:cs typeface="Times New Roman"/>
              </a:rPr>
              <a:t>tartibga</a:t>
            </a:r>
            <a:r>
              <a:rPr sz="1600" b="1" spc="-6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solishning</a:t>
            </a:r>
            <a:r>
              <a:rPr sz="1600" b="1" spc="-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asosiy</a:t>
            </a:r>
            <a:r>
              <a:rPr sz="1600" b="1" spc="-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prinsiplari</a:t>
            </a:r>
            <a:r>
              <a:rPr sz="1600" b="1" spc="-6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quyidagilardan iborat: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244590" y="1602994"/>
            <a:ext cx="4824730" cy="2374265"/>
            <a:chOff x="6244590" y="1602994"/>
            <a:chExt cx="4824730" cy="2374265"/>
          </a:xfrm>
        </p:grpSpPr>
        <p:sp>
          <p:nvSpPr>
            <p:cNvPr id="12" name="object 12"/>
            <p:cNvSpPr/>
            <p:nvPr/>
          </p:nvSpPr>
          <p:spPr>
            <a:xfrm>
              <a:off x="6250940" y="2034031"/>
              <a:ext cx="673735" cy="1937385"/>
            </a:xfrm>
            <a:custGeom>
              <a:avLst/>
              <a:gdLst/>
              <a:ahLst/>
              <a:cxnLst/>
              <a:rect l="l" t="t" r="r" b="b"/>
              <a:pathLst>
                <a:path w="673734" h="1937385">
                  <a:moveTo>
                    <a:pt x="0" y="1936876"/>
                  </a:moveTo>
                  <a:lnTo>
                    <a:pt x="673735" y="0"/>
                  </a:lnTo>
                </a:path>
              </a:pathLst>
            </a:custGeom>
            <a:ln w="12700">
              <a:solidFill>
                <a:srgbClr val="467AA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925818" y="1613154"/>
              <a:ext cx="4133215" cy="843280"/>
            </a:xfrm>
            <a:custGeom>
              <a:avLst/>
              <a:gdLst/>
              <a:ahLst/>
              <a:cxnLst/>
              <a:rect l="l" t="t" r="r" b="b"/>
              <a:pathLst>
                <a:path w="4133215" h="843280">
                  <a:moveTo>
                    <a:pt x="4048759" y="0"/>
                  </a:moveTo>
                  <a:lnTo>
                    <a:pt x="84327" y="0"/>
                  </a:lnTo>
                  <a:lnTo>
                    <a:pt x="51488" y="6621"/>
                  </a:lnTo>
                  <a:lnTo>
                    <a:pt x="24685" y="24685"/>
                  </a:lnTo>
                  <a:lnTo>
                    <a:pt x="6621" y="51488"/>
                  </a:lnTo>
                  <a:lnTo>
                    <a:pt x="0" y="84328"/>
                  </a:lnTo>
                  <a:lnTo>
                    <a:pt x="0" y="758444"/>
                  </a:lnTo>
                  <a:lnTo>
                    <a:pt x="6621" y="791283"/>
                  </a:lnTo>
                  <a:lnTo>
                    <a:pt x="24685" y="818086"/>
                  </a:lnTo>
                  <a:lnTo>
                    <a:pt x="51488" y="836150"/>
                  </a:lnTo>
                  <a:lnTo>
                    <a:pt x="84327" y="842772"/>
                  </a:lnTo>
                  <a:lnTo>
                    <a:pt x="4048759" y="842772"/>
                  </a:lnTo>
                  <a:lnTo>
                    <a:pt x="4081599" y="836150"/>
                  </a:lnTo>
                  <a:lnTo>
                    <a:pt x="4108402" y="818086"/>
                  </a:lnTo>
                  <a:lnTo>
                    <a:pt x="4126466" y="791283"/>
                  </a:lnTo>
                  <a:lnTo>
                    <a:pt x="4133087" y="758444"/>
                  </a:lnTo>
                  <a:lnTo>
                    <a:pt x="4133087" y="84328"/>
                  </a:lnTo>
                  <a:lnTo>
                    <a:pt x="4126466" y="51488"/>
                  </a:lnTo>
                  <a:lnTo>
                    <a:pt x="4108402" y="24685"/>
                  </a:lnTo>
                  <a:lnTo>
                    <a:pt x="4081599" y="6621"/>
                  </a:lnTo>
                  <a:lnTo>
                    <a:pt x="40487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925818" y="1613154"/>
              <a:ext cx="4133215" cy="843280"/>
            </a:xfrm>
            <a:custGeom>
              <a:avLst/>
              <a:gdLst/>
              <a:ahLst/>
              <a:cxnLst/>
              <a:rect l="l" t="t" r="r" b="b"/>
              <a:pathLst>
                <a:path w="4133215" h="843280">
                  <a:moveTo>
                    <a:pt x="0" y="84328"/>
                  </a:moveTo>
                  <a:lnTo>
                    <a:pt x="6621" y="51488"/>
                  </a:lnTo>
                  <a:lnTo>
                    <a:pt x="24685" y="24685"/>
                  </a:lnTo>
                  <a:lnTo>
                    <a:pt x="51488" y="6621"/>
                  </a:lnTo>
                  <a:lnTo>
                    <a:pt x="84327" y="0"/>
                  </a:lnTo>
                  <a:lnTo>
                    <a:pt x="4048759" y="0"/>
                  </a:lnTo>
                  <a:lnTo>
                    <a:pt x="4081599" y="6621"/>
                  </a:lnTo>
                  <a:lnTo>
                    <a:pt x="4108402" y="24685"/>
                  </a:lnTo>
                  <a:lnTo>
                    <a:pt x="4126466" y="51488"/>
                  </a:lnTo>
                  <a:lnTo>
                    <a:pt x="4133087" y="84328"/>
                  </a:lnTo>
                  <a:lnTo>
                    <a:pt x="4133087" y="758444"/>
                  </a:lnTo>
                  <a:lnTo>
                    <a:pt x="4126466" y="791283"/>
                  </a:lnTo>
                  <a:lnTo>
                    <a:pt x="4108402" y="818086"/>
                  </a:lnTo>
                  <a:lnTo>
                    <a:pt x="4081599" y="836150"/>
                  </a:lnTo>
                  <a:lnTo>
                    <a:pt x="4048759" y="842772"/>
                  </a:lnTo>
                  <a:lnTo>
                    <a:pt x="84327" y="842772"/>
                  </a:lnTo>
                  <a:lnTo>
                    <a:pt x="51488" y="836150"/>
                  </a:lnTo>
                  <a:lnTo>
                    <a:pt x="24685" y="818086"/>
                  </a:lnTo>
                  <a:lnTo>
                    <a:pt x="6621" y="791283"/>
                  </a:lnTo>
                  <a:lnTo>
                    <a:pt x="0" y="758444"/>
                  </a:lnTo>
                  <a:lnTo>
                    <a:pt x="0" y="84328"/>
                  </a:lnTo>
                  <a:close/>
                </a:path>
              </a:pathLst>
            </a:custGeom>
            <a:ln w="1981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8511667" y="1880107"/>
            <a:ext cx="9620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Times New Roman"/>
                <a:cs typeface="Times New Roman"/>
              </a:rPr>
              <a:t>qonuniylik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244590" y="2572257"/>
            <a:ext cx="4824730" cy="1405255"/>
            <a:chOff x="6244590" y="2572257"/>
            <a:chExt cx="4824730" cy="1405255"/>
          </a:xfrm>
        </p:grpSpPr>
        <p:sp>
          <p:nvSpPr>
            <p:cNvPr id="17" name="object 17"/>
            <p:cNvSpPr/>
            <p:nvPr/>
          </p:nvSpPr>
          <p:spPr>
            <a:xfrm>
              <a:off x="6250940" y="3002533"/>
              <a:ext cx="673735" cy="968375"/>
            </a:xfrm>
            <a:custGeom>
              <a:avLst/>
              <a:gdLst/>
              <a:ahLst/>
              <a:cxnLst/>
              <a:rect l="l" t="t" r="r" b="b"/>
              <a:pathLst>
                <a:path w="673734" h="968375">
                  <a:moveTo>
                    <a:pt x="0" y="968374"/>
                  </a:moveTo>
                  <a:lnTo>
                    <a:pt x="673735" y="0"/>
                  </a:lnTo>
                </a:path>
              </a:pathLst>
            </a:custGeom>
            <a:ln w="12700">
              <a:solidFill>
                <a:srgbClr val="467AA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925818" y="2582417"/>
              <a:ext cx="4133215" cy="841375"/>
            </a:xfrm>
            <a:custGeom>
              <a:avLst/>
              <a:gdLst/>
              <a:ahLst/>
              <a:cxnLst/>
              <a:rect l="l" t="t" r="r" b="b"/>
              <a:pathLst>
                <a:path w="4133215" h="841375">
                  <a:moveTo>
                    <a:pt x="4049013" y="0"/>
                  </a:moveTo>
                  <a:lnTo>
                    <a:pt x="84074" y="0"/>
                  </a:lnTo>
                  <a:lnTo>
                    <a:pt x="51381" y="6617"/>
                  </a:lnTo>
                  <a:lnTo>
                    <a:pt x="24653" y="24653"/>
                  </a:lnTo>
                  <a:lnTo>
                    <a:pt x="6617" y="51381"/>
                  </a:lnTo>
                  <a:lnTo>
                    <a:pt x="0" y="84074"/>
                  </a:lnTo>
                  <a:lnTo>
                    <a:pt x="0" y="757174"/>
                  </a:lnTo>
                  <a:lnTo>
                    <a:pt x="6617" y="789866"/>
                  </a:lnTo>
                  <a:lnTo>
                    <a:pt x="24653" y="816594"/>
                  </a:lnTo>
                  <a:lnTo>
                    <a:pt x="51381" y="834630"/>
                  </a:lnTo>
                  <a:lnTo>
                    <a:pt x="84074" y="841248"/>
                  </a:lnTo>
                  <a:lnTo>
                    <a:pt x="4049013" y="841248"/>
                  </a:lnTo>
                  <a:lnTo>
                    <a:pt x="4081706" y="834630"/>
                  </a:lnTo>
                  <a:lnTo>
                    <a:pt x="4108434" y="816594"/>
                  </a:lnTo>
                  <a:lnTo>
                    <a:pt x="4126470" y="789866"/>
                  </a:lnTo>
                  <a:lnTo>
                    <a:pt x="4133087" y="757174"/>
                  </a:lnTo>
                  <a:lnTo>
                    <a:pt x="4133087" y="84074"/>
                  </a:lnTo>
                  <a:lnTo>
                    <a:pt x="4126470" y="51381"/>
                  </a:lnTo>
                  <a:lnTo>
                    <a:pt x="4108434" y="24653"/>
                  </a:lnTo>
                  <a:lnTo>
                    <a:pt x="4081706" y="6617"/>
                  </a:lnTo>
                  <a:lnTo>
                    <a:pt x="404901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925818" y="2582417"/>
              <a:ext cx="4133215" cy="841375"/>
            </a:xfrm>
            <a:custGeom>
              <a:avLst/>
              <a:gdLst/>
              <a:ahLst/>
              <a:cxnLst/>
              <a:rect l="l" t="t" r="r" b="b"/>
              <a:pathLst>
                <a:path w="4133215" h="841375">
                  <a:moveTo>
                    <a:pt x="0" y="84074"/>
                  </a:moveTo>
                  <a:lnTo>
                    <a:pt x="6617" y="51381"/>
                  </a:lnTo>
                  <a:lnTo>
                    <a:pt x="24653" y="24653"/>
                  </a:lnTo>
                  <a:lnTo>
                    <a:pt x="51381" y="6617"/>
                  </a:lnTo>
                  <a:lnTo>
                    <a:pt x="84074" y="0"/>
                  </a:lnTo>
                  <a:lnTo>
                    <a:pt x="4049013" y="0"/>
                  </a:lnTo>
                  <a:lnTo>
                    <a:pt x="4081706" y="6617"/>
                  </a:lnTo>
                  <a:lnTo>
                    <a:pt x="4108434" y="24653"/>
                  </a:lnTo>
                  <a:lnTo>
                    <a:pt x="4126470" y="51381"/>
                  </a:lnTo>
                  <a:lnTo>
                    <a:pt x="4133087" y="84074"/>
                  </a:lnTo>
                  <a:lnTo>
                    <a:pt x="4133087" y="757174"/>
                  </a:lnTo>
                  <a:lnTo>
                    <a:pt x="4126470" y="789866"/>
                  </a:lnTo>
                  <a:lnTo>
                    <a:pt x="4108434" y="816594"/>
                  </a:lnTo>
                  <a:lnTo>
                    <a:pt x="4081706" y="834630"/>
                  </a:lnTo>
                  <a:lnTo>
                    <a:pt x="4049013" y="841248"/>
                  </a:lnTo>
                  <a:lnTo>
                    <a:pt x="84074" y="841248"/>
                  </a:lnTo>
                  <a:lnTo>
                    <a:pt x="51381" y="834630"/>
                  </a:lnTo>
                  <a:lnTo>
                    <a:pt x="24653" y="816594"/>
                  </a:lnTo>
                  <a:lnTo>
                    <a:pt x="6617" y="789866"/>
                  </a:lnTo>
                  <a:lnTo>
                    <a:pt x="0" y="757174"/>
                  </a:lnTo>
                  <a:lnTo>
                    <a:pt x="0" y="84074"/>
                  </a:lnTo>
                  <a:close/>
                </a:path>
              </a:pathLst>
            </a:custGeom>
            <a:ln w="19811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6939033" y="2743580"/>
            <a:ext cx="4107179" cy="47942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48260" marR="41910" indent="77470">
              <a:lnSpc>
                <a:spcPts val="1660"/>
              </a:lnSpc>
              <a:spcBef>
                <a:spcPts val="365"/>
              </a:spcBef>
            </a:pPr>
            <a:r>
              <a:rPr sz="1600" b="1" spc="-10" dirty="0">
                <a:latin typeface="Times New Roman"/>
                <a:cs typeface="Times New Roman"/>
              </a:rPr>
              <a:t>fuqarolarning,</a:t>
            </a:r>
            <a:r>
              <a:rPr sz="1600" b="1" spc="3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tashkilotlarning,</a:t>
            </a:r>
            <a:r>
              <a:rPr sz="1600" b="1" spc="5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jamiyatning </a:t>
            </a:r>
            <a:r>
              <a:rPr sz="1600" b="1" dirty="0">
                <a:latin typeface="Times New Roman"/>
                <a:cs typeface="Times New Roman"/>
              </a:rPr>
              <a:t>va</a:t>
            </a:r>
            <a:r>
              <a:rPr sz="1600" b="1" spc="-6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davlatning</a:t>
            </a:r>
            <a:r>
              <a:rPr sz="1600" b="1" spc="-6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qonuniy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manfaatlari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ustuvorligi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6245097" y="3539997"/>
            <a:ext cx="4824095" cy="863600"/>
            <a:chOff x="6245097" y="3539997"/>
            <a:chExt cx="4824095" cy="863600"/>
          </a:xfrm>
        </p:grpSpPr>
        <p:sp>
          <p:nvSpPr>
            <p:cNvPr id="22" name="object 22"/>
            <p:cNvSpPr/>
            <p:nvPr/>
          </p:nvSpPr>
          <p:spPr>
            <a:xfrm>
              <a:off x="6251447" y="3970781"/>
              <a:ext cx="673735" cy="0"/>
            </a:xfrm>
            <a:custGeom>
              <a:avLst/>
              <a:gdLst/>
              <a:ahLst/>
              <a:cxnLst/>
              <a:rect l="l" t="t" r="r" b="b"/>
              <a:pathLst>
                <a:path w="673734">
                  <a:moveTo>
                    <a:pt x="0" y="0"/>
                  </a:moveTo>
                  <a:lnTo>
                    <a:pt x="673607" y="0"/>
                  </a:lnTo>
                </a:path>
              </a:pathLst>
            </a:custGeom>
            <a:ln w="12192">
              <a:solidFill>
                <a:srgbClr val="467AA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925817" y="3550157"/>
              <a:ext cx="4133215" cy="843280"/>
            </a:xfrm>
            <a:custGeom>
              <a:avLst/>
              <a:gdLst/>
              <a:ahLst/>
              <a:cxnLst/>
              <a:rect l="l" t="t" r="r" b="b"/>
              <a:pathLst>
                <a:path w="4133215" h="843279">
                  <a:moveTo>
                    <a:pt x="4048759" y="0"/>
                  </a:moveTo>
                  <a:lnTo>
                    <a:pt x="84327" y="0"/>
                  </a:lnTo>
                  <a:lnTo>
                    <a:pt x="51488" y="6621"/>
                  </a:lnTo>
                  <a:lnTo>
                    <a:pt x="24685" y="24685"/>
                  </a:lnTo>
                  <a:lnTo>
                    <a:pt x="6621" y="51488"/>
                  </a:lnTo>
                  <a:lnTo>
                    <a:pt x="0" y="84327"/>
                  </a:lnTo>
                  <a:lnTo>
                    <a:pt x="0" y="758443"/>
                  </a:lnTo>
                  <a:lnTo>
                    <a:pt x="6621" y="791283"/>
                  </a:lnTo>
                  <a:lnTo>
                    <a:pt x="24685" y="818086"/>
                  </a:lnTo>
                  <a:lnTo>
                    <a:pt x="51488" y="836150"/>
                  </a:lnTo>
                  <a:lnTo>
                    <a:pt x="84327" y="842771"/>
                  </a:lnTo>
                  <a:lnTo>
                    <a:pt x="4048759" y="842771"/>
                  </a:lnTo>
                  <a:lnTo>
                    <a:pt x="4081599" y="836150"/>
                  </a:lnTo>
                  <a:lnTo>
                    <a:pt x="4108402" y="818086"/>
                  </a:lnTo>
                  <a:lnTo>
                    <a:pt x="4126466" y="791283"/>
                  </a:lnTo>
                  <a:lnTo>
                    <a:pt x="4133087" y="758443"/>
                  </a:lnTo>
                  <a:lnTo>
                    <a:pt x="4133087" y="84327"/>
                  </a:lnTo>
                  <a:lnTo>
                    <a:pt x="4126466" y="51488"/>
                  </a:lnTo>
                  <a:lnTo>
                    <a:pt x="4108402" y="24685"/>
                  </a:lnTo>
                  <a:lnTo>
                    <a:pt x="4081599" y="6621"/>
                  </a:lnTo>
                  <a:lnTo>
                    <a:pt x="40487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925817" y="3550157"/>
              <a:ext cx="4133215" cy="843280"/>
            </a:xfrm>
            <a:custGeom>
              <a:avLst/>
              <a:gdLst/>
              <a:ahLst/>
              <a:cxnLst/>
              <a:rect l="l" t="t" r="r" b="b"/>
              <a:pathLst>
                <a:path w="4133215" h="843279">
                  <a:moveTo>
                    <a:pt x="0" y="84327"/>
                  </a:moveTo>
                  <a:lnTo>
                    <a:pt x="6621" y="51488"/>
                  </a:lnTo>
                  <a:lnTo>
                    <a:pt x="24685" y="24685"/>
                  </a:lnTo>
                  <a:lnTo>
                    <a:pt x="51488" y="6621"/>
                  </a:lnTo>
                  <a:lnTo>
                    <a:pt x="84327" y="0"/>
                  </a:lnTo>
                  <a:lnTo>
                    <a:pt x="4048759" y="0"/>
                  </a:lnTo>
                  <a:lnTo>
                    <a:pt x="4081599" y="6621"/>
                  </a:lnTo>
                  <a:lnTo>
                    <a:pt x="4108402" y="24685"/>
                  </a:lnTo>
                  <a:lnTo>
                    <a:pt x="4126466" y="51488"/>
                  </a:lnTo>
                  <a:lnTo>
                    <a:pt x="4133087" y="84327"/>
                  </a:lnTo>
                  <a:lnTo>
                    <a:pt x="4133087" y="758443"/>
                  </a:lnTo>
                  <a:lnTo>
                    <a:pt x="4126466" y="791283"/>
                  </a:lnTo>
                  <a:lnTo>
                    <a:pt x="4108402" y="818086"/>
                  </a:lnTo>
                  <a:lnTo>
                    <a:pt x="4081599" y="836150"/>
                  </a:lnTo>
                  <a:lnTo>
                    <a:pt x="4048759" y="842771"/>
                  </a:lnTo>
                  <a:lnTo>
                    <a:pt x="84327" y="842771"/>
                  </a:lnTo>
                  <a:lnTo>
                    <a:pt x="51488" y="836150"/>
                  </a:lnTo>
                  <a:lnTo>
                    <a:pt x="24685" y="818086"/>
                  </a:lnTo>
                  <a:lnTo>
                    <a:pt x="6621" y="791283"/>
                  </a:lnTo>
                  <a:lnTo>
                    <a:pt x="0" y="758443"/>
                  </a:lnTo>
                  <a:lnTo>
                    <a:pt x="0" y="84327"/>
                  </a:lnTo>
                  <a:close/>
                </a:path>
              </a:pathLst>
            </a:custGeom>
            <a:ln w="1981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6939034" y="3817365"/>
            <a:ext cx="410717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39825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/>
                <a:cs typeface="Times New Roman"/>
              </a:rPr>
              <a:t>ochiqlik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va</a:t>
            </a:r>
            <a:r>
              <a:rPr sz="1600" b="1" spc="-6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shaffoflik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6244590" y="3964559"/>
            <a:ext cx="4824730" cy="1406525"/>
            <a:chOff x="6244590" y="3964559"/>
            <a:chExt cx="4824730" cy="1406525"/>
          </a:xfrm>
        </p:grpSpPr>
        <p:sp>
          <p:nvSpPr>
            <p:cNvPr id="27" name="object 27"/>
            <p:cNvSpPr/>
            <p:nvPr/>
          </p:nvSpPr>
          <p:spPr>
            <a:xfrm>
              <a:off x="6250940" y="3970909"/>
              <a:ext cx="673735" cy="968375"/>
            </a:xfrm>
            <a:custGeom>
              <a:avLst/>
              <a:gdLst/>
              <a:ahLst/>
              <a:cxnLst/>
              <a:rect l="l" t="t" r="r" b="b"/>
              <a:pathLst>
                <a:path w="673734" h="968375">
                  <a:moveTo>
                    <a:pt x="0" y="0"/>
                  </a:moveTo>
                  <a:lnTo>
                    <a:pt x="673735" y="968375"/>
                  </a:lnTo>
                </a:path>
              </a:pathLst>
            </a:custGeom>
            <a:ln w="12700">
              <a:solidFill>
                <a:srgbClr val="467AA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925818" y="4519422"/>
              <a:ext cx="4133215" cy="841375"/>
            </a:xfrm>
            <a:custGeom>
              <a:avLst/>
              <a:gdLst/>
              <a:ahLst/>
              <a:cxnLst/>
              <a:rect l="l" t="t" r="r" b="b"/>
              <a:pathLst>
                <a:path w="4133215" h="841375">
                  <a:moveTo>
                    <a:pt x="4049013" y="0"/>
                  </a:moveTo>
                  <a:lnTo>
                    <a:pt x="84074" y="0"/>
                  </a:lnTo>
                  <a:lnTo>
                    <a:pt x="51381" y="6617"/>
                  </a:lnTo>
                  <a:lnTo>
                    <a:pt x="24653" y="24653"/>
                  </a:lnTo>
                  <a:lnTo>
                    <a:pt x="6617" y="51381"/>
                  </a:lnTo>
                  <a:lnTo>
                    <a:pt x="0" y="84073"/>
                  </a:lnTo>
                  <a:lnTo>
                    <a:pt x="0" y="757173"/>
                  </a:lnTo>
                  <a:lnTo>
                    <a:pt x="6617" y="789866"/>
                  </a:lnTo>
                  <a:lnTo>
                    <a:pt x="24653" y="816594"/>
                  </a:lnTo>
                  <a:lnTo>
                    <a:pt x="51381" y="834630"/>
                  </a:lnTo>
                  <a:lnTo>
                    <a:pt x="84074" y="841247"/>
                  </a:lnTo>
                  <a:lnTo>
                    <a:pt x="4049013" y="841247"/>
                  </a:lnTo>
                  <a:lnTo>
                    <a:pt x="4081706" y="834630"/>
                  </a:lnTo>
                  <a:lnTo>
                    <a:pt x="4108434" y="816594"/>
                  </a:lnTo>
                  <a:lnTo>
                    <a:pt x="4126470" y="789866"/>
                  </a:lnTo>
                  <a:lnTo>
                    <a:pt x="4133087" y="757173"/>
                  </a:lnTo>
                  <a:lnTo>
                    <a:pt x="4133087" y="84073"/>
                  </a:lnTo>
                  <a:lnTo>
                    <a:pt x="4126470" y="51381"/>
                  </a:lnTo>
                  <a:lnTo>
                    <a:pt x="4108434" y="24653"/>
                  </a:lnTo>
                  <a:lnTo>
                    <a:pt x="4081706" y="6617"/>
                  </a:lnTo>
                  <a:lnTo>
                    <a:pt x="404901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925818" y="4519422"/>
              <a:ext cx="4133215" cy="841375"/>
            </a:xfrm>
            <a:custGeom>
              <a:avLst/>
              <a:gdLst/>
              <a:ahLst/>
              <a:cxnLst/>
              <a:rect l="l" t="t" r="r" b="b"/>
              <a:pathLst>
                <a:path w="4133215" h="841375">
                  <a:moveTo>
                    <a:pt x="0" y="84073"/>
                  </a:moveTo>
                  <a:lnTo>
                    <a:pt x="6617" y="51381"/>
                  </a:lnTo>
                  <a:lnTo>
                    <a:pt x="24653" y="24653"/>
                  </a:lnTo>
                  <a:lnTo>
                    <a:pt x="51381" y="6617"/>
                  </a:lnTo>
                  <a:lnTo>
                    <a:pt x="84074" y="0"/>
                  </a:lnTo>
                  <a:lnTo>
                    <a:pt x="4049013" y="0"/>
                  </a:lnTo>
                  <a:lnTo>
                    <a:pt x="4081706" y="6617"/>
                  </a:lnTo>
                  <a:lnTo>
                    <a:pt x="4108434" y="24653"/>
                  </a:lnTo>
                  <a:lnTo>
                    <a:pt x="4126470" y="51381"/>
                  </a:lnTo>
                  <a:lnTo>
                    <a:pt x="4133087" y="84073"/>
                  </a:lnTo>
                  <a:lnTo>
                    <a:pt x="4133087" y="757173"/>
                  </a:lnTo>
                  <a:lnTo>
                    <a:pt x="4126470" y="789866"/>
                  </a:lnTo>
                  <a:lnTo>
                    <a:pt x="4108434" y="816594"/>
                  </a:lnTo>
                  <a:lnTo>
                    <a:pt x="4081706" y="834630"/>
                  </a:lnTo>
                  <a:lnTo>
                    <a:pt x="4049013" y="841247"/>
                  </a:lnTo>
                  <a:lnTo>
                    <a:pt x="84074" y="841247"/>
                  </a:lnTo>
                  <a:lnTo>
                    <a:pt x="51381" y="834630"/>
                  </a:lnTo>
                  <a:lnTo>
                    <a:pt x="24653" y="816594"/>
                  </a:lnTo>
                  <a:lnTo>
                    <a:pt x="6617" y="789866"/>
                  </a:lnTo>
                  <a:lnTo>
                    <a:pt x="0" y="757173"/>
                  </a:lnTo>
                  <a:lnTo>
                    <a:pt x="0" y="84073"/>
                  </a:lnTo>
                  <a:close/>
                </a:path>
              </a:pathLst>
            </a:custGeom>
            <a:ln w="1981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6939033" y="4786122"/>
            <a:ext cx="410717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Times New Roman"/>
                <a:cs typeface="Times New Roman"/>
              </a:rPr>
              <a:t>xolislik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6244590" y="3964559"/>
            <a:ext cx="4824730" cy="2375535"/>
            <a:chOff x="6244590" y="3964559"/>
            <a:chExt cx="4824730" cy="2375535"/>
          </a:xfrm>
        </p:grpSpPr>
        <p:sp>
          <p:nvSpPr>
            <p:cNvPr id="32" name="object 32"/>
            <p:cNvSpPr/>
            <p:nvPr/>
          </p:nvSpPr>
          <p:spPr>
            <a:xfrm>
              <a:off x="6250940" y="3970909"/>
              <a:ext cx="673735" cy="1937385"/>
            </a:xfrm>
            <a:custGeom>
              <a:avLst/>
              <a:gdLst/>
              <a:ahLst/>
              <a:cxnLst/>
              <a:rect l="l" t="t" r="r" b="b"/>
              <a:pathLst>
                <a:path w="673734" h="1937385">
                  <a:moveTo>
                    <a:pt x="0" y="0"/>
                  </a:moveTo>
                  <a:lnTo>
                    <a:pt x="673735" y="1936762"/>
                  </a:lnTo>
                </a:path>
              </a:pathLst>
            </a:custGeom>
            <a:ln w="12700">
              <a:solidFill>
                <a:srgbClr val="467AA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925818" y="5487162"/>
              <a:ext cx="4133215" cy="843280"/>
            </a:xfrm>
            <a:custGeom>
              <a:avLst/>
              <a:gdLst/>
              <a:ahLst/>
              <a:cxnLst/>
              <a:rect l="l" t="t" r="r" b="b"/>
              <a:pathLst>
                <a:path w="4133215" h="843279">
                  <a:moveTo>
                    <a:pt x="4048759" y="0"/>
                  </a:moveTo>
                  <a:lnTo>
                    <a:pt x="84327" y="0"/>
                  </a:lnTo>
                  <a:lnTo>
                    <a:pt x="51488" y="6621"/>
                  </a:lnTo>
                  <a:lnTo>
                    <a:pt x="24685" y="24685"/>
                  </a:lnTo>
                  <a:lnTo>
                    <a:pt x="6621" y="51488"/>
                  </a:lnTo>
                  <a:lnTo>
                    <a:pt x="0" y="84328"/>
                  </a:lnTo>
                  <a:lnTo>
                    <a:pt x="0" y="758494"/>
                  </a:lnTo>
                  <a:lnTo>
                    <a:pt x="6621" y="791299"/>
                  </a:lnTo>
                  <a:lnTo>
                    <a:pt x="24685" y="818087"/>
                  </a:lnTo>
                  <a:lnTo>
                    <a:pt x="51488" y="836149"/>
                  </a:lnTo>
                  <a:lnTo>
                    <a:pt x="84327" y="842772"/>
                  </a:lnTo>
                  <a:lnTo>
                    <a:pt x="4048759" y="842772"/>
                  </a:lnTo>
                  <a:lnTo>
                    <a:pt x="4081599" y="836149"/>
                  </a:lnTo>
                  <a:lnTo>
                    <a:pt x="4108402" y="818087"/>
                  </a:lnTo>
                  <a:lnTo>
                    <a:pt x="4126466" y="791299"/>
                  </a:lnTo>
                  <a:lnTo>
                    <a:pt x="4133087" y="758494"/>
                  </a:lnTo>
                  <a:lnTo>
                    <a:pt x="4133087" y="84328"/>
                  </a:lnTo>
                  <a:lnTo>
                    <a:pt x="4126466" y="51488"/>
                  </a:lnTo>
                  <a:lnTo>
                    <a:pt x="4108402" y="24685"/>
                  </a:lnTo>
                  <a:lnTo>
                    <a:pt x="4081599" y="6621"/>
                  </a:lnTo>
                  <a:lnTo>
                    <a:pt x="40487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925818" y="5487162"/>
              <a:ext cx="4133215" cy="843280"/>
            </a:xfrm>
            <a:custGeom>
              <a:avLst/>
              <a:gdLst/>
              <a:ahLst/>
              <a:cxnLst/>
              <a:rect l="l" t="t" r="r" b="b"/>
              <a:pathLst>
                <a:path w="4133215" h="843279">
                  <a:moveTo>
                    <a:pt x="0" y="84328"/>
                  </a:moveTo>
                  <a:lnTo>
                    <a:pt x="6621" y="51488"/>
                  </a:lnTo>
                  <a:lnTo>
                    <a:pt x="24685" y="24685"/>
                  </a:lnTo>
                  <a:lnTo>
                    <a:pt x="51488" y="6621"/>
                  </a:lnTo>
                  <a:lnTo>
                    <a:pt x="84327" y="0"/>
                  </a:lnTo>
                  <a:lnTo>
                    <a:pt x="4048759" y="0"/>
                  </a:lnTo>
                  <a:lnTo>
                    <a:pt x="4081599" y="6621"/>
                  </a:lnTo>
                  <a:lnTo>
                    <a:pt x="4108402" y="24685"/>
                  </a:lnTo>
                  <a:lnTo>
                    <a:pt x="4126466" y="51488"/>
                  </a:lnTo>
                  <a:lnTo>
                    <a:pt x="4133087" y="84328"/>
                  </a:lnTo>
                  <a:lnTo>
                    <a:pt x="4133087" y="758494"/>
                  </a:lnTo>
                  <a:lnTo>
                    <a:pt x="4126466" y="791299"/>
                  </a:lnTo>
                  <a:lnTo>
                    <a:pt x="4108402" y="818087"/>
                  </a:lnTo>
                  <a:lnTo>
                    <a:pt x="4081599" y="836149"/>
                  </a:lnTo>
                  <a:lnTo>
                    <a:pt x="4048759" y="842772"/>
                  </a:lnTo>
                  <a:lnTo>
                    <a:pt x="84327" y="842772"/>
                  </a:lnTo>
                  <a:lnTo>
                    <a:pt x="51488" y="836149"/>
                  </a:lnTo>
                  <a:lnTo>
                    <a:pt x="24685" y="818087"/>
                  </a:lnTo>
                  <a:lnTo>
                    <a:pt x="6621" y="791299"/>
                  </a:lnTo>
                  <a:lnTo>
                    <a:pt x="0" y="758494"/>
                  </a:lnTo>
                  <a:lnTo>
                    <a:pt x="0" y="84328"/>
                  </a:lnTo>
                  <a:close/>
                </a:path>
              </a:pathLst>
            </a:custGeom>
            <a:ln w="1981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7426197" y="5754725"/>
            <a:ext cx="31343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Times New Roman"/>
                <a:cs typeface="Times New Roman"/>
              </a:rPr>
              <a:t>korrupsiyaga</a:t>
            </a:r>
            <a:r>
              <a:rPr sz="1600" b="1" spc="-7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nisbatan</a:t>
            </a:r>
            <a:r>
              <a:rPr sz="1600" b="1" spc="-7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murosasizlik</a:t>
            </a:r>
            <a:endParaRPr sz="1600">
              <a:latin typeface="Times New Roman"/>
              <a:cs typeface="Times New Roman"/>
            </a:endParaRPr>
          </a:p>
        </p:txBody>
      </p:sp>
      <p:pic>
        <p:nvPicPr>
          <p:cNvPr id="37" name="Picture 3" descr="cid:image001.png@01D87DC4.B94DB8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85736"/>
            <a:ext cx="1905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9200" y="958976"/>
            <a:ext cx="9824466" cy="63627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27860" y="1082483"/>
            <a:ext cx="7912734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Davlat</a:t>
            </a:r>
            <a:r>
              <a:rPr sz="20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organining</a:t>
            </a:r>
            <a:r>
              <a:rPr sz="20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yoki</a:t>
            </a:r>
            <a:r>
              <a:rPr sz="20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boshqa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tashkilotning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xodimiga</a:t>
            </a:r>
            <a:r>
              <a:rPr sz="20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aloqador</a:t>
            </a:r>
            <a:r>
              <a:rPr sz="20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shaxslar</a:t>
            </a:r>
            <a:endParaRPr sz="2000" dirty="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962657" y="1948942"/>
            <a:ext cx="8164195" cy="1857375"/>
            <a:chOff x="1962657" y="1948942"/>
            <a:chExt cx="8164195" cy="1857375"/>
          </a:xfrm>
        </p:grpSpPr>
        <p:sp>
          <p:nvSpPr>
            <p:cNvPr id="5" name="object 5"/>
            <p:cNvSpPr/>
            <p:nvPr/>
          </p:nvSpPr>
          <p:spPr>
            <a:xfrm>
              <a:off x="1969007" y="3092196"/>
              <a:ext cx="8151495" cy="707390"/>
            </a:xfrm>
            <a:custGeom>
              <a:avLst/>
              <a:gdLst/>
              <a:ahLst/>
              <a:cxnLst/>
              <a:rect l="l" t="t" r="r" b="b"/>
              <a:pathLst>
                <a:path w="8151495" h="707389">
                  <a:moveTo>
                    <a:pt x="4075176" y="0"/>
                  </a:moveTo>
                  <a:lnTo>
                    <a:pt x="4075176" y="353694"/>
                  </a:lnTo>
                  <a:lnTo>
                    <a:pt x="8150987" y="353694"/>
                  </a:lnTo>
                  <a:lnTo>
                    <a:pt x="8150987" y="707389"/>
                  </a:lnTo>
                </a:path>
                <a:path w="8151495" h="707389">
                  <a:moveTo>
                    <a:pt x="4075176" y="0"/>
                  </a:moveTo>
                  <a:lnTo>
                    <a:pt x="4075176" y="707389"/>
                  </a:lnTo>
                </a:path>
                <a:path w="8151495" h="707389">
                  <a:moveTo>
                    <a:pt x="4075811" y="0"/>
                  </a:moveTo>
                  <a:lnTo>
                    <a:pt x="4075811" y="353694"/>
                  </a:lnTo>
                  <a:lnTo>
                    <a:pt x="0" y="353694"/>
                  </a:lnTo>
                  <a:lnTo>
                    <a:pt x="0" y="707389"/>
                  </a:lnTo>
                </a:path>
              </a:pathLst>
            </a:custGeom>
            <a:ln w="12192">
              <a:solidFill>
                <a:srgbClr val="467AA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130801" y="1959102"/>
              <a:ext cx="3828415" cy="1134110"/>
            </a:xfrm>
            <a:custGeom>
              <a:avLst/>
              <a:gdLst/>
              <a:ahLst/>
              <a:cxnLst/>
              <a:rect l="l" t="t" r="r" b="b"/>
              <a:pathLst>
                <a:path w="3828415" h="1134110">
                  <a:moveTo>
                    <a:pt x="3828288" y="0"/>
                  </a:moveTo>
                  <a:lnTo>
                    <a:pt x="0" y="0"/>
                  </a:lnTo>
                  <a:lnTo>
                    <a:pt x="0" y="1133856"/>
                  </a:lnTo>
                  <a:lnTo>
                    <a:pt x="3828288" y="1133856"/>
                  </a:lnTo>
                  <a:lnTo>
                    <a:pt x="3828288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130801" y="1959102"/>
              <a:ext cx="3828415" cy="1134110"/>
            </a:xfrm>
            <a:custGeom>
              <a:avLst/>
              <a:gdLst/>
              <a:ahLst/>
              <a:cxnLst/>
              <a:rect l="l" t="t" r="r" b="b"/>
              <a:pathLst>
                <a:path w="3828415" h="1134110">
                  <a:moveTo>
                    <a:pt x="0" y="1133856"/>
                  </a:moveTo>
                  <a:lnTo>
                    <a:pt x="3828288" y="1133856"/>
                  </a:lnTo>
                  <a:lnTo>
                    <a:pt x="3828288" y="0"/>
                  </a:lnTo>
                  <a:lnTo>
                    <a:pt x="0" y="0"/>
                  </a:lnTo>
                  <a:lnTo>
                    <a:pt x="0" y="1133856"/>
                  </a:lnTo>
                  <a:close/>
                </a:path>
              </a:pathLst>
            </a:custGeom>
            <a:ln w="1981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4239514" y="2161793"/>
            <a:ext cx="3611879" cy="689610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700" marR="5080" algn="ctr">
              <a:lnSpc>
                <a:spcPts val="1660"/>
              </a:lnSpc>
              <a:spcBef>
                <a:spcPts val="365"/>
              </a:spcBef>
            </a:pPr>
            <a:r>
              <a:rPr sz="1600" b="1" dirty="0">
                <a:latin typeface="Times New Roman"/>
                <a:cs typeface="Times New Roman"/>
              </a:rPr>
              <a:t>Quyidagi</a:t>
            </a:r>
            <a:r>
              <a:rPr sz="1600" b="1" spc="-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shaxslar</a:t>
            </a:r>
            <a:r>
              <a:rPr sz="1600" b="1" spc="-8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davlat</a:t>
            </a:r>
            <a:r>
              <a:rPr sz="1600" b="1" spc="-7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organining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Times New Roman"/>
                <a:cs typeface="Times New Roman"/>
              </a:rPr>
              <a:t>yoki </a:t>
            </a:r>
            <a:r>
              <a:rPr sz="1600" b="1" dirty="0">
                <a:latin typeface="Times New Roman"/>
                <a:cs typeface="Times New Roman"/>
              </a:rPr>
              <a:t>boshqa</a:t>
            </a:r>
            <a:r>
              <a:rPr sz="1600" b="1" spc="-7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tashkilotning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xodimiga</a:t>
            </a:r>
            <a:r>
              <a:rPr sz="1600" b="1" spc="-6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aloqador </a:t>
            </a:r>
            <a:r>
              <a:rPr sz="1600" b="1" dirty="0">
                <a:latin typeface="Times New Roman"/>
                <a:cs typeface="Times New Roman"/>
              </a:rPr>
              <a:t>shaxslar</a:t>
            </a:r>
            <a:r>
              <a:rPr sz="1600" b="1" spc="-9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deb</a:t>
            </a:r>
            <a:r>
              <a:rPr sz="1600" b="1" spc="-5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e'tirof</a:t>
            </a:r>
            <a:r>
              <a:rPr sz="1600" b="1" spc="-5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etiladi: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275590" y="3791458"/>
            <a:ext cx="3388360" cy="1704339"/>
            <a:chOff x="275590" y="3791458"/>
            <a:chExt cx="3388360" cy="1704339"/>
          </a:xfrm>
        </p:grpSpPr>
        <p:sp>
          <p:nvSpPr>
            <p:cNvPr id="10" name="object 10"/>
            <p:cNvSpPr/>
            <p:nvPr/>
          </p:nvSpPr>
          <p:spPr>
            <a:xfrm>
              <a:off x="285750" y="3801618"/>
              <a:ext cx="3368040" cy="1684020"/>
            </a:xfrm>
            <a:custGeom>
              <a:avLst/>
              <a:gdLst/>
              <a:ahLst/>
              <a:cxnLst/>
              <a:rect l="l" t="t" r="r" b="b"/>
              <a:pathLst>
                <a:path w="3368040" h="1684020">
                  <a:moveTo>
                    <a:pt x="3368040" y="0"/>
                  </a:moveTo>
                  <a:lnTo>
                    <a:pt x="0" y="0"/>
                  </a:lnTo>
                  <a:lnTo>
                    <a:pt x="0" y="1684019"/>
                  </a:lnTo>
                  <a:lnTo>
                    <a:pt x="3368040" y="1684019"/>
                  </a:lnTo>
                  <a:lnTo>
                    <a:pt x="3368040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85750" y="3801618"/>
              <a:ext cx="3368040" cy="1684020"/>
            </a:xfrm>
            <a:custGeom>
              <a:avLst/>
              <a:gdLst/>
              <a:ahLst/>
              <a:cxnLst/>
              <a:rect l="l" t="t" r="r" b="b"/>
              <a:pathLst>
                <a:path w="3368040" h="1684020">
                  <a:moveTo>
                    <a:pt x="0" y="1684019"/>
                  </a:moveTo>
                  <a:lnTo>
                    <a:pt x="3368040" y="1684019"/>
                  </a:lnTo>
                  <a:lnTo>
                    <a:pt x="3368040" y="0"/>
                  </a:lnTo>
                  <a:lnTo>
                    <a:pt x="0" y="0"/>
                  </a:lnTo>
                  <a:lnTo>
                    <a:pt x="0" y="1684019"/>
                  </a:lnTo>
                  <a:close/>
                </a:path>
              </a:pathLst>
            </a:custGeom>
            <a:ln w="1981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528624" y="4383785"/>
            <a:ext cx="2878455" cy="47942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56845" marR="5080" indent="-144780">
              <a:lnSpc>
                <a:spcPts val="1660"/>
              </a:lnSpc>
              <a:spcBef>
                <a:spcPts val="365"/>
              </a:spcBef>
            </a:pPr>
            <a:r>
              <a:rPr sz="1600" dirty="0">
                <a:latin typeface="Times New Roman"/>
                <a:cs typeface="Times New Roman"/>
              </a:rPr>
              <a:t>davlat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organi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yoki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boshqa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tashkilot </a:t>
            </a:r>
            <a:r>
              <a:rPr sz="1600" dirty="0">
                <a:latin typeface="Times New Roman"/>
                <a:cs typeface="Times New Roman"/>
              </a:rPr>
              <a:t>xodimining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yaqin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qarindoshlari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4350765" y="3791458"/>
            <a:ext cx="3388360" cy="1704339"/>
            <a:chOff x="4350765" y="3791458"/>
            <a:chExt cx="3388360" cy="1704339"/>
          </a:xfrm>
        </p:grpSpPr>
        <p:sp>
          <p:nvSpPr>
            <p:cNvPr id="14" name="object 14"/>
            <p:cNvSpPr/>
            <p:nvPr/>
          </p:nvSpPr>
          <p:spPr>
            <a:xfrm>
              <a:off x="4360925" y="3801618"/>
              <a:ext cx="3368040" cy="1684020"/>
            </a:xfrm>
            <a:custGeom>
              <a:avLst/>
              <a:gdLst/>
              <a:ahLst/>
              <a:cxnLst/>
              <a:rect l="l" t="t" r="r" b="b"/>
              <a:pathLst>
                <a:path w="3368040" h="1684020">
                  <a:moveTo>
                    <a:pt x="3368039" y="0"/>
                  </a:moveTo>
                  <a:lnTo>
                    <a:pt x="0" y="0"/>
                  </a:lnTo>
                  <a:lnTo>
                    <a:pt x="0" y="1684019"/>
                  </a:lnTo>
                  <a:lnTo>
                    <a:pt x="3368039" y="1684019"/>
                  </a:lnTo>
                  <a:lnTo>
                    <a:pt x="3368039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360925" y="3801618"/>
              <a:ext cx="3368040" cy="1684020"/>
            </a:xfrm>
            <a:custGeom>
              <a:avLst/>
              <a:gdLst/>
              <a:ahLst/>
              <a:cxnLst/>
              <a:rect l="l" t="t" r="r" b="b"/>
              <a:pathLst>
                <a:path w="3368040" h="1684020">
                  <a:moveTo>
                    <a:pt x="0" y="1684019"/>
                  </a:moveTo>
                  <a:lnTo>
                    <a:pt x="3368039" y="1684019"/>
                  </a:lnTo>
                  <a:lnTo>
                    <a:pt x="3368039" y="0"/>
                  </a:lnTo>
                  <a:lnTo>
                    <a:pt x="0" y="0"/>
                  </a:lnTo>
                  <a:lnTo>
                    <a:pt x="0" y="1684019"/>
                  </a:lnTo>
                  <a:close/>
                </a:path>
              </a:pathLst>
            </a:custGeom>
            <a:ln w="1981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4509008" y="3963161"/>
            <a:ext cx="3072765" cy="1320800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marL="12065" marR="5080" indent="-1270" algn="ctr">
              <a:lnSpc>
                <a:spcPct val="86300"/>
              </a:lnSpc>
              <a:spcBef>
                <a:spcPts val="359"/>
              </a:spcBef>
            </a:pPr>
            <a:r>
              <a:rPr sz="1600" dirty="0">
                <a:latin typeface="Times New Roman"/>
                <a:cs typeface="Times New Roman"/>
              </a:rPr>
              <a:t>davlat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organining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yoki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boshqa </a:t>
            </a:r>
            <a:r>
              <a:rPr sz="1600" dirty="0">
                <a:latin typeface="Times New Roman"/>
                <a:cs typeface="Times New Roman"/>
              </a:rPr>
              <a:t>tashkilotning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xodimi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va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(yoki)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uning </a:t>
            </a:r>
            <a:r>
              <a:rPr sz="1600" dirty="0">
                <a:latin typeface="Times New Roman"/>
                <a:cs typeface="Times New Roman"/>
              </a:rPr>
              <a:t>yaqin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qarindoshlari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qaysi</a:t>
            </a:r>
            <a:r>
              <a:rPr sz="1600" spc="-10" dirty="0">
                <a:latin typeface="Times New Roman"/>
                <a:cs typeface="Times New Roman"/>
              </a:rPr>
              <a:t> yuridik </a:t>
            </a:r>
            <a:r>
              <a:rPr sz="1600" dirty="0">
                <a:latin typeface="Times New Roman"/>
                <a:cs typeface="Times New Roman"/>
              </a:rPr>
              <a:t>shaxsning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ustav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fondi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(ustav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kapitali) </a:t>
            </a:r>
            <a:r>
              <a:rPr sz="1600" dirty="0">
                <a:latin typeface="Times New Roman"/>
                <a:cs typeface="Times New Roman"/>
              </a:rPr>
              <a:t>aksiyalariga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yoki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ulushlariga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egalik </a:t>
            </a:r>
            <a:r>
              <a:rPr sz="1600" dirty="0">
                <a:latin typeface="Times New Roman"/>
                <a:cs typeface="Times New Roman"/>
              </a:rPr>
              <a:t>qiluvchi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yuridik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shaxs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8426195" y="3791711"/>
            <a:ext cx="3388360" cy="1704339"/>
            <a:chOff x="8426195" y="3791711"/>
            <a:chExt cx="3388360" cy="1704339"/>
          </a:xfrm>
        </p:grpSpPr>
        <p:sp>
          <p:nvSpPr>
            <p:cNvPr id="18" name="object 18"/>
            <p:cNvSpPr/>
            <p:nvPr/>
          </p:nvSpPr>
          <p:spPr>
            <a:xfrm>
              <a:off x="8436101" y="3801617"/>
              <a:ext cx="3368040" cy="1684020"/>
            </a:xfrm>
            <a:custGeom>
              <a:avLst/>
              <a:gdLst/>
              <a:ahLst/>
              <a:cxnLst/>
              <a:rect l="l" t="t" r="r" b="b"/>
              <a:pathLst>
                <a:path w="3368040" h="1684020">
                  <a:moveTo>
                    <a:pt x="3368040" y="0"/>
                  </a:moveTo>
                  <a:lnTo>
                    <a:pt x="0" y="0"/>
                  </a:lnTo>
                  <a:lnTo>
                    <a:pt x="0" y="1684019"/>
                  </a:lnTo>
                  <a:lnTo>
                    <a:pt x="3368040" y="1684019"/>
                  </a:lnTo>
                  <a:lnTo>
                    <a:pt x="3368040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8436101" y="3801617"/>
              <a:ext cx="3368040" cy="1684020"/>
            </a:xfrm>
            <a:custGeom>
              <a:avLst/>
              <a:gdLst/>
              <a:ahLst/>
              <a:cxnLst/>
              <a:rect l="l" t="t" r="r" b="b"/>
              <a:pathLst>
                <a:path w="3368040" h="1684020">
                  <a:moveTo>
                    <a:pt x="0" y="1684019"/>
                  </a:moveTo>
                  <a:lnTo>
                    <a:pt x="3368040" y="1684019"/>
                  </a:lnTo>
                  <a:lnTo>
                    <a:pt x="3368040" y="0"/>
                  </a:lnTo>
                  <a:lnTo>
                    <a:pt x="0" y="0"/>
                  </a:lnTo>
                  <a:lnTo>
                    <a:pt x="0" y="1684019"/>
                  </a:lnTo>
                  <a:close/>
                </a:path>
              </a:pathLst>
            </a:custGeom>
            <a:ln w="19812">
              <a:solidFill>
                <a:srgbClr val="528B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8449436" y="4068317"/>
            <a:ext cx="3343910" cy="1110615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marL="12700" marR="5080" indent="-635" algn="ctr">
              <a:lnSpc>
                <a:spcPct val="86300"/>
              </a:lnSpc>
              <a:spcBef>
                <a:spcPts val="359"/>
              </a:spcBef>
            </a:pPr>
            <a:r>
              <a:rPr sz="1600" dirty="0">
                <a:latin typeface="Times New Roman"/>
                <a:cs typeface="Times New Roman"/>
              </a:rPr>
              <a:t>davlat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organining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yoki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boshqa </a:t>
            </a:r>
            <a:r>
              <a:rPr sz="1600" dirty="0">
                <a:latin typeface="Times New Roman"/>
                <a:cs typeface="Times New Roman"/>
              </a:rPr>
              <a:t>tashkilotning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xodimi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yoxud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uning</a:t>
            </a:r>
            <a:r>
              <a:rPr sz="1600" spc="-7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yaqin </a:t>
            </a:r>
            <a:r>
              <a:rPr sz="1600" dirty="0">
                <a:latin typeface="Times New Roman"/>
                <a:cs typeface="Times New Roman"/>
              </a:rPr>
              <a:t>qarindoshlari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qaysi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yuridik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shaxsda </a:t>
            </a:r>
            <a:r>
              <a:rPr sz="1600" dirty="0">
                <a:latin typeface="Times New Roman"/>
                <a:cs typeface="Times New Roman"/>
              </a:rPr>
              <a:t>boshqaruv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organining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rahbari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yoki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a'zosi </a:t>
            </a:r>
            <a:r>
              <a:rPr sz="1600" dirty="0">
                <a:latin typeface="Times New Roman"/>
                <a:cs typeface="Times New Roman"/>
              </a:rPr>
              <a:t>bo‘lgan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yuridik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shaxs</a:t>
            </a:r>
            <a:endParaRPr sz="1600">
              <a:latin typeface="Times New Roman"/>
              <a:cs typeface="Times New Roman"/>
            </a:endParaRPr>
          </a:p>
        </p:txBody>
      </p:sp>
      <p:pic>
        <p:nvPicPr>
          <p:cNvPr id="22" name="Picture 3" descr="cid:image001.png@01D87DC4.B94DB8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5726"/>
            <a:ext cx="1905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750308" y="1658111"/>
            <a:ext cx="4883150" cy="3037840"/>
            <a:chOff x="4750308" y="1658111"/>
            <a:chExt cx="4883150" cy="303784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50308" y="2147315"/>
              <a:ext cx="2549651" cy="2548127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085076" y="1658111"/>
              <a:ext cx="2548255" cy="673735"/>
            </a:xfrm>
            <a:custGeom>
              <a:avLst/>
              <a:gdLst/>
              <a:ahLst/>
              <a:cxnLst/>
              <a:rect l="l" t="t" r="r" b="b"/>
              <a:pathLst>
                <a:path w="2548254" h="673735">
                  <a:moveTo>
                    <a:pt x="2548128" y="112268"/>
                  </a:moveTo>
                  <a:lnTo>
                    <a:pt x="2539301" y="68580"/>
                  </a:lnTo>
                  <a:lnTo>
                    <a:pt x="2515235" y="32893"/>
                  </a:lnTo>
                  <a:lnTo>
                    <a:pt x="2479548" y="8826"/>
                  </a:lnTo>
                  <a:lnTo>
                    <a:pt x="2435860" y="0"/>
                  </a:lnTo>
                  <a:lnTo>
                    <a:pt x="112268" y="0"/>
                  </a:lnTo>
                  <a:lnTo>
                    <a:pt x="68580" y="8826"/>
                  </a:lnTo>
                  <a:lnTo>
                    <a:pt x="32893" y="32893"/>
                  </a:lnTo>
                  <a:lnTo>
                    <a:pt x="8826" y="68580"/>
                  </a:lnTo>
                  <a:lnTo>
                    <a:pt x="0" y="112268"/>
                  </a:lnTo>
                  <a:lnTo>
                    <a:pt x="0" y="561340"/>
                  </a:lnTo>
                  <a:lnTo>
                    <a:pt x="8813" y="605028"/>
                  </a:lnTo>
                  <a:lnTo>
                    <a:pt x="32880" y="640715"/>
                  </a:lnTo>
                  <a:lnTo>
                    <a:pt x="68580" y="664794"/>
                  </a:lnTo>
                  <a:lnTo>
                    <a:pt x="112268" y="673608"/>
                  </a:lnTo>
                  <a:lnTo>
                    <a:pt x="2435860" y="673608"/>
                  </a:lnTo>
                  <a:lnTo>
                    <a:pt x="2479535" y="664794"/>
                  </a:lnTo>
                  <a:lnTo>
                    <a:pt x="2515235" y="640715"/>
                  </a:lnTo>
                  <a:lnTo>
                    <a:pt x="2539288" y="605028"/>
                  </a:lnTo>
                  <a:lnTo>
                    <a:pt x="2548128" y="561340"/>
                  </a:lnTo>
                  <a:lnTo>
                    <a:pt x="2548128" y="112268"/>
                  </a:lnTo>
                  <a:close/>
                </a:path>
              </a:pathLst>
            </a:custGeom>
            <a:solidFill>
              <a:srgbClr val="1F38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7604506" y="1843862"/>
            <a:ext cx="150749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0000"/>
                </a:solidFill>
                <a:latin typeface="Tahoma"/>
                <a:cs typeface="Tahoma"/>
              </a:rPr>
              <a:t>PANTUFLYAJ</a:t>
            </a:r>
            <a:endParaRPr sz="18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680960" y="2933699"/>
            <a:ext cx="2550160" cy="673735"/>
          </a:xfrm>
          <a:custGeom>
            <a:avLst/>
            <a:gdLst/>
            <a:ahLst/>
            <a:cxnLst/>
            <a:rect l="l" t="t" r="r" b="b"/>
            <a:pathLst>
              <a:path w="2550159" h="673735">
                <a:moveTo>
                  <a:pt x="2549652" y="112268"/>
                </a:moveTo>
                <a:lnTo>
                  <a:pt x="2540812" y="68580"/>
                </a:lnTo>
                <a:lnTo>
                  <a:pt x="2516746" y="32893"/>
                </a:lnTo>
                <a:lnTo>
                  <a:pt x="2481072" y="8826"/>
                </a:lnTo>
                <a:lnTo>
                  <a:pt x="2437384" y="0"/>
                </a:lnTo>
                <a:lnTo>
                  <a:pt x="112268" y="0"/>
                </a:lnTo>
                <a:lnTo>
                  <a:pt x="68580" y="8826"/>
                </a:lnTo>
                <a:lnTo>
                  <a:pt x="32893" y="32893"/>
                </a:lnTo>
                <a:lnTo>
                  <a:pt x="8826" y="68580"/>
                </a:lnTo>
                <a:lnTo>
                  <a:pt x="0" y="112268"/>
                </a:lnTo>
                <a:lnTo>
                  <a:pt x="0" y="561340"/>
                </a:lnTo>
                <a:lnTo>
                  <a:pt x="8813" y="605028"/>
                </a:lnTo>
                <a:lnTo>
                  <a:pt x="32880" y="640715"/>
                </a:lnTo>
                <a:lnTo>
                  <a:pt x="68567" y="664781"/>
                </a:lnTo>
                <a:lnTo>
                  <a:pt x="112268" y="673608"/>
                </a:lnTo>
                <a:lnTo>
                  <a:pt x="2437384" y="673608"/>
                </a:lnTo>
                <a:lnTo>
                  <a:pt x="2481072" y="664781"/>
                </a:lnTo>
                <a:lnTo>
                  <a:pt x="2516759" y="640715"/>
                </a:lnTo>
                <a:lnTo>
                  <a:pt x="2540825" y="605028"/>
                </a:lnTo>
                <a:lnTo>
                  <a:pt x="2549652" y="561340"/>
                </a:lnTo>
                <a:lnTo>
                  <a:pt x="2549652" y="112268"/>
                </a:lnTo>
                <a:close/>
              </a:path>
            </a:pathLst>
          </a:custGeom>
          <a:solidFill>
            <a:srgbClr val="1F38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375395" y="3119450"/>
            <a:ext cx="116078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0000"/>
                </a:solidFill>
                <a:latin typeface="Tahoma"/>
                <a:cs typeface="Tahoma"/>
              </a:rPr>
              <a:t>KRONIZM</a:t>
            </a:r>
            <a:endParaRPr sz="18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299960" y="4174235"/>
            <a:ext cx="2548255" cy="675640"/>
          </a:xfrm>
          <a:custGeom>
            <a:avLst/>
            <a:gdLst/>
            <a:ahLst/>
            <a:cxnLst/>
            <a:rect l="l" t="t" r="r" b="b"/>
            <a:pathLst>
              <a:path w="2548254" h="675639">
                <a:moveTo>
                  <a:pt x="2548128" y="112522"/>
                </a:moveTo>
                <a:lnTo>
                  <a:pt x="2539276" y="68745"/>
                </a:lnTo>
                <a:lnTo>
                  <a:pt x="2515146" y="32981"/>
                </a:lnTo>
                <a:lnTo>
                  <a:pt x="2479383" y="8851"/>
                </a:lnTo>
                <a:lnTo>
                  <a:pt x="2435606" y="0"/>
                </a:lnTo>
                <a:lnTo>
                  <a:pt x="112522" y="0"/>
                </a:lnTo>
                <a:lnTo>
                  <a:pt x="68732" y="8851"/>
                </a:lnTo>
                <a:lnTo>
                  <a:pt x="32969" y="32981"/>
                </a:lnTo>
                <a:lnTo>
                  <a:pt x="8839" y="68745"/>
                </a:lnTo>
                <a:lnTo>
                  <a:pt x="0" y="112522"/>
                </a:lnTo>
                <a:lnTo>
                  <a:pt x="0" y="562610"/>
                </a:lnTo>
                <a:lnTo>
                  <a:pt x="8839" y="606399"/>
                </a:lnTo>
                <a:lnTo>
                  <a:pt x="32969" y="642162"/>
                </a:lnTo>
                <a:lnTo>
                  <a:pt x="68732" y="666292"/>
                </a:lnTo>
                <a:lnTo>
                  <a:pt x="112522" y="675132"/>
                </a:lnTo>
                <a:lnTo>
                  <a:pt x="2435606" y="675132"/>
                </a:lnTo>
                <a:lnTo>
                  <a:pt x="2479383" y="666292"/>
                </a:lnTo>
                <a:lnTo>
                  <a:pt x="2515146" y="642162"/>
                </a:lnTo>
                <a:lnTo>
                  <a:pt x="2539276" y="606399"/>
                </a:lnTo>
                <a:lnTo>
                  <a:pt x="2548128" y="562610"/>
                </a:lnTo>
                <a:lnTo>
                  <a:pt x="2548128" y="112522"/>
                </a:lnTo>
                <a:close/>
              </a:path>
            </a:pathLst>
          </a:custGeom>
          <a:solidFill>
            <a:srgbClr val="1F38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939785" y="4361815"/>
            <a:ext cx="12668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0000"/>
                </a:solidFill>
                <a:latin typeface="Tahoma"/>
                <a:cs typeface="Tahoma"/>
              </a:rPr>
              <a:t>NEPOTIZM</a:t>
            </a:r>
            <a:endParaRPr sz="18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750308" y="5251703"/>
            <a:ext cx="2672080" cy="675640"/>
          </a:xfrm>
          <a:custGeom>
            <a:avLst/>
            <a:gdLst/>
            <a:ahLst/>
            <a:cxnLst/>
            <a:rect l="l" t="t" r="r" b="b"/>
            <a:pathLst>
              <a:path w="2672079" h="675639">
                <a:moveTo>
                  <a:pt x="2671572" y="112522"/>
                </a:moveTo>
                <a:lnTo>
                  <a:pt x="2662720" y="68745"/>
                </a:lnTo>
                <a:lnTo>
                  <a:pt x="2638590" y="32981"/>
                </a:lnTo>
                <a:lnTo>
                  <a:pt x="2602827" y="8851"/>
                </a:lnTo>
                <a:lnTo>
                  <a:pt x="2559050" y="0"/>
                </a:lnTo>
                <a:lnTo>
                  <a:pt x="112522" y="0"/>
                </a:lnTo>
                <a:lnTo>
                  <a:pt x="68732" y="8851"/>
                </a:lnTo>
                <a:lnTo>
                  <a:pt x="32969" y="32981"/>
                </a:lnTo>
                <a:lnTo>
                  <a:pt x="8839" y="68745"/>
                </a:lnTo>
                <a:lnTo>
                  <a:pt x="0" y="112522"/>
                </a:lnTo>
                <a:lnTo>
                  <a:pt x="0" y="562610"/>
                </a:lnTo>
                <a:lnTo>
                  <a:pt x="8839" y="606412"/>
                </a:lnTo>
                <a:lnTo>
                  <a:pt x="32969" y="642175"/>
                </a:lnTo>
                <a:lnTo>
                  <a:pt x="68732" y="666292"/>
                </a:lnTo>
                <a:lnTo>
                  <a:pt x="112522" y="675132"/>
                </a:lnTo>
                <a:lnTo>
                  <a:pt x="2559050" y="675132"/>
                </a:lnTo>
                <a:lnTo>
                  <a:pt x="2602827" y="666292"/>
                </a:lnTo>
                <a:lnTo>
                  <a:pt x="2638590" y="642175"/>
                </a:lnTo>
                <a:lnTo>
                  <a:pt x="2662720" y="606412"/>
                </a:lnTo>
                <a:lnTo>
                  <a:pt x="2671572" y="562610"/>
                </a:lnTo>
                <a:lnTo>
                  <a:pt x="2671572" y="112522"/>
                </a:lnTo>
                <a:close/>
              </a:path>
            </a:pathLst>
          </a:custGeom>
          <a:solidFill>
            <a:srgbClr val="1F38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863210" y="5439257"/>
            <a:ext cx="20262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0000"/>
                </a:solidFill>
                <a:latin typeface="Tahoma"/>
                <a:cs typeface="Tahoma"/>
              </a:rPr>
              <a:t>PROTEKSIONIZM</a:t>
            </a:r>
            <a:endParaRPr sz="18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202180" y="4174235"/>
            <a:ext cx="2548255" cy="675640"/>
          </a:xfrm>
          <a:custGeom>
            <a:avLst/>
            <a:gdLst/>
            <a:ahLst/>
            <a:cxnLst/>
            <a:rect l="l" t="t" r="r" b="b"/>
            <a:pathLst>
              <a:path w="2548254" h="675639">
                <a:moveTo>
                  <a:pt x="2548128" y="112522"/>
                </a:moveTo>
                <a:lnTo>
                  <a:pt x="2539276" y="68745"/>
                </a:lnTo>
                <a:lnTo>
                  <a:pt x="2515146" y="32981"/>
                </a:lnTo>
                <a:lnTo>
                  <a:pt x="2479383" y="8851"/>
                </a:lnTo>
                <a:lnTo>
                  <a:pt x="2435606" y="0"/>
                </a:lnTo>
                <a:lnTo>
                  <a:pt x="112522" y="0"/>
                </a:lnTo>
                <a:lnTo>
                  <a:pt x="68732" y="8851"/>
                </a:lnTo>
                <a:lnTo>
                  <a:pt x="32969" y="32981"/>
                </a:lnTo>
                <a:lnTo>
                  <a:pt x="8839" y="68745"/>
                </a:lnTo>
                <a:lnTo>
                  <a:pt x="0" y="112522"/>
                </a:lnTo>
                <a:lnTo>
                  <a:pt x="0" y="562610"/>
                </a:lnTo>
                <a:lnTo>
                  <a:pt x="8839" y="606399"/>
                </a:lnTo>
                <a:lnTo>
                  <a:pt x="32969" y="642162"/>
                </a:lnTo>
                <a:lnTo>
                  <a:pt x="68732" y="666292"/>
                </a:lnTo>
                <a:lnTo>
                  <a:pt x="112522" y="675132"/>
                </a:lnTo>
                <a:lnTo>
                  <a:pt x="2435606" y="675132"/>
                </a:lnTo>
                <a:lnTo>
                  <a:pt x="2479383" y="666292"/>
                </a:lnTo>
                <a:lnTo>
                  <a:pt x="2515146" y="642162"/>
                </a:lnTo>
                <a:lnTo>
                  <a:pt x="2539276" y="606399"/>
                </a:lnTo>
                <a:lnTo>
                  <a:pt x="2548128" y="562610"/>
                </a:lnTo>
                <a:lnTo>
                  <a:pt x="2548128" y="112522"/>
                </a:lnTo>
                <a:close/>
              </a:path>
            </a:pathLst>
          </a:custGeom>
          <a:solidFill>
            <a:srgbClr val="1F38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670175" y="4361815"/>
            <a:ext cx="16122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0000"/>
                </a:solidFill>
                <a:latin typeface="Tahoma"/>
                <a:cs typeface="Tahoma"/>
              </a:rPr>
              <a:t>KLIENTELIZM</a:t>
            </a:r>
            <a:endParaRPr sz="18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821180" y="2944367"/>
            <a:ext cx="2548255" cy="675640"/>
          </a:xfrm>
          <a:custGeom>
            <a:avLst/>
            <a:gdLst/>
            <a:ahLst/>
            <a:cxnLst/>
            <a:rect l="l" t="t" r="r" b="b"/>
            <a:pathLst>
              <a:path w="2548254" h="675639">
                <a:moveTo>
                  <a:pt x="2548128" y="112522"/>
                </a:moveTo>
                <a:lnTo>
                  <a:pt x="2539276" y="68745"/>
                </a:lnTo>
                <a:lnTo>
                  <a:pt x="2515146" y="32981"/>
                </a:lnTo>
                <a:lnTo>
                  <a:pt x="2479383" y="8851"/>
                </a:lnTo>
                <a:lnTo>
                  <a:pt x="2435606" y="0"/>
                </a:lnTo>
                <a:lnTo>
                  <a:pt x="112522" y="0"/>
                </a:lnTo>
                <a:lnTo>
                  <a:pt x="68732" y="8851"/>
                </a:lnTo>
                <a:lnTo>
                  <a:pt x="32969" y="32981"/>
                </a:lnTo>
                <a:lnTo>
                  <a:pt x="8839" y="68745"/>
                </a:lnTo>
                <a:lnTo>
                  <a:pt x="0" y="112522"/>
                </a:lnTo>
                <a:lnTo>
                  <a:pt x="0" y="562610"/>
                </a:lnTo>
                <a:lnTo>
                  <a:pt x="8839" y="606399"/>
                </a:lnTo>
                <a:lnTo>
                  <a:pt x="32969" y="642162"/>
                </a:lnTo>
                <a:lnTo>
                  <a:pt x="68732" y="666292"/>
                </a:lnTo>
                <a:lnTo>
                  <a:pt x="112522" y="675132"/>
                </a:lnTo>
                <a:lnTo>
                  <a:pt x="2435606" y="675132"/>
                </a:lnTo>
                <a:lnTo>
                  <a:pt x="2479383" y="666292"/>
                </a:lnTo>
                <a:lnTo>
                  <a:pt x="2515146" y="642162"/>
                </a:lnTo>
                <a:lnTo>
                  <a:pt x="2539276" y="606399"/>
                </a:lnTo>
                <a:lnTo>
                  <a:pt x="2548128" y="562610"/>
                </a:lnTo>
                <a:lnTo>
                  <a:pt x="2548128" y="112522"/>
                </a:lnTo>
                <a:close/>
              </a:path>
            </a:pathLst>
          </a:custGeom>
          <a:solidFill>
            <a:srgbClr val="1F38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333625" y="3131058"/>
            <a:ext cx="15195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0000"/>
                </a:solidFill>
                <a:latin typeface="Tahoma"/>
                <a:cs typeface="Tahoma"/>
              </a:rPr>
              <a:t>FAVORITIZM</a:t>
            </a:r>
            <a:endParaRPr sz="18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2069592" y="443483"/>
            <a:ext cx="8053070" cy="431800"/>
          </a:xfrm>
          <a:prstGeom prst="rect">
            <a:avLst/>
          </a:prstGeom>
          <a:ln w="12192">
            <a:solidFill>
              <a:srgbClr val="4471C4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781685">
              <a:lnSpc>
                <a:spcPct val="100000"/>
              </a:lnSpc>
              <a:spcBef>
                <a:spcPts val="345"/>
              </a:spcBef>
            </a:pPr>
            <a:r>
              <a:rPr dirty="0">
                <a:solidFill>
                  <a:srgbClr val="000000"/>
                </a:solidFill>
              </a:rPr>
              <a:t>MANFAATLAR</a:t>
            </a:r>
            <a:r>
              <a:rPr spc="-10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TO‘QNASHUVINING</a:t>
            </a:r>
            <a:r>
              <a:rPr spc="-8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SHAKLLARI</a:t>
            </a:r>
          </a:p>
        </p:txBody>
      </p:sp>
      <p:sp>
        <p:nvSpPr>
          <p:cNvPr id="17" name="object 17"/>
          <p:cNvSpPr/>
          <p:nvPr/>
        </p:nvSpPr>
        <p:spPr>
          <a:xfrm>
            <a:off x="2417064" y="1682495"/>
            <a:ext cx="2548255" cy="675640"/>
          </a:xfrm>
          <a:custGeom>
            <a:avLst/>
            <a:gdLst/>
            <a:ahLst/>
            <a:cxnLst/>
            <a:rect l="l" t="t" r="r" b="b"/>
            <a:pathLst>
              <a:path w="2548254" h="675639">
                <a:moveTo>
                  <a:pt x="2548128" y="112522"/>
                </a:moveTo>
                <a:lnTo>
                  <a:pt x="2539276" y="68745"/>
                </a:lnTo>
                <a:lnTo>
                  <a:pt x="2515146" y="32981"/>
                </a:lnTo>
                <a:lnTo>
                  <a:pt x="2479383" y="8851"/>
                </a:lnTo>
                <a:lnTo>
                  <a:pt x="2435606" y="0"/>
                </a:lnTo>
                <a:lnTo>
                  <a:pt x="112522" y="0"/>
                </a:lnTo>
                <a:lnTo>
                  <a:pt x="68732" y="8851"/>
                </a:lnTo>
                <a:lnTo>
                  <a:pt x="32969" y="32981"/>
                </a:lnTo>
                <a:lnTo>
                  <a:pt x="8839" y="68745"/>
                </a:lnTo>
                <a:lnTo>
                  <a:pt x="0" y="112522"/>
                </a:lnTo>
                <a:lnTo>
                  <a:pt x="0" y="562610"/>
                </a:lnTo>
                <a:lnTo>
                  <a:pt x="8839" y="606399"/>
                </a:lnTo>
                <a:lnTo>
                  <a:pt x="32969" y="642162"/>
                </a:lnTo>
                <a:lnTo>
                  <a:pt x="68732" y="666292"/>
                </a:lnTo>
                <a:lnTo>
                  <a:pt x="112522" y="675132"/>
                </a:lnTo>
                <a:lnTo>
                  <a:pt x="2435606" y="675132"/>
                </a:lnTo>
                <a:lnTo>
                  <a:pt x="2479383" y="666292"/>
                </a:lnTo>
                <a:lnTo>
                  <a:pt x="2515146" y="642162"/>
                </a:lnTo>
                <a:lnTo>
                  <a:pt x="2539276" y="606399"/>
                </a:lnTo>
                <a:lnTo>
                  <a:pt x="2548128" y="562610"/>
                </a:lnTo>
                <a:lnTo>
                  <a:pt x="2548128" y="112522"/>
                </a:lnTo>
                <a:close/>
              </a:path>
            </a:pathLst>
          </a:custGeom>
          <a:solidFill>
            <a:srgbClr val="1F38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139567" y="1868500"/>
            <a:ext cx="110490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0000"/>
                </a:solidFill>
                <a:latin typeface="Tahoma"/>
                <a:cs typeface="Tahoma"/>
              </a:rPr>
              <a:t>LOBBIZM</a:t>
            </a:r>
            <a:endParaRPr sz="1800" dirty="0">
              <a:solidFill>
                <a:srgbClr val="FF0000"/>
              </a:solidFill>
              <a:latin typeface="Tahoma"/>
              <a:cs typeface="Tahoma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821179" y="1763267"/>
            <a:ext cx="8409940" cy="2994660"/>
            <a:chOff x="1821179" y="1763267"/>
            <a:chExt cx="8409940" cy="2994660"/>
          </a:xfrm>
        </p:grpSpPr>
        <p:pic>
          <p:nvPicPr>
            <p:cNvPr id="20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33827" y="1783079"/>
              <a:ext cx="473963" cy="473963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21179" y="3044951"/>
              <a:ext cx="472440" cy="473963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57983" y="4283963"/>
              <a:ext cx="472440" cy="473963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368027" y="4268723"/>
              <a:ext cx="472440" cy="473963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756648" y="3031235"/>
              <a:ext cx="473964" cy="47243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142475" y="1763267"/>
              <a:ext cx="473964" cy="473963"/>
            </a:xfrm>
            <a:prstGeom prst="rect">
              <a:avLst/>
            </a:prstGeom>
          </p:spPr>
        </p:pic>
      </p:grpSp>
      <p:pic>
        <p:nvPicPr>
          <p:cNvPr id="26" name="object 2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10400" y="5358384"/>
            <a:ext cx="473964" cy="473964"/>
          </a:xfrm>
          <a:prstGeom prst="rect">
            <a:avLst/>
          </a:prstGeom>
        </p:spPr>
      </p:pic>
      <p:pic>
        <p:nvPicPr>
          <p:cNvPr id="28" name="Picture 3" descr="cid:image001.png@01D87DC4.B94DB8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5726"/>
            <a:ext cx="1905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08050">
              <a:lnSpc>
                <a:spcPct val="100000"/>
              </a:lnSpc>
              <a:spcBef>
                <a:spcPts val="95"/>
              </a:spcBef>
            </a:pPr>
            <a:r>
              <a:rPr dirty="0"/>
              <a:t>MANFAATLAR</a:t>
            </a:r>
            <a:r>
              <a:rPr spc="-105" dirty="0"/>
              <a:t> </a:t>
            </a:r>
            <a:r>
              <a:rPr spc="-10" dirty="0"/>
              <a:t>TO‘QNASHUVINING</a:t>
            </a:r>
            <a:r>
              <a:rPr spc="-85" dirty="0"/>
              <a:t> </a:t>
            </a:r>
            <a:r>
              <a:rPr spc="-10" dirty="0"/>
              <a:t>SHAKLLARI</a:t>
            </a:r>
          </a:p>
        </p:txBody>
      </p:sp>
      <p:sp>
        <p:nvSpPr>
          <p:cNvPr id="3" name="object 3"/>
          <p:cNvSpPr/>
          <p:nvPr/>
        </p:nvSpPr>
        <p:spPr>
          <a:xfrm>
            <a:off x="667512" y="5580888"/>
            <a:ext cx="11087100" cy="649605"/>
          </a:xfrm>
          <a:custGeom>
            <a:avLst/>
            <a:gdLst/>
            <a:ahLst/>
            <a:cxnLst/>
            <a:rect l="l" t="t" r="r" b="b"/>
            <a:pathLst>
              <a:path w="11087100" h="649604">
                <a:moveTo>
                  <a:pt x="0" y="108203"/>
                </a:moveTo>
                <a:lnTo>
                  <a:pt x="8504" y="66088"/>
                </a:lnTo>
                <a:lnTo>
                  <a:pt x="31694" y="31694"/>
                </a:lnTo>
                <a:lnTo>
                  <a:pt x="66088" y="8504"/>
                </a:lnTo>
                <a:lnTo>
                  <a:pt x="108203" y="0"/>
                </a:lnTo>
                <a:lnTo>
                  <a:pt x="10978896" y="0"/>
                </a:lnTo>
                <a:lnTo>
                  <a:pt x="11021038" y="8504"/>
                </a:lnTo>
                <a:lnTo>
                  <a:pt x="11055429" y="31694"/>
                </a:lnTo>
                <a:lnTo>
                  <a:pt x="11078604" y="66088"/>
                </a:lnTo>
                <a:lnTo>
                  <a:pt x="11087100" y="108203"/>
                </a:lnTo>
                <a:lnTo>
                  <a:pt x="11087100" y="541020"/>
                </a:lnTo>
                <a:lnTo>
                  <a:pt x="11078604" y="583135"/>
                </a:lnTo>
                <a:lnTo>
                  <a:pt x="11055429" y="617529"/>
                </a:lnTo>
                <a:lnTo>
                  <a:pt x="11021038" y="640719"/>
                </a:lnTo>
                <a:lnTo>
                  <a:pt x="10978896" y="649224"/>
                </a:lnTo>
                <a:lnTo>
                  <a:pt x="108203" y="649224"/>
                </a:lnTo>
                <a:lnTo>
                  <a:pt x="66088" y="640719"/>
                </a:lnTo>
                <a:lnTo>
                  <a:pt x="31694" y="617529"/>
                </a:lnTo>
                <a:lnTo>
                  <a:pt x="8504" y="583135"/>
                </a:lnTo>
                <a:lnTo>
                  <a:pt x="0" y="541020"/>
                </a:lnTo>
                <a:lnTo>
                  <a:pt x="0" y="108203"/>
                </a:lnTo>
                <a:close/>
              </a:path>
            </a:pathLst>
          </a:custGeom>
          <a:ln w="12192">
            <a:solidFill>
              <a:srgbClr val="3A4D6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7323" y="4946903"/>
            <a:ext cx="11067415" cy="483234"/>
          </a:xfrm>
          <a:custGeom>
            <a:avLst/>
            <a:gdLst/>
            <a:ahLst/>
            <a:cxnLst/>
            <a:rect l="l" t="t" r="r" b="b"/>
            <a:pathLst>
              <a:path w="11067415" h="483235">
                <a:moveTo>
                  <a:pt x="0" y="80518"/>
                </a:moveTo>
                <a:lnTo>
                  <a:pt x="6328" y="49184"/>
                </a:lnTo>
                <a:lnTo>
                  <a:pt x="23585" y="23590"/>
                </a:lnTo>
                <a:lnTo>
                  <a:pt x="49179" y="6330"/>
                </a:lnTo>
                <a:lnTo>
                  <a:pt x="80518" y="0"/>
                </a:lnTo>
                <a:lnTo>
                  <a:pt x="10986770" y="0"/>
                </a:lnTo>
                <a:lnTo>
                  <a:pt x="11018103" y="6330"/>
                </a:lnTo>
                <a:lnTo>
                  <a:pt x="11043697" y="23590"/>
                </a:lnTo>
                <a:lnTo>
                  <a:pt x="11060957" y="49184"/>
                </a:lnTo>
                <a:lnTo>
                  <a:pt x="11067288" y="80518"/>
                </a:lnTo>
                <a:lnTo>
                  <a:pt x="11067288" y="402590"/>
                </a:lnTo>
                <a:lnTo>
                  <a:pt x="11060957" y="433923"/>
                </a:lnTo>
                <a:lnTo>
                  <a:pt x="11043697" y="459517"/>
                </a:lnTo>
                <a:lnTo>
                  <a:pt x="11018103" y="476777"/>
                </a:lnTo>
                <a:lnTo>
                  <a:pt x="10986770" y="483108"/>
                </a:lnTo>
                <a:lnTo>
                  <a:pt x="80518" y="483108"/>
                </a:lnTo>
                <a:lnTo>
                  <a:pt x="49179" y="476777"/>
                </a:lnTo>
                <a:lnTo>
                  <a:pt x="23585" y="459517"/>
                </a:lnTo>
                <a:lnTo>
                  <a:pt x="6328" y="433923"/>
                </a:lnTo>
                <a:lnTo>
                  <a:pt x="0" y="402590"/>
                </a:lnTo>
                <a:lnTo>
                  <a:pt x="0" y="80518"/>
                </a:lnTo>
                <a:close/>
              </a:path>
            </a:pathLst>
          </a:custGeom>
          <a:ln w="12192">
            <a:solidFill>
              <a:srgbClr val="3A4D6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67512" y="4052315"/>
            <a:ext cx="11087100" cy="744220"/>
          </a:xfrm>
          <a:custGeom>
            <a:avLst/>
            <a:gdLst/>
            <a:ahLst/>
            <a:cxnLst/>
            <a:rect l="l" t="t" r="r" b="b"/>
            <a:pathLst>
              <a:path w="11087100" h="744220">
                <a:moveTo>
                  <a:pt x="0" y="123951"/>
                </a:moveTo>
                <a:lnTo>
                  <a:pt x="9741" y="75705"/>
                </a:lnTo>
                <a:lnTo>
                  <a:pt x="36306" y="36306"/>
                </a:lnTo>
                <a:lnTo>
                  <a:pt x="75705" y="9741"/>
                </a:lnTo>
                <a:lnTo>
                  <a:pt x="123951" y="0"/>
                </a:lnTo>
                <a:lnTo>
                  <a:pt x="10963148" y="0"/>
                </a:lnTo>
                <a:lnTo>
                  <a:pt x="11011394" y="9741"/>
                </a:lnTo>
                <a:lnTo>
                  <a:pt x="11050793" y="36306"/>
                </a:lnTo>
                <a:lnTo>
                  <a:pt x="11077358" y="75705"/>
                </a:lnTo>
                <a:lnTo>
                  <a:pt x="11087100" y="123951"/>
                </a:lnTo>
                <a:lnTo>
                  <a:pt x="11087100" y="619759"/>
                </a:lnTo>
                <a:lnTo>
                  <a:pt x="11077358" y="668006"/>
                </a:lnTo>
                <a:lnTo>
                  <a:pt x="11050793" y="707405"/>
                </a:lnTo>
                <a:lnTo>
                  <a:pt x="11011394" y="733970"/>
                </a:lnTo>
                <a:lnTo>
                  <a:pt x="10963148" y="743711"/>
                </a:lnTo>
                <a:lnTo>
                  <a:pt x="123951" y="743711"/>
                </a:lnTo>
                <a:lnTo>
                  <a:pt x="75705" y="733970"/>
                </a:lnTo>
                <a:lnTo>
                  <a:pt x="36306" y="707405"/>
                </a:lnTo>
                <a:lnTo>
                  <a:pt x="9741" y="668006"/>
                </a:lnTo>
                <a:lnTo>
                  <a:pt x="0" y="619759"/>
                </a:lnTo>
                <a:lnTo>
                  <a:pt x="0" y="123951"/>
                </a:lnTo>
                <a:close/>
              </a:path>
            </a:pathLst>
          </a:custGeom>
          <a:ln w="12192">
            <a:solidFill>
              <a:srgbClr val="3A4D6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67512" y="3477767"/>
            <a:ext cx="11087100" cy="454659"/>
          </a:xfrm>
          <a:custGeom>
            <a:avLst/>
            <a:gdLst/>
            <a:ahLst/>
            <a:cxnLst/>
            <a:rect l="l" t="t" r="r" b="b"/>
            <a:pathLst>
              <a:path w="11087100" h="454660">
                <a:moveTo>
                  <a:pt x="0" y="75692"/>
                </a:moveTo>
                <a:lnTo>
                  <a:pt x="5949" y="46237"/>
                </a:lnTo>
                <a:lnTo>
                  <a:pt x="22172" y="22177"/>
                </a:lnTo>
                <a:lnTo>
                  <a:pt x="46232" y="5951"/>
                </a:lnTo>
                <a:lnTo>
                  <a:pt x="75692" y="0"/>
                </a:lnTo>
                <a:lnTo>
                  <a:pt x="11011408" y="0"/>
                </a:lnTo>
                <a:lnTo>
                  <a:pt x="11040862" y="5951"/>
                </a:lnTo>
                <a:lnTo>
                  <a:pt x="11064922" y="22177"/>
                </a:lnTo>
                <a:lnTo>
                  <a:pt x="11081148" y="46237"/>
                </a:lnTo>
                <a:lnTo>
                  <a:pt x="11087100" y="75692"/>
                </a:lnTo>
                <a:lnTo>
                  <a:pt x="11087100" y="378460"/>
                </a:lnTo>
                <a:lnTo>
                  <a:pt x="11081148" y="407914"/>
                </a:lnTo>
                <a:lnTo>
                  <a:pt x="11064922" y="431974"/>
                </a:lnTo>
                <a:lnTo>
                  <a:pt x="11040862" y="448200"/>
                </a:lnTo>
                <a:lnTo>
                  <a:pt x="11011408" y="454152"/>
                </a:lnTo>
                <a:lnTo>
                  <a:pt x="75692" y="454152"/>
                </a:lnTo>
                <a:lnTo>
                  <a:pt x="46232" y="448200"/>
                </a:lnTo>
                <a:lnTo>
                  <a:pt x="22172" y="431974"/>
                </a:lnTo>
                <a:lnTo>
                  <a:pt x="5949" y="407914"/>
                </a:lnTo>
                <a:lnTo>
                  <a:pt x="0" y="378460"/>
                </a:lnTo>
                <a:lnTo>
                  <a:pt x="0" y="75692"/>
                </a:lnTo>
                <a:close/>
              </a:path>
            </a:pathLst>
          </a:custGeom>
          <a:ln w="12192">
            <a:solidFill>
              <a:srgbClr val="3A4D6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67512" y="2612135"/>
            <a:ext cx="11087100" cy="742315"/>
          </a:xfrm>
          <a:custGeom>
            <a:avLst/>
            <a:gdLst/>
            <a:ahLst/>
            <a:cxnLst/>
            <a:rect l="l" t="t" r="r" b="b"/>
            <a:pathLst>
              <a:path w="11087100" h="742314">
                <a:moveTo>
                  <a:pt x="0" y="123698"/>
                </a:moveTo>
                <a:lnTo>
                  <a:pt x="9721" y="75545"/>
                </a:lnTo>
                <a:lnTo>
                  <a:pt x="36231" y="36226"/>
                </a:lnTo>
                <a:lnTo>
                  <a:pt x="75550" y="9719"/>
                </a:lnTo>
                <a:lnTo>
                  <a:pt x="123697" y="0"/>
                </a:lnTo>
                <a:lnTo>
                  <a:pt x="10963402" y="0"/>
                </a:lnTo>
                <a:lnTo>
                  <a:pt x="11011554" y="9719"/>
                </a:lnTo>
                <a:lnTo>
                  <a:pt x="11050873" y="36226"/>
                </a:lnTo>
                <a:lnTo>
                  <a:pt x="11077380" y="75545"/>
                </a:lnTo>
                <a:lnTo>
                  <a:pt x="11087100" y="123698"/>
                </a:lnTo>
                <a:lnTo>
                  <a:pt x="11087100" y="618489"/>
                </a:lnTo>
                <a:lnTo>
                  <a:pt x="11077380" y="666642"/>
                </a:lnTo>
                <a:lnTo>
                  <a:pt x="11050873" y="705961"/>
                </a:lnTo>
                <a:lnTo>
                  <a:pt x="11011554" y="732468"/>
                </a:lnTo>
                <a:lnTo>
                  <a:pt x="10963402" y="742188"/>
                </a:lnTo>
                <a:lnTo>
                  <a:pt x="123697" y="742188"/>
                </a:lnTo>
                <a:lnTo>
                  <a:pt x="75550" y="732468"/>
                </a:lnTo>
                <a:lnTo>
                  <a:pt x="36231" y="705961"/>
                </a:lnTo>
                <a:lnTo>
                  <a:pt x="9721" y="666642"/>
                </a:lnTo>
                <a:lnTo>
                  <a:pt x="0" y="618489"/>
                </a:lnTo>
                <a:lnTo>
                  <a:pt x="0" y="123698"/>
                </a:lnTo>
                <a:close/>
              </a:path>
            </a:pathLst>
          </a:custGeom>
          <a:ln w="12192">
            <a:solidFill>
              <a:srgbClr val="3A4D6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7323" y="1840992"/>
            <a:ext cx="11067415" cy="629920"/>
          </a:xfrm>
          <a:custGeom>
            <a:avLst/>
            <a:gdLst/>
            <a:ahLst/>
            <a:cxnLst/>
            <a:rect l="l" t="t" r="r" b="b"/>
            <a:pathLst>
              <a:path w="11067415" h="629919">
                <a:moveTo>
                  <a:pt x="0" y="104902"/>
                </a:moveTo>
                <a:lnTo>
                  <a:pt x="8243" y="64079"/>
                </a:lnTo>
                <a:lnTo>
                  <a:pt x="30724" y="30734"/>
                </a:lnTo>
                <a:lnTo>
                  <a:pt x="64068" y="8247"/>
                </a:lnTo>
                <a:lnTo>
                  <a:pt x="104902" y="0"/>
                </a:lnTo>
                <a:lnTo>
                  <a:pt x="10962386" y="0"/>
                </a:lnTo>
                <a:lnTo>
                  <a:pt x="11003208" y="8247"/>
                </a:lnTo>
                <a:lnTo>
                  <a:pt x="11036554" y="30734"/>
                </a:lnTo>
                <a:lnTo>
                  <a:pt x="11059040" y="64079"/>
                </a:lnTo>
                <a:lnTo>
                  <a:pt x="11067288" y="104902"/>
                </a:lnTo>
                <a:lnTo>
                  <a:pt x="11067288" y="524510"/>
                </a:lnTo>
                <a:lnTo>
                  <a:pt x="11059040" y="565332"/>
                </a:lnTo>
                <a:lnTo>
                  <a:pt x="11036554" y="598678"/>
                </a:lnTo>
                <a:lnTo>
                  <a:pt x="11003208" y="621164"/>
                </a:lnTo>
                <a:lnTo>
                  <a:pt x="10962386" y="629412"/>
                </a:lnTo>
                <a:lnTo>
                  <a:pt x="104902" y="629412"/>
                </a:lnTo>
                <a:lnTo>
                  <a:pt x="64068" y="621164"/>
                </a:lnTo>
                <a:lnTo>
                  <a:pt x="30724" y="598677"/>
                </a:lnTo>
                <a:lnTo>
                  <a:pt x="8243" y="565332"/>
                </a:lnTo>
                <a:lnTo>
                  <a:pt x="0" y="524510"/>
                </a:lnTo>
                <a:lnTo>
                  <a:pt x="0" y="104902"/>
                </a:lnTo>
                <a:close/>
              </a:path>
            </a:pathLst>
          </a:custGeom>
          <a:ln w="12192">
            <a:solidFill>
              <a:srgbClr val="3A4D6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87323" y="915924"/>
            <a:ext cx="11067415" cy="783590"/>
          </a:xfrm>
          <a:custGeom>
            <a:avLst/>
            <a:gdLst/>
            <a:ahLst/>
            <a:cxnLst/>
            <a:rect l="l" t="t" r="r" b="b"/>
            <a:pathLst>
              <a:path w="11067415" h="783589">
                <a:moveTo>
                  <a:pt x="0" y="130555"/>
                </a:moveTo>
                <a:lnTo>
                  <a:pt x="10260" y="79724"/>
                </a:lnTo>
                <a:lnTo>
                  <a:pt x="38241" y="38226"/>
                </a:lnTo>
                <a:lnTo>
                  <a:pt x="79740" y="10255"/>
                </a:lnTo>
                <a:lnTo>
                  <a:pt x="130556" y="0"/>
                </a:lnTo>
                <a:lnTo>
                  <a:pt x="10936732" y="0"/>
                </a:lnTo>
                <a:lnTo>
                  <a:pt x="10987563" y="10255"/>
                </a:lnTo>
                <a:lnTo>
                  <a:pt x="11029061" y="38226"/>
                </a:lnTo>
                <a:lnTo>
                  <a:pt x="11057032" y="79724"/>
                </a:lnTo>
                <a:lnTo>
                  <a:pt x="11067288" y="130555"/>
                </a:lnTo>
                <a:lnTo>
                  <a:pt x="11067288" y="652779"/>
                </a:lnTo>
                <a:lnTo>
                  <a:pt x="11057032" y="703611"/>
                </a:lnTo>
                <a:lnTo>
                  <a:pt x="11029061" y="745108"/>
                </a:lnTo>
                <a:lnTo>
                  <a:pt x="10987563" y="773080"/>
                </a:lnTo>
                <a:lnTo>
                  <a:pt x="10936732" y="783336"/>
                </a:lnTo>
                <a:lnTo>
                  <a:pt x="130556" y="783336"/>
                </a:lnTo>
                <a:lnTo>
                  <a:pt x="79740" y="773080"/>
                </a:lnTo>
                <a:lnTo>
                  <a:pt x="38241" y="745109"/>
                </a:lnTo>
                <a:lnTo>
                  <a:pt x="10260" y="703611"/>
                </a:lnTo>
                <a:lnTo>
                  <a:pt x="0" y="652779"/>
                </a:lnTo>
                <a:lnTo>
                  <a:pt x="0" y="130555"/>
                </a:lnTo>
                <a:close/>
              </a:path>
            </a:pathLst>
          </a:custGeom>
          <a:ln w="12192">
            <a:solidFill>
              <a:srgbClr val="3A4D6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69112" y="974216"/>
            <a:ext cx="10878185" cy="51587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" marR="14604" algn="just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Pantuflyaj</a:t>
            </a:r>
            <a:r>
              <a:rPr sz="1400" b="1" spc="15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(fr.</a:t>
            </a:r>
            <a:r>
              <a:rPr sz="1400" b="1" spc="16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“shippakni</a:t>
            </a:r>
            <a:r>
              <a:rPr sz="1400" b="1" spc="16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almashtirish”)</a:t>
            </a:r>
            <a:r>
              <a:rPr sz="1400" b="1" spc="16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–</a:t>
            </a:r>
            <a:r>
              <a:rPr sz="1400" b="1" spc="15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davlat</a:t>
            </a:r>
            <a:r>
              <a:rPr sz="1400" b="1" spc="15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xizmatchisi</a:t>
            </a:r>
            <a:r>
              <a:rPr sz="1400" b="1" spc="16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davlat</a:t>
            </a:r>
            <a:r>
              <a:rPr sz="1400" b="1" spc="16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sektoridan</a:t>
            </a:r>
            <a:r>
              <a:rPr sz="1400" b="1" spc="16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ketib,</a:t>
            </a:r>
            <a:r>
              <a:rPr sz="1400" b="1" spc="16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o‘zi</a:t>
            </a:r>
            <a:r>
              <a:rPr sz="1400" b="1" spc="15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nazorat</a:t>
            </a:r>
            <a:r>
              <a:rPr sz="1400" b="1" spc="15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qilgan</a:t>
            </a:r>
            <a:r>
              <a:rPr sz="1400" b="1" spc="16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yoki</a:t>
            </a:r>
            <a:r>
              <a:rPr sz="1400" b="1" spc="15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chemeClr val="tx2"/>
                </a:solidFill>
                <a:latin typeface="Tahoma"/>
                <a:cs typeface="Tahoma"/>
              </a:rPr>
              <a:t>faoliyat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bilan</a:t>
            </a:r>
            <a:r>
              <a:rPr sz="1400" b="1" spc="-2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bevosita</a:t>
            </a:r>
            <a:r>
              <a:rPr sz="1400" b="1" spc="-1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bog‘liq</a:t>
            </a:r>
            <a:r>
              <a:rPr sz="1400" b="1" spc="-1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bo‘lgan</a:t>
            </a:r>
            <a:r>
              <a:rPr sz="1400" b="1" spc="-1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xususiy</a:t>
            </a:r>
            <a:r>
              <a:rPr sz="1400" b="1" spc="-1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sektorga</a:t>
            </a:r>
            <a:r>
              <a:rPr sz="1400" b="1" spc="-1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ishga</a:t>
            </a:r>
            <a:r>
              <a:rPr sz="1400" b="1" spc="-1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joylashishi.</a:t>
            </a:r>
            <a:r>
              <a:rPr sz="1400" b="1" spc="-1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Mazkur tushuncha</a:t>
            </a:r>
            <a:r>
              <a:rPr sz="1400" b="1" spc="-2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“Aylanuvchi</a:t>
            </a:r>
            <a:r>
              <a:rPr sz="1400" b="1" spc="-1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eshiklar</a:t>
            </a:r>
            <a:r>
              <a:rPr sz="1400" b="1" spc="-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effekti”</a:t>
            </a:r>
            <a:r>
              <a:rPr sz="1400" b="1" spc="-10" dirty="0">
                <a:solidFill>
                  <a:schemeClr val="tx2"/>
                </a:solidFill>
                <a:latin typeface="Tahoma"/>
                <a:cs typeface="Tahoma"/>
              </a:rPr>
              <a:t> (Effekt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vrashayushixsya</a:t>
            </a:r>
            <a:r>
              <a:rPr sz="1400" b="1" spc="-4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dverey)</a:t>
            </a:r>
            <a:r>
              <a:rPr sz="1400" b="1" spc="-2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deb</a:t>
            </a:r>
            <a:r>
              <a:rPr sz="1400" b="1" spc="-3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ham</a:t>
            </a:r>
            <a:r>
              <a:rPr sz="1400" b="1" spc="-4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chemeClr val="tx2"/>
                </a:solidFill>
                <a:latin typeface="Tahoma"/>
                <a:cs typeface="Tahoma"/>
              </a:rPr>
              <a:t>nomlanadi.</a:t>
            </a:r>
            <a:endParaRPr sz="1400" dirty="0">
              <a:solidFill>
                <a:schemeClr val="tx2"/>
              </a:solidFill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614"/>
              </a:spcBef>
            </a:pPr>
            <a:endParaRPr sz="1400" dirty="0">
              <a:latin typeface="Tahoma"/>
              <a:cs typeface="Tahoma"/>
            </a:endParaRPr>
          </a:p>
          <a:p>
            <a:pPr marL="39370" algn="just">
              <a:lnSpc>
                <a:spcPct val="100000"/>
              </a:lnSpc>
              <a:spcBef>
                <a:spcPts val="5"/>
              </a:spcBef>
            </a:pP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Kronizm</a:t>
            </a:r>
            <a:r>
              <a:rPr sz="1400" b="1" spc="-3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(ing.</a:t>
            </a:r>
            <a:r>
              <a:rPr sz="1400" b="1" spc="-3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hamfikr,</a:t>
            </a:r>
            <a:r>
              <a:rPr sz="1400" b="1" spc="-3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spc="-20" dirty="0">
                <a:solidFill>
                  <a:srgbClr val="C00000"/>
                </a:solidFill>
                <a:latin typeface="Tahoma"/>
                <a:cs typeface="Tahoma"/>
              </a:rPr>
              <a:t>tanish-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bilishchilik,</a:t>
            </a:r>
            <a:r>
              <a:rPr sz="1400" b="1" spc="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guruhbozlik)</a:t>
            </a:r>
            <a:r>
              <a:rPr sz="1400" b="1" spc="-4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–</a:t>
            </a:r>
            <a:r>
              <a:rPr sz="1400" b="1" spc="-2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lavozimlarni</a:t>
            </a:r>
            <a:r>
              <a:rPr sz="1400" b="1" spc="-2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spc="-20" dirty="0">
                <a:solidFill>
                  <a:schemeClr val="tx2"/>
                </a:solidFill>
                <a:latin typeface="Tahoma"/>
                <a:cs typeface="Tahoma"/>
              </a:rPr>
              <a:t>tanish-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bilishchilik</a:t>
            </a:r>
            <a:r>
              <a:rPr sz="1400" b="1" spc="-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asosida</a:t>
            </a:r>
            <a:r>
              <a:rPr sz="1400" b="1" spc="-2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do‘stlarga</a:t>
            </a:r>
            <a:r>
              <a:rPr sz="1400" b="1" spc="-4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chemeClr val="tx2"/>
                </a:solidFill>
                <a:latin typeface="Tahoma"/>
                <a:cs typeface="Tahoma"/>
              </a:rPr>
              <a:t>berish.</a:t>
            </a:r>
            <a:endParaRPr sz="1400" dirty="0">
              <a:solidFill>
                <a:schemeClr val="tx2"/>
              </a:solidFill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4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1400" dirty="0">
              <a:latin typeface="Tahoma"/>
              <a:cs typeface="Tahoma"/>
            </a:endParaRPr>
          </a:p>
          <a:p>
            <a:pPr marL="26670" algn="just">
              <a:lnSpc>
                <a:spcPct val="100000"/>
              </a:lnSpc>
            </a:pP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Nepotizm</a:t>
            </a:r>
            <a:r>
              <a:rPr sz="1400" b="1" spc="24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(lot.</a:t>
            </a:r>
            <a:r>
              <a:rPr sz="1400" b="1" spc="25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nepos</a:t>
            </a:r>
            <a:r>
              <a:rPr sz="1400" b="1" spc="23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-</a:t>
            </a:r>
            <a:r>
              <a:rPr sz="1400" b="1" spc="24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jiyan)</a:t>
            </a:r>
            <a:r>
              <a:rPr sz="1400" b="1" spc="24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–</a:t>
            </a:r>
            <a:r>
              <a:rPr sz="1400" b="1" spc="23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chemeClr val="tx2"/>
                </a:solidFill>
                <a:latin typeface="Tahoma"/>
                <a:cs typeface="Tahoma"/>
              </a:rPr>
              <a:t>qarindosh-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urug‘chilik,</a:t>
            </a:r>
            <a:r>
              <a:rPr sz="1400" b="1" spc="25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hududiy</a:t>
            </a:r>
            <a:r>
              <a:rPr sz="1400" b="1" spc="23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yoki</a:t>
            </a:r>
            <a:r>
              <a:rPr sz="1400" b="1" spc="24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etnik</a:t>
            </a:r>
            <a:r>
              <a:rPr sz="1400" b="1" spc="23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prinsiplar</a:t>
            </a:r>
            <a:r>
              <a:rPr sz="1400" b="1" spc="24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asosida</a:t>
            </a:r>
            <a:r>
              <a:rPr sz="1400" b="1" spc="23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davlat</a:t>
            </a:r>
            <a:r>
              <a:rPr sz="1400" b="1" spc="25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tuzilmalarida</a:t>
            </a:r>
            <a:r>
              <a:rPr sz="1400" b="1" spc="229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spc="-20" dirty="0">
                <a:solidFill>
                  <a:schemeClr val="tx2"/>
                </a:solidFill>
                <a:latin typeface="Tahoma"/>
                <a:cs typeface="Tahoma"/>
              </a:rPr>
              <a:t>yoki</a:t>
            </a:r>
            <a:endParaRPr sz="1400" dirty="0">
              <a:solidFill>
                <a:schemeClr val="tx2"/>
              </a:solidFill>
              <a:latin typeface="Tahoma"/>
              <a:cs typeface="Tahoma"/>
            </a:endParaRPr>
          </a:p>
          <a:p>
            <a:pPr marL="26670" algn="just">
              <a:lnSpc>
                <a:spcPct val="100000"/>
              </a:lnSpc>
              <a:spcBef>
                <a:spcPts val="5"/>
              </a:spcBef>
            </a:pP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boshqa</a:t>
            </a:r>
            <a:r>
              <a:rPr sz="1400" b="1" spc="-5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tuzilmalarda</a:t>
            </a:r>
            <a:r>
              <a:rPr sz="1400" b="1" spc="-4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tor</a:t>
            </a:r>
            <a:r>
              <a:rPr sz="1400" b="1" spc="-3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guruhchilik</a:t>
            </a:r>
            <a:r>
              <a:rPr sz="1400" b="1" spc="-3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manfaatlari</a:t>
            </a:r>
            <a:r>
              <a:rPr sz="1400" b="1" spc="-4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bilan</a:t>
            </a:r>
            <a:r>
              <a:rPr sz="1400" b="1" spc="-2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ish</a:t>
            </a:r>
            <a:r>
              <a:rPr sz="1400" b="1" spc="-2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chemeClr val="tx2"/>
                </a:solidFill>
                <a:latin typeface="Tahoma"/>
                <a:cs typeface="Tahoma"/>
              </a:rPr>
              <a:t>ko‘rish.</a:t>
            </a:r>
            <a:endParaRPr sz="1400" dirty="0">
              <a:solidFill>
                <a:schemeClr val="tx2"/>
              </a:solidFill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470"/>
              </a:spcBef>
            </a:pPr>
            <a:endParaRPr sz="1400" dirty="0">
              <a:latin typeface="Tahoma"/>
              <a:cs typeface="Tahoma"/>
            </a:endParaRPr>
          </a:p>
          <a:p>
            <a:pPr marL="12700" algn="just">
              <a:lnSpc>
                <a:spcPct val="100000"/>
              </a:lnSpc>
            </a:pP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Proteksionizm</a:t>
            </a:r>
            <a:r>
              <a:rPr sz="1400" b="1" spc="-3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(lot.</a:t>
            </a:r>
            <a:r>
              <a:rPr sz="1400" b="1" spc="-4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ko‘maklashish)</a:t>
            </a:r>
            <a:r>
              <a:rPr sz="1400" b="1" spc="-4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–</a:t>
            </a:r>
            <a:r>
              <a:rPr sz="1400" b="1" spc="-5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ma'lum</a:t>
            </a:r>
            <a:r>
              <a:rPr sz="1400" b="1" spc="-3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bir</a:t>
            </a:r>
            <a:r>
              <a:rPr sz="1400" b="1" spc="-3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shaxslarni</a:t>
            </a:r>
            <a:r>
              <a:rPr sz="1400" b="1" spc="-2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lavozimga</a:t>
            </a:r>
            <a:r>
              <a:rPr sz="1400" b="1" spc="-6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tayinlashga</a:t>
            </a:r>
            <a:r>
              <a:rPr sz="1400" b="1" spc="-5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chemeClr val="tx2"/>
                </a:solidFill>
                <a:latin typeface="Tahoma"/>
                <a:cs typeface="Tahoma"/>
              </a:rPr>
              <a:t>ko‘maklashish.</a:t>
            </a:r>
            <a:endParaRPr sz="1400" dirty="0">
              <a:solidFill>
                <a:schemeClr val="tx2"/>
              </a:solidFill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450"/>
              </a:spcBef>
            </a:pPr>
            <a:endParaRPr sz="1400" dirty="0">
              <a:latin typeface="Tahoma"/>
              <a:cs typeface="Tahoma"/>
            </a:endParaRPr>
          </a:p>
          <a:p>
            <a:pPr marL="26670" algn="just">
              <a:lnSpc>
                <a:spcPct val="100000"/>
              </a:lnSpc>
            </a:pP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Klientelizm</a:t>
            </a:r>
            <a:r>
              <a:rPr sz="1400" b="1" spc="25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(ing.</a:t>
            </a:r>
            <a:r>
              <a:rPr sz="1400" b="1" spc="25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clientelism,</a:t>
            </a:r>
            <a:r>
              <a:rPr sz="1400" b="1" spc="25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lot.</a:t>
            </a:r>
            <a:r>
              <a:rPr sz="1400" b="1" spc="25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clientēla</a:t>
            </a:r>
            <a:r>
              <a:rPr sz="1400" b="1" spc="24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-</a:t>
            </a:r>
            <a:r>
              <a:rPr sz="1400" b="1" spc="254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mijoz)</a:t>
            </a:r>
            <a:r>
              <a:rPr sz="1400" b="1" spc="24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–</a:t>
            </a:r>
            <a:r>
              <a:rPr sz="1400" b="1" spc="24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yuqori</a:t>
            </a:r>
            <a:r>
              <a:rPr sz="1400" b="1" spc="24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lavozimdagi</a:t>
            </a:r>
            <a:r>
              <a:rPr sz="1400" b="1" spc="24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mansabdor</a:t>
            </a:r>
            <a:r>
              <a:rPr sz="1400" b="1" spc="254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shaxs</a:t>
            </a:r>
            <a:r>
              <a:rPr sz="1400" b="1" spc="24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va</a:t>
            </a:r>
            <a:r>
              <a:rPr sz="1400" b="1" spc="24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unga</a:t>
            </a:r>
            <a:r>
              <a:rPr sz="1400" b="1" spc="24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hayrixox</a:t>
            </a:r>
            <a:r>
              <a:rPr sz="1400" b="1" spc="254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chemeClr val="tx2"/>
                </a:solidFill>
                <a:latin typeface="Tahoma"/>
                <a:cs typeface="Tahoma"/>
              </a:rPr>
              <a:t>bo‘lgan</a:t>
            </a:r>
            <a:endParaRPr sz="1400" dirty="0">
              <a:solidFill>
                <a:schemeClr val="tx2"/>
              </a:solidFill>
              <a:latin typeface="Tahoma"/>
              <a:cs typeface="Tahoma"/>
            </a:endParaRPr>
          </a:p>
          <a:p>
            <a:pPr marL="26670" algn="just">
              <a:lnSpc>
                <a:spcPct val="100000"/>
              </a:lnSpc>
            </a:pP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shaxslar</a:t>
            </a:r>
            <a:r>
              <a:rPr sz="1400" b="1" spc="-2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(mansabdor</a:t>
            </a:r>
            <a:r>
              <a:rPr sz="1400" b="1" spc="-5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shaxslar,</a:t>
            </a:r>
            <a:r>
              <a:rPr sz="1400" b="1" spc="-3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tadbirkorlar,</a:t>
            </a:r>
            <a:r>
              <a:rPr sz="1400" b="1" spc="-4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siyosiy</a:t>
            </a:r>
            <a:r>
              <a:rPr sz="1400" b="1" spc="-2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guruhlar)</a:t>
            </a:r>
            <a:r>
              <a:rPr sz="1400" b="1" spc="-5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o‘rtasidagi</a:t>
            </a:r>
            <a:r>
              <a:rPr sz="1400" b="1" spc="-4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normasmiy</a:t>
            </a:r>
            <a:r>
              <a:rPr sz="1400" b="1" spc="-4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munosabatlar</a:t>
            </a:r>
            <a:r>
              <a:rPr sz="1400" b="1" spc="-3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chemeClr val="tx2"/>
                </a:solidFill>
                <a:latin typeface="Tahoma"/>
                <a:cs typeface="Tahoma"/>
              </a:rPr>
              <a:t>ko‘rinishi.</a:t>
            </a:r>
            <a:endParaRPr sz="1400" dirty="0">
              <a:solidFill>
                <a:schemeClr val="tx2"/>
              </a:solidFill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4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400" dirty="0">
              <a:latin typeface="Tahoma"/>
              <a:cs typeface="Tahoma"/>
            </a:endParaRPr>
          </a:p>
          <a:p>
            <a:pPr marL="32384" algn="just">
              <a:lnSpc>
                <a:spcPct val="100000"/>
              </a:lnSpc>
              <a:spcBef>
                <a:spcPts val="5"/>
              </a:spcBef>
            </a:pP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Favoritizm</a:t>
            </a:r>
            <a:r>
              <a:rPr sz="1400" b="1" spc="-3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(fr.</a:t>
            </a:r>
            <a:r>
              <a:rPr sz="1400" b="1" spc="-1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favorit</a:t>
            </a:r>
            <a:r>
              <a:rPr sz="1400" b="1" spc="-1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-</a:t>
            </a:r>
            <a:r>
              <a:rPr sz="1400" b="1" spc="-2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rahnamolik)</a:t>
            </a:r>
            <a:r>
              <a:rPr sz="1400" b="1" spc="-2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–</a:t>
            </a:r>
            <a:r>
              <a:rPr sz="1400" b="1" spc="-1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himoya</a:t>
            </a:r>
            <a:r>
              <a:rPr sz="1400" b="1" spc="-3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ostidagi</a:t>
            </a:r>
            <a:r>
              <a:rPr sz="1400" b="1" spc="-3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ayrim</a:t>
            </a:r>
            <a:r>
              <a:rPr sz="1400" b="1" spc="-1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xodimlarni</a:t>
            </a:r>
            <a:r>
              <a:rPr sz="1400" b="1" spc="-1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yaqin</a:t>
            </a:r>
            <a:r>
              <a:rPr sz="1400" b="1" spc="-3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olish</a:t>
            </a:r>
            <a:r>
              <a:rPr sz="1400" b="1" spc="-1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va</a:t>
            </a:r>
            <a:r>
              <a:rPr sz="1400" b="1" spc="-2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chemeClr val="tx2"/>
                </a:solidFill>
                <a:latin typeface="Tahoma"/>
                <a:cs typeface="Tahoma"/>
              </a:rPr>
              <a:t>qo‘llab-quvvatlash.</a:t>
            </a:r>
            <a:endParaRPr sz="1400" dirty="0">
              <a:solidFill>
                <a:schemeClr val="tx2"/>
              </a:solidFill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440"/>
              </a:spcBef>
            </a:pPr>
            <a:endParaRPr sz="1400" dirty="0">
              <a:latin typeface="Tahoma"/>
              <a:cs typeface="Tahoma"/>
            </a:endParaRPr>
          </a:p>
          <a:p>
            <a:pPr marL="21590" marR="5080" algn="just">
              <a:lnSpc>
                <a:spcPct val="100000"/>
              </a:lnSpc>
            </a:pP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Lobbizm</a:t>
            </a:r>
            <a:r>
              <a:rPr sz="1400" b="1" spc="15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(ing.</a:t>
            </a:r>
            <a:r>
              <a:rPr sz="1400" b="1" spc="15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lobby</a:t>
            </a:r>
            <a:r>
              <a:rPr sz="1400" b="1" spc="15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–</a:t>
            </a:r>
            <a:r>
              <a:rPr sz="1400" b="1" spc="14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kuluar,</a:t>
            </a:r>
            <a:r>
              <a:rPr sz="1400" b="1" spc="15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koridor)</a:t>
            </a:r>
            <a:r>
              <a:rPr sz="1400" b="1" spc="15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C00000"/>
                </a:solidFill>
                <a:latin typeface="Tahoma"/>
                <a:cs typeface="Tahoma"/>
              </a:rPr>
              <a:t>–</a:t>
            </a:r>
            <a:r>
              <a:rPr sz="1400" b="1" spc="14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rasmiy</a:t>
            </a:r>
            <a:r>
              <a:rPr sz="1400" b="1" spc="14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vakillar</a:t>
            </a:r>
            <a:r>
              <a:rPr sz="1400" b="1" spc="15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bilan</a:t>
            </a:r>
            <a:r>
              <a:rPr sz="1400" b="1" spc="15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norasmiy</a:t>
            </a:r>
            <a:r>
              <a:rPr sz="1400" b="1" spc="14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shaxslarning</a:t>
            </a:r>
            <a:r>
              <a:rPr sz="1400" b="1" spc="15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o‘zaro</a:t>
            </a:r>
            <a:r>
              <a:rPr sz="1400" b="1" spc="15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uchrashib,</a:t>
            </a:r>
            <a:r>
              <a:rPr sz="1400" b="1" spc="15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rasmiy</a:t>
            </a:r>
            <a:r>
              <a:rPr sz="1400" b="1" spc="13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chemeClr val="tx2"/>
                </a:solidFill>
                <a:latin typeface="Tahoma"/>
                <a:cs typeface="Tahoma"/>
              </a:rPr>
              <a:t>qarorlar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ustunlik</a:t>
            </a:r>
            <a:r>
              <a:rPr sz="1400" b="1" spc="-3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qabul</a:t>
            </a:r>
            <a:r>
              <a:rPr sz="1400" b="1" spc="-3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qilishdagi</a:t>
            </a:r>
            <a:r>
              <a:rPr sz="1400" b="1" spc="-4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siyosiy</a:t>
            </a:r>
            <a:r>
              <a:rPr sz="1400" b="1" spc="-30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ta'sirning</a:t>
            </a:r>
            <a:r>
              <a:rPr sz="1400" b="1" spc="-1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o‘ziga</a:t>
            </a:r>
            <a:r>
              <a:rPr sz="1400" b="1" spc="-4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chemeClr val="tx2"/>
                </a:solidFill>
                <a:latin typeface="Tahoma"/>
                <a:cs typeface="Tahoma"/>
              </a:rPr>
              <a:t>xos</a:t>
            </a:r>
            <a:r>
              <a:rPr sz="1400" b="1" spc="-35" dirty="0">
                <a:solidFill>
                  <a:schemeClr val="tx2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chemeClr val="tx2"/>
                </a:solidFill>
                <a:latin typeface="Tahoma"/>
                <a:cs typeface="Tahoma"/>
              </a:rPr>
              <a:t>turi.</a:t>
            </a:r>
            <a:endParaRPr sz="1400" dirty="0">
              <a:solidFill>
                <a:schemeClr val="tx2"/>
              </a:solidFill>
              <a:latin typeface="Tahoma"/>
              <a:cs typeface="Tahoma"/>
            </a:endParaRPr>
          </a:p>
        </p:txBody>
      </p:sp>
      <p:pic>
        <p:nvPicPr>
          <p:cNvPr id="12" name="Picture 3" descr="cid:image001.png@01D87DC4.B94DB8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5726"/>
            <a:ext cx="1905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7166" y="304037"/>
            <a:ext cx="7874634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37385" marR="5080" indent="-1925320">
              <a:lnSpc>
                <a:spcPct val="100000"/>
              </a:lnSpc>
              <a:spcBef>
                <a:spcPts val="95"/>
              </a:spcBef>
            </a:pPr>
            <a:r>
              <a:rPr dirty="0"/>
              <a:t>MANFAATLAR</a:t>
            </a:r>
            <a:r>
              <a:rPr spc="-80" dirty="0"/>
              <a:t> </a:t>
            </a:r>
            <a:r>
              <a:rPr spc="-10" dirty="0"/>
              <a:t>TO‘QNASHUVI</a:t>
            </a:r>
            <a:r>
              <a:rPr spc="-90" dirty="0"/>
              <a:t> </a:t>
            </a:r>
            <a:r>
              <a:rPr dirty="0"/>
              <a:t>YUZAGA</a:t>
            </a:r>
            <a:r>
              <a:rPr spc="-95" dirty="0"/>
              <a:t> </a:t>
            </a:r>
            <a:r>
              <a:rPr dirty="0"/>
              <a:t>KELISHI</a:t>
            </a:r>
            <a:r>
              <a:rPr spc="-90" dirty="0"/>
              <a:t> </a:t>
            </a:r>
            <a:r>
              <a:rPr spc="-10" dirty="0"/>
              <a:t>MUMKIN </a:t>
            </a:r>
            <a:r>
              <a:rPr dirty="0"/>
              <a:t>BO‘LGAN</a:t>
            </a:r>
            <a:r>
              <a:rPr spc="-80" dirty="0"/>
              <a:t> </a:t>
            </a:r>
            <a:r>
              <a:rPr dirty="0"/>
              <a:t>HOLATLAR</a:t>
            </a:r>
            <a:r>
              <a:rPr spc="-85" dirty="0"/>
              <a:t> </a:t>
            </a:r>
            <a:r>
              <a:rPr spc="-10" dirty="0"/>
              <a:t>MISOLI</a:t>
            </a:r>
          </a:p>
        </p:txBody>
      </p:sp>
      <p:sp>
        <p:nvSpPr>
          <p:cNvPr id="3" name="object 3"/>
          <p:cNvSpPr/>
          <p:nvPr/>
        </p:nvSpPr>
        <p:spPr>
          <a:xfrm>
            <a:off x="111252" y="4611623"/>
            <a:ext cx="2147570" cy="433070"/>
          </a:xfrm>
          <a:custGeom>
            <a:avLst/>
            <a:gdLst/>
            <a:ahLst/>
            <a:cxnLst/>
            <a:rect l="l" t="t" r="r" b="b"/>
            <a:pathLst>
              <a:path w="2147570" h="433070">
                <a:moveTo>
                  <a:pt x="1930908" y="0"/>
                </a:moveTo>
                <a:lnTo>
                  <a:pt x="216408" y="0"/>
                </a:lnTo>
                <a:lnTo>
                  <a:pt x="166787" y="5716"/>
                </a:lnTo>
                <a:lnTo>
                  <a:pt x="121236" y="21998"/>
                </a:lnTo>
                <a:lnTo>
                  <a:pt x="81055" y="47546"/>
                </a:lnTo>
                <a:lnTo>
                  <a:pt x="47542" y="81060"/>
                </a:lnTo>
                <a:lnTo>
                  <a:pt x="21995" y="121242"/>
                </a:lnTo>
                <a:lnTo>
                  <a:pt x="5715" y="166791"/>
                </a:lnTo>
                <a:lnTo>
                  <a:pt x="0" y="216407"/>
                </a:lnTo>
                <a:lnTo>
                  <a:pt x="5715" y="266024"/>
                </a:lnTo>
                <a:lnTo>
                  <a:pt x="21995" y="311573"/>
                </a:lnTo>
                <a:lnTo>
                  <a:pt x="47542" y="351755"/>
                </a:lnTo>
                <a:lnTo>
                  <a:pt x="81055" y="385269"/>
                </a:lnTo>
                <a:lnTo>
                  <a:pt x="121236" y="410817"/>
                </a:lnTo>
                <a:lnTo>
                  <a:pt x="166787" y="427099"/>
                </a:lnTo>
                <a:lnTo>
                  <a:pt x="216408" y="432815"/>
                </a:lnTo>
                <a:lnTo>
                  <a:pt x="1930908" y="432815"/>
                </a:lnTo>
                <a:lnTo>
                  <a:pt x="1980524" y="427099"/>
                </a:lnTo>
                <a:lnTo>
                  <a:pt x="2026073" y="410817"/>
                </a:lnTo>
                <a:lnTo>
                  <a:pt x="2066255" y="385269"/>
                </a:lnTo>
                <a:lnTo>
                  <a:pt x="2099769" y="351755"/>
                </a:lnTo>
                <a:lnTo>
                  <a:pt x="2125317" y="311573"/>
                </a:lnTo>
                <a:lnTo>
                  <a:pt x="2141599" y="266024"/>
                </a:lnTo>
                <a:lnTo>
                  <a:pt x="2147316" y="216407"/>
                </a:lnTo>
                <a:lnTo>
                  <a:pt x="2141599" y="166791"/>
                </a:lnTo>
                <a:lnTo>
                  <a:pt x="2125317" y="121242"/>
                </a:lnTo>
                <a:lnTo>
                  <a:pt x="2099769" y="81060"/>
                </a:lnTo>
                <a:lnTo>
                  <a:pt x="2066255" y="47546"/>
                </a:lnTo>
                <a:lnTo>
                  <a:pt x="2026073" y="21998"/>
                </a:lnTo>
                <a:lnTo>
                  <a:pt x="1980524" y="5716"/>
                </a:lnTo>
                <a:lnTo>
                  <a:pt x="1930908" y="0"/>
                </a:lnTo>
                <a:close/>
              </a:path>
            </a:pathLst>
          </a:custGeom>
          <a:solidFill>
            <a:srgbClr val="212A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04291" y="5127752"/>
            <a:ext cx="1760855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o‘tkazadigan</a:t>
            </a:r>
            <a:r>
              <a:rPr sz="1600" b="1" spc="-6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2D75B6"/>
                </a:solidFill>
                <a:latin typeface="Tahoma"/>
                <a:cs typeface="Tahoma"/>
              </a:rPr>
              <a:t>oilaviy </a:t>
            </a: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to‘y</a:t>
            </a:r>
            <a:r>
              <a:rPr sz="1600" b="1" spc="-3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2D75B6"/>
                </a:solidFill>
                <a:latin typeface="Tahoma"/>
                <a:cs typeface="Tahoma"/>
              </a:rPr>
              <a:t>marosimlarda </a:t>
            </a: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to‘yona</a:t>
            </a:r>
            <a:r>
              <a:rPr sz="1600" b="1" spc="-5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2D75B6"/>
                </a:solidFill>
                <a:latin typeface="Tahoma"/>
                <a:cs typeface="Tahoma"/>
              </a:rPr>
              <a:t>olish</a:t>
            </a:r>
            <a:endParaRPr sz="1600" b="1" dirty="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47412" y="1571244"/>
            <a:ext cx="4467860" cy="3473450"/>
            <a:chOff x="447412" y="1571244"/>
            <a:chExt cx="4467860" cy="3473450"/>
          </a:xfrm>
        </p:grpSpPr>
        <p:sp>
          <p:nvSpPr>
            <p:cNvPr id="6" name="object 6"/>
            <p:cNvSpPr/>
            <p:nvPr/>
          </p:nvSpPr>
          <p:spPr>
            <a:xfrm>
              <a:off x="2362199" y="4611623"/>
              <a:ext cx="2552700" cy="433070"/>
            </a:xfrm>
            <a:custGeom>
              <a:avLst/>
              <a:gdLst/>
              <a:ahLst/>
              <a:cxnLst/>
              <a:rect l="l" t="t" r="r" b="b"/>
              <a:pathLst>
                <a:path w="2552700" h="433070">
                  <a:moveTo>
                    <a:pt x="2336291" y="0"/>
                  </a:moveTo>
                  <a:lnTo>
                    <a:pt x="216407" y="0"/>
                  </a:lnTo>
                  <a:lnTo>
                    <a:pt x="166791" y="5716"/>
                  </a:lnTo>
                  <a:lnTo>
                    <a:pt x="121242" y="21998"/>
                  </a:lnTo>
                  <a:lnTo>
                    <a:pt x="81060" y="47546"/>
                  </a:lnTo>
                  <a:lnTo>
                    <a:pt x="47546" y="81060"/>
                  </a:lnTo>
                  <a:lnTo>
                    <a:pt x="21998" y="121242"/>
                  </a:lnTo>
                  <a:lnTo>
                    <a:pt x="5716" y="166791"/>
                  </a:lnTo>
                  <a:lnTo>
                    <a:pt x="0" y="216407"/>
                  </a:lnTo>
                  <a:lnTo>
                    <a:pt x="5716" y="266024"/>
                  </a:lnTo>
                  <a:lnTo>
                    <a:pt x="21998" y="311573"/>
                  </a:lnTo>
                  <a:lnTo>
                    <a:pt x="47546" y="351755"/>
                  </a:lnTo>
                  <a:lnTo>
                    <a:pt x="81060" y="385269"/>
                  </a:lnTo>
                  <a:lnTo>
                    <a:pt x="121242" y="410817"/>
                  </a:lnTo>
                  <a:lnTo>
                    <a:pt x="166791" y="427099"/>
                  </a:lnTo>
                  <a:lnTo>
                    <a:pt x="216407" y="432815"/>
                  </a:lnTo>
                  <a:lnTo>
                    <a:pt x="2336291" y="432815"/>
                  </a:lnTo>
                  <a:lnTo>
                    <a:pt x="2385908" y="427099"/>
                  </a:lnTo>
                  <a:lnTo>
                    <a:pt x="2431457" y="410817"/>
                  </a:lnTo>
                  <a:lnTo>
                    <a:pt x="2471639" y="385269"/>
                  </a:lnTo>
                  <a:lnTo>
                    <a:pt x="2505153" y="351755"/>
                  </a:lnTo>
                  <a:lnTo>
                    <a:pt x="2530701" y="311573"/>
                  </a:lnTo>
                  <a:lnTo>
                    <a:pt x="2546983" y="266024"/>
                  </a:lnTo>
                  <a:lnTo>
                    <a:pt x="2552700" y="216407"/>
                  </a:lnTo>
                  <a:lnTo>
                    <a:pt x="2546983" y="166791"/>
                  </a:lnTo>
                  <a:lnTo>
                    <a:pt x="2530701" y="121242"/>
                  </a:lnTo>
                  <a:lnTo>
                    <a:pt x="2505153" y="81060"/>
                  </a:lnTo>
                  <a:lnTo>
                    <a:pt x="2471639" y="47546"/>
                  </a:lnTo>
                  <a:lnTo>
                    <a:pt x="2431457" y="21998"/>
                  </a:lnTo>
                  <a:lnTo>
                    <a:pt x="2385908" y="5716"/>
                  </a:lnTo>
                  <a:lnTo>
                    <a:pt x="2336291" y="0"/>
                  </a:lnTo>
                  <a:close/>
                </a:path>
              </a:pathLst>
            </a:custGeom>
            <a:solidFill>
              <a:srgbClr val="1F4E7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575303" y="2198751"/>
              <a:ext cx="218440" cy="859155"/>
            </a:xfrm>
            <a:custGeom>
              <a:avLst/>
              <a:gdLst/>
              <a:ahLst/>
              <a:cxnLst/>
              <a:rect l="l" t="t" r="r" b="b"/>
              <a:pathLst>
                <a:path w="218439" h="859155">
                  <a:moveTo>
                    <a:pt x="138557" y="0"/>
                  </a:moveTo>
                  <a:lnTo>
                    <a:pt x="142748" y="77597"/>
                  </a:lnTo>
                  <a:lnTo>
                    <a:pt x="189259" y="51175"/>
                  </a:lnTo>
                  <a:lnTo>
                    <a:pt x="153670" y="51175"/>
                  </a:lnTo>
                  <a:lnTo>
                    <a:pt x="153544" y="25400"/>
                  </a:lnTo>
                  <a:lnTo>
                    <a:pt x="127635" y="25400"/>
                  </a:lnTo>
                  <a:lnTo>
                    <a:pt x="196402" y="25146"/>
                  </a:lnTo>
                  <a:lnTo>
                    <a:pt x="138557" y="0"/>
                  </a:lnTo>
                  <a:close/>
                </a:path>
                <a:path w="218439" h="859155">
                  <a:moveTo>
                    <a:pt x="153543" y="25146"/>
                  </a:moveTo>
                  <a:lnTo>
                    <a:pt x="127635" y="25400"/>
                  </a:lnTo>
                  <a:lnTo>
                    <a:pt x="127762" y="51308"/>
                  </a:lnTo>
                  <a:lnTo>
                    <a:pt x="141320" y="51175"/>
                  </a:lnTo>
                  <a:lnTo>
                    <a:pt x="139928" y="25400"/>
                  </a:lnTo>
                  <a:lnTo>
                    <a:pt x="153544" y="25400"/>
                  </a:lnTo>
                  <a:lnTo>
                    <a:pt x="153543" y="25146"/>
                  </a:lnTo>
                  <a:close/>
                </a:path>
                <a:path w="218439" h="859155">
                  <a:moveTo>
                    <a:pt x="196402" y="25146"/>
                  </a:moveTo>
                  <a:lnTo>
                    <a:pt x="153543" y="25146"/>
                  </a:lnTo>
                  <a:lnTo>
                    <a:pt x="153544" y="25400"/>
                  </a:lnTo>
                  <a:lnTo>
                    <a:pt x="153670" y="51175"/>
                  </a:lnTo>
                  <a:lnTo>
                    <a:pt x="189259" y="51175"/>
                  </a:lnTo>
                  <a:lnTo>
                    <a:pt x="218312" y="34671"/>
                  </a:lnTo>
                  <a:lnTo>
                    <a:pt x="196402" y="25146"/>
                  </a:lnTo>
                  <a:close/>
                </a:path>
                <a:path w="218439" h="859155">
                  <a:moveTo>
                    <a:pt x="101727" y="25653"/>
                  </a:moveTo>
                  <a:lnTo>
                    <a:pt x="75819" y="25653"/>
                  </a:lnTo>
                  <a:lnTo>
                    <a:pt x="75946" y="51562"/>
                  </a:lnTo>
                  <a:lnTo>
                    <a:pt x="101854" y="51562"/>
                  </a:lnTo>
                  <a:lnTo>
                    <a:pt x="101727" y="25653"/>
                  </a:lnTo>
                  <a:close/>
                </a:path>
                <a:path w="218439" h="859155">
                  <a:moveTo>
                    <a:pt x="49911" y="25908"/>
                  </a:moveTo>
                  <a:lnTo>
                    <a:pt x="25908" y="25908"/>
                  </a:lnTo>
                  <a:lnTo>
                    <a:pt x="25908" y="53594"/>
                  </a:lnTo>
                  <a:lnTo>
                    <a:pt x="51816" y="53594"/>
                  </a:lnTo>
                  <a:lnTo>
                    <a:pt x="51816" y="51815"/>
                  </a:lnTo>
                  <a:lnTo>
                    <a:pt x="38988" y="51815"/>
                  </a:lnTo>
                  <a:lnTo>
                    <a:pt x="49984" y="40711"/>
                  </a:lnTo>
                  <a:lnTo>
                    <a:pt x="49911" y="25908"/>
                  </a:lnTo>
                  <a:close/>
                </a:path>
                <a:path w="218439" h="859155">
                  <a:moveTo>
                    <a:pt x="49984" y="40711"/>
                  </a:moveTo>
                  <a:lnTo>
                    <a:pt x="38988" y="51815"/>
                  </a:lnTo>
                  <a:lnTo>
                    <a:pt x="50038" y="51815"/>
                  </a:lnTo>
                  <a:lnTo>
                    <a:pt x="49984" y="40711"/>
                  </a:lnTo>
                  <a:close/>
                </a:path>
                <a:path w="218439" h="859155">
                  <a:moveTo>
                    <a:pt x="51816" y="38862"/>
                  </a:moveTo>
                  <a:lnTo>
                    <a:pt x="49984" y="40711"/>
                  </a:lnTo>
                  <a:lnTo>
                    <a:pt x="50038" y="51815"/>
                  </a:lnTo>
                  <a:lnTo>
                    <a:pt x="51816" y="51815"/>
                  </a:lnTo>
                  <a:lnTo>
                    <a:pt x="51816" y="38862"/>
                  </a:lnTo>
                  <a:close/>
                </a:path>
                <a:path w="218439" h="859155">
                  <a:moveTo>
                    <a:pt x="51816" y="79501"/>
                  </a:moveTo>
                  <a:lnTo>
                    <a:pt x="25908" y="79501"/>
                  </a:lnTo>
                  <a:lnTo>
                    <a:pt x="25908" y="105410"/>
                  </a:lnTo>
                  <a:lnTo>
                    <a:pt x="51816" y="105410"/>
                  </a:lnTo>
                  <a:lnTo>
                    <a:pt x="51816" y="79501"/>
                  </a:lnTo>
                  <a:close/>
                </a:path>
                <a:path w="218439" h="859155">
                  <a:moveTo>
                    <a:pt x="51816" y="131318"/>
                  </a:moveTo>
                  <a:lnTo>
                    <a:pt x="25908" y="131318"/>
                  </a:lnTo>
                  <a:lnTo>
                    <a:pt x="25908" y="157225"/>
                  </a:lnTo>
                  <a:lnTo>
                    <a:pt x="51816" y="157225"/>
                  </a:lnTo>
                  <a:lnTo>
                    <a:pt x="51816" y="131318"/>
                  </a:lnTo>
                  <a:close/>
                </a:path>
                <a:path w="218439" h="859155">
                  <a:moveTo>
                    <a:pt x="51816" y="183134"/>
                  </a:moveTo>
                  <a:lnTo>
                    <a:pt x="25908" y="183134"/>
                  </a:lnTo>
                  <a:lnTo>
                    <a:pt x="25908" y="209041"/>
                  </a:lnTo>
                  <a:lnTo>
                    <a:pt x="51816" y="209041"/>
                  </a:lnTo>
                  <a:lnTo>
                    <a:pt x="51816" y="183134"/>
                  </a:lnTo>
                  <a:close/>
                </a:path>
                <a:path w="218439" h="859155">
                  <a:moveTo>
                    <a:pt x="51816" y="234950"/>
                  </a:moveTo>
                  <a:lnTo>
                    <a:pt x="25908" y="234950"/>
                  </a:lnTo>
                  <a:lnTo>
                    <a:pt x="25908" y="260858"/>
                  </a:lnTo>
                  <a:lnTo>
                    <a:pt x="51816" y="260858"/>
                  </a:lnTo>
                  <a:lnTo>
                    <a:pt x="51816" y="234950"/>
                  </a:lnTo>
                  <a:close/>
                </a:path>
                <a:path w="218439" h="859155">
                  <a:moveTo>
                    <a:pt x="51816" y="286765"/>
                  </a:moveTo>
                  <a:lnTo>
                    <a:pt x="25908" y="286765"/>
                  </a:lnTo>
                  <a:lnTo>
                    <a:pt x="25908" y="312674"/>
                  </a:lnTo>
                  <a:lnTo>
                    <a:pt x="51816" y="312674"/>
                  </a:lnTo>
                  <a:lnTo>
                    <a:pt x="51816" y="286765"/>
                  </a:lnTo>
                  <a:close/>
                </a:path>
                <a:path w="218439" h="859155">
                  <a:moveTo>
                    <a:pt x="51816" y="338582"/>
                  </a:moveTo>
                  <a:lnTo>
                    <a:pt x="25908" y="338582"/>
                  </a:lnTo>
                  <a:lnTo>
                    <a:pt x="25908" y="364489"/>
                  </a:lnTo>
                  <a:lnTo>
                    <a:pt x="51816" y="364489"/>
                  </a:lnTo>
                  <a:lnTo>
                    <a:pt x="51816" y="338582"/>
                  </a:lnTo>
                  <a:close/>
                </a:path>
                <a:path w="218439" h="859155">
                  <a:moveTo>
                    <a:pt x="51816" y="390398"/>
                  </a:moveTo>
                  <a:lnTo>
                    <a:pt x="25908" y="390398"/>
                  </a:lnTo>
                  <a:lnTo>
                    <a:pt x="25908" y="416306"/>
                  </a:lnTo>
                  <a:lnTo>
                    <a:pt x="51816" y="416306"/>
                  </a:lnTo>
                  <a:lnTo>
                    <a:pt x="51816" y="390398"/>
                  </a:lnTo>
                  <a:close/>
                </a:path>
                <a:path w="218439" h="859155">
                  <a:moveTo>
                    <a:pt x="51816" y="442213"/>
                  </a:moveTo>
                  <a:lnTo>
                    <a:pt x="25908" y="442213"/>
                  </a:lnTo>
                  <a:lnTo>
                    <a:pt x="25908" y="468122"/>
                  </a:lnTo>
                  <a:lnTo>
                    <a:pt x="51816" y="468122"/>
                  </a:lnTo>
                  <a:lnTo>
                    <a:pt x="51816" y="442213"/>
                  </a:lnTo>
                  <a:close/>
                </a:path>
                <a:path w="218439" h="859155">
                  <a:moveTo>
                    <a:pt x="51816" y="494029"/>
                  </a:moveTo>
                  <a:lnTo>
                    <a:pt x="25908" y="494029"/>
                  </a:lnTo>
                  <a:lnTo>
                    <a:pt x="25908" y="519938"/>
                  </a:lnTo>
                  <a:lnTo>
                    <a:pt x="51816" y="519938"/>
                  </a:lnTo>
                  <a:lnTo>
                    <a:pt x="51816" y="494029"/>
                  </a:lnTo>
                  <a:close/>
                </a:path>
                <a:path w="218439" h="859155">
                  <a:moveTo>
                    <a:pt x="51816" y="545846"/>
                  </a:moveTo>
                  <a:lnTo>
                    <a:pt x="25908" y="545846"/>
                  </a:lnTo>
                  <a:lnTo>
                    <a:pt x="25908" y="571753"/>
                  </a:lnTo>
                  <a:lnTo>
                    <a:pt x="51816" y="571753"/>
                  </a:lnTo>
                  <a:lnTo>
                    <a:pt x="51816" y="545846"/>
                  </a:lnTo>
                  <a:close/>
                </a:path>
                <a:path w="218439" h="859155">
                  <a:moveTo>
                    <a:pt x="51816" y="597662"/>
                  </a:moveTo>
                  <a:lnTo>
                    <a:pt x="25908" y="597662"/>
                  </a:lnTo>
                  <a:lnTo>
                    <a:pt x="25908" y="623570"/>
                  </a:lnTo>
                  <a:lnTo>
                    <a:pt x="51816" y="623570"/>
                  </a:lnTo>
                  <a:lnTo>
                    <a:pt x="51816" y="597662"/>
                  </a:lnTo>
                  <a:close/>
                </a:path>
                <a:path w="218439" h="859155">
                  <a:moveTo>
                    <a:pt x="51816" y="649477"/>
                  </a:moveTo>
                  <a:lnTo>
                    <a:pt x="25908" y="649477"/>
                  </a:lnTo>
                  <a:lnTo>
                    <a:pt x="25908" y="675386"/>
                  </a:lnTo>
                  <a:lnTo>
                    <a:pt x="51816" y="675386"/>
                  </a:lnTo>
                  <a:lnTo>
                    <a:pt x="51816" y="649477"/>
                  </a:lnTo>
                  <a:close/>
                </a:path>
                <a:path w="218439" h="859155">
                  <a:moveTo>
                    <a:pt x="51816" y="701294"/>
                  </a:moveTo>
                  <a:lnTo>
                    <a:pt x="25908" y="701294"/>
                  </a:lnTo>
                  <a:lnTo>
                    <a:pt x="25908" y="727201"/>
                  </a:lnTo>
                  <a:lnTo>
                    <a:pt x="51816" y="727201"/>
                  </a:lnTo>
                  <a:lnTo>
                    <a:pt x="51816" y="701294"/>
                  </a:lnTo>
                  <a:close/>
                </a:path>
                <a:path w="218439" h="859155">
                  <a:moveTo>
                    <a:pt x="51816" y="753110"/>
                  </a:moveTo>
                  <a:lnTo>
                    <a:pt x="25908" y="753110"/>
                  </a:lnTo>
                  <a:lnTo>
                    <a:pt x="25908" y="779018"/>
                  </a:lnTo>
                  <a:lnTo>
                    <a:pt x="51816" y="779018"/>
                  </a:lnTo>
                  <a:lnTo>
                    <a:pt x="51816" y="753110"/>
                  </a:lnTo>
                  <a:close/>
                </a:path>
                <a:path w="218439" h="859155">
                  <a:moveTo>
                    <a:pt x="77724" y="781176"/>
                  </a:moveTo>
                  <a:lnTo>
                    <a:pt x="0" y="781176"/>
                  </a:lnTo>
                  <a:lnTo>
                    <a:pt x="38862" y="858901"/>
                  </a:lnTo>
                  <a:lnTo>
                    <a:pt x="77724" y="781176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16352" y="3057144"/>
              <a:ext cx="1592579" cy="159257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7412" y="2936747"/>
              <a:ext cx="1526167" cy="159715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286891" y="1571244"/>
              <a:ext cx="2595245" cy="1636395"/>
            </a:xfrm>
            <a:custGeom>
              <a:avLst/>
              <a:gdLst/>
              <a:ahLst/>
              <a:cxnLst/>
              <a:rect l="l" t="t" r="r" b="b"/>
              <a:pathLst>
                <a:path w="2595245" h="1636395">
                  <a:moveTo>
                    <a:pt x="2517394" y="0"/>
                  </a:moveTo>
                  <a:lnTo>
                    <a:pt x="2517394" y="77723"/>
                  </a:lnTo>
                  <a:lnTo>
                    <a:pt x="2569209" y="51815"/>
                  </a:lnTo>
                  <a:lnTo>
                    <a:pt x="2530348" y="51815"/>
                  </a:lnTo>
                  <a:lnTo>
                    <a:pt x="2530348" y="25907"/>
                  </a:lnTo>
                  <a:lnTo>
                    <a:pt x="2569210" y="25907"/>
                  </a:lnTo>
                  <a:lnTo>
                    <a:pt x="2517394" y="0"/>
                  </a:lnTo>
                  <a:close/>
                </a:path>
                <a:path w="2595245" h="1636395">
                  <a:moveTo>
                    <a:pt x="2517394" y="25907"/>
                  </a:moveTo>
                  <a:lnTo>
                    <a:pt x="2504440" y="25907"/>
                  </a:lnTo>
                  <a:lnTo>
                    <a:pt x="2504440" y="51815"/>
                  </a:lnTo>
                  <a:lnTo>
                    <a:pt x="2517394" y="51815"/>
                  </a:lnTo>
                  <a:lnTo>
                    <a:pt x="2517394" y="25907"/>
                  </a:lnTo>
                  <a:close/>
                </a:path>
                <a:path w="2595245" h="1636395">
                  <a:moveTo>
                    <a:pt x="2569210" y="25907"/>
                  </a:moveTo>
                  <a:lnTo>
                    <a:pt x="2530348" y="25907"/>
                  </a:lnTo>
                  <a:lnTo>
                    <a:pt x="2530348" y="51815"/>
                  </a:lnTo>
                  <a:lnTo>
                    <a:pt x="2569209" y="51815"/>
                  </a:lnTo>
                  <a:lnTo>
                    <a:pt x="2595118" y="38861"/>
                  </a:lnTo>
                  <a:lnTo>
                    <a:pt x="2569210" y="25907"/>
                  </a:lnTo>
                  <a:close/>
                </a:path>
                <a:path w="2595245" h="1636395">
                  <a:moveTo>
                    <a:pt x="2478532" y="25907"/>
                  </a:moveTo>
                  <a:lnTo>
                    <a:pt x="2452624" y="25907"/>
                  </a:lnTo>
                  <a:lnTo>
                    <a:pt x="2452624" y="51815"/>
                  </a:lnTo>
                  <a:lnTo>
                    <a:pt x="2478532" y="51815"/>
                  </a:lnTo>
                  <a:lnTo>
                    <a:pt x="2478532" y="25907"/>
                  </a:lnTo>
                  <a:close/>
                </a:path>
                <a:path w="2595245" h="1636395">
                  <a:moveTo>
                    <a:pt x="2426716" y="25907"/>
                  </a:moveTo>
                  <a:lnTo>
                    <a:pt x="2400808" y="25907"/>
                  </a:lnTo>
                  <a:lnTo>
                    <a:pt x="2400808" y="51815"/>
                  </a:lnTo>
                  <a:lnTo>
                    <a:pt x="2426716" y="51815"/>
                  </a:lnTo>
                  <a:lnTo>
                    <a:pt x="2426716" y="25907"/>
                  </a:lnTo>
                  <a:close/>
                </a:path>
                <a:path w="2595245" h="1636395">
                  <a:moveTo>
                    <a:pt x="2374900" y="25907"/>
                  </a:moveTo>
                  <a:lnTo>
                    <a:pt x="2348992" y="25907"/>
                  </a:lnTo>
                  <a:lnTo>
                    <a:pt x="2348992" y="51815"/>
                  </a:lnTo>
                  <a:lnTo>
                    <a:pt x="2374900" y="51815"/>
                  </a:lnTo>
                  <a:lnTo>
                    <a:pt x="2374900" y="25907"/>
                  </a:lnTo>
                  <a:close/>
                </a:path>
                <a:path w="2595245" h="1636395">
                  <a:moveTo>
                    <a:pt x="2323084" y="25907"/>
                  </a:moveTo>
                  <a:lnTo>
                    <a:pt x="2297176" y="25907"/>
                  </a:lnTo>
                  <a:lnTo>
                    <a:pt x="2297176" y="51815"/>
                  </a:lnTo>
                  <a:lnTo>
                    <a:pt x="2323084" y="51815"/>
                  </a:lnTo>
                  <a:lnTo>
                    <a:pt x="2323084" y="25907"/>
                  </a:lnTo>
                  <a:close/>
                </a:path>
                <a:path w="2595245" h="1636395">
                  <a:moveTo>
                    <a:pt x="2271268" y="25907"/>
                  </a:moveTo>
                  <a:lnTo>
                    <a:pt x="2245360" y="25907"/>
                  </a:lnTo>
                  <a:lnTo>
                    <a:pt x="2245360" y="51815"/>
                  </a:lnTo>
                  <a:lnTo>
                    <a:pt x="2271268" y="51815"/>
                  </a:lnTo>
                  <a:lnTo>
                    <a:pt x="2271268" y="25907"/>
                  </a:lnTo>
                  <a:close/>
                </a:path>
                <a:path w="2595245" h="1636395">
                  <a:moveTo>
                    <a:pt x="2219452" y="25907"/>
                  </a:moveTo>
                  <a:lnTo>
                    <a:pt x="2193544" y="25907"/>
                  </a:lnTo>
                  <a:lnTo>
                    <a:pt x="2193544" y="51815"/>
                  </a:lnTo>
                  <a:lnTo>
                    <a:pt x="2219452" y="51815"/>
                  </a:lnTo>
                  <a:lnTo>
                    <a:pt x="2219452" y="25907"/>
                  </a:lnTo>
                  <a:close/>
                </a:path>
                <a:path w="2595245" h="1636395">
                  <a:moveTo>
                    <a:pt x="2167636" y="25907"/>
                  </a:moveTo>
                  <a:lnTo>
                    <a:pt x="2141728" y="25907"/>
                  </a:lnTo>
                  <a:lnTo>
                    <a:pt x="2141728" y="51815"/>
                  </a:lnTo>
                  <a:lnTo>
                    <a:pt x="2167636" y="51815"/>
                  </a:lnTo>
                  <a:lnTo>
                    <a:pt x="2167636" y="25907"/>
                  </a:lnTo>
                  <a:close/>
                </a:path>
                <a:path w="2595245" h="1636395">
                  <a:moveTo>
                    <a:pt x="2115820" y="25907"/>
                  </a:moveTo>
                  <a:lnTo>
                    <a:pt x="2089912" y="25907"/>
                  </a:lnTo>
                  <a:lnTo>
                    <a:pt x="2089912" y="51815"/>
                  </a:lnTo>
                  <a:lnTo>
                    <a:pt x="2115820" y="51815"/>
                  </a:lnTo>
                  <a:lnTo>
                    <a:pt x="2115820" y="25907"/>
                  </a:lnTo>
                  <a:close/>
                </a:path>
                <a:path w="2595245" h="1636395">
                  <a:moveTo>
                    <a:pt x="2064004" y="25907"/>
                  </a:moveTo>
                  <a:lnTo>
                    <a:pt x="2038096" y="25907"/>
                  </a:lnTo>
                  <a:lnTo>
                    <a:pt x="2038096" y="51815"/>
                  </a:lnTo>
                  <a:lnTo>
                    <a:pt x="2064004" y="51815"/>
                  </a:lnTo>
                  <a:lnTo>
                    <a:pt x="2064004" y="25907"/>
                  </a:lnTo>
                  <a:close/>
                </a:path>
                <a:path w="2595245" h="1636395">
                  <a:moveTo>
                    <a:pt x="2012188" y="25907"/>
                  </a:moveTo>
                  <a:lnTo>
                    <a:pt x="1986280" y="25907"/>
                  </a:lnTo>
                  <a:lnTo>
                    <a:pt x="1986280" y="51815"/>
                  </a:lnTo>
                  <a:lnTo>
                    <a:pt x="2012188" y="51815"/>
                  </a:lnTo>
                  <a:lnTo>
                    <a:pt x="2012188" y="25907"/>
                  </a:lnTo>
                  <a:close/>
                </a:path>
                <a:path w="2595245" h="1636395">
                  <a:moveTo>
                    <a:pt x="1960372" y="25907"/>
                  </a:moveTo>
                  <a:lnTo>
                    <a:pt x="1934464" y="25907"/>
                  </a:lnTo>
                  <a:lnTo>
                    <a:pt x="1934464" y="51815"/>
                  </a:lnTo>
                  <a:lnTo>
                    <a:pt x="1960372" y="51815"/>
                  </a:lnTo>
                  <a:lnTo>
                    <a:pt x="1960372" y="25907"/>
                  </a:lnTo>
                  <a:close/>
                </a:path>
                <a:path w="2595245" h="1636395">
                  <a:moveTo>
                    <a:pt x="1908556" y="25907"/>
                  </a:moveTo>
                  <a:lnTo>
                    <a:pt x="1882648" y="25907"/>
                  </a:lnTo>
                  <a:lnTo>
                    <a:pt x="1882648" y="51815"/>
                  </a:lnTo>
                  <a:lnTo>
                    <a:pt x="1908556" y="51815"/>
                  </a:lnTo>
                  <a:lnTo>
                    <a:pt x="1908556" y="25907"/>
                  </a:lnTo>
                  <a:close/>
                </a:path>
                <a:path w="2595245" h="1636395">
                  <a:moveTo>
                    <a:pt x="1856739" y="25907"/>
                  </a:moveTo>
                  <a:lnTo>
                    <a:pt x="1830832" y="25907"/>
                  </a:lnTo>
                  <a:lnTo>
                    <a:pt x="1830832" y="51815"/>
                  </a:lnTo>
                  <a:lnTo>
                    <a:pt x="1856739" y="51815"/>
                  </a:lnTo>
                  <a:lnTo>
                    <a:pt x="1856739" y="25907"/>
                  </a:lnTo>
                  <a:close/>
                </a:path>
                <a:path w="2595245" h="1636395">
                  <a:moveTo>
                    <a:pt x="1804924" y="25907"/>
                  </a:moveTo>
                  <a:lnTo>
                    <a:pt x="1779015" y="25907"/>
                  </a:lnTo>
                  <a:lnTo>
                    <a:pt x="1779015" y="51815"/>
                  </a:lnTo>
                  <a:lnTo>
                    <a:pt x="1804924" y="51815"/>
                  </a:lnTo>
                  <a:lnTo>
                    <a:pt x="1804924" y="25907"/>
                  </a:lnTo>
                  <a:close/>
                </a:path>
                <a:path w="2595245" h="1636395">
                  <a:moveTo>
                    <a:pt x="1753108" y="25907"/>
                  </a:moveTo>
                  <a:lnTo>
                    <a:pt x="1727200" y="25907"/>
                  </a:lnTo>
                  <a:lnTo>
                    <a:pt x="1727200" y="51815"/>
                  </a:lnTo>
                  <a:lnTo>
                    <a:pt x="1753108" y="51815"/>
                  </a:lnTo>
                  <a:lnTo>
                    <a:pt x="1753108" y="25907"/>
                  </a:lnTo>
                  <a:close/>
                </a:path>
                <a:path w="2595245" h="1636395">
                  <a:moveTo>
                    <a:pt x="1701291" y="25907"/>
                  </a:moveTo>
                  <a:lnTo>
                    <a:pt x="1675384" y="25907"/>
                  </a:lnTo>
                  <a:lnTo>
                    <a:pt x="1675384" y="51815"/>
                  </a:lnTo>
                  <a:lnTo>
                    <a:pt x="1701291" y="51815"/>
                  </a:lnTo>
                  <a:lnTo>
                    <a:pt x="1701291" y="25907"/>
                  </a:lnTo>
                  <a:close/>
                </a:path>
                <a:path w="2595245" h="1636395">
                  <a:moveTo>
                    <a:pt x="1649476" y="25907"/>
                  </a:moveTo>
                  <a:lnTo>
                    <a:pt x="1623567" y="25907"/>
                  </a:lnTo>
                  <a:lnTo>
                    <a:pt x="1623567" y="51815"/>
                  </a:lnTo>
                  <a:lnTo>
                    <a:pt x="1649476" y="51815"/>
                  </a:lnTo>
                  <a:lnTo>
                    <a:pt x="1649476" y="25907"/>
                  </a:lnTo>
                  <a:close/>
                </a:path>
                <a:path w="2595245" h="1636395">
                  <a:moveTo>
                    <a:pt x="1597660" y="25907"/>
                  </a:moveTo>
                  <a:lnTo>
                    <a:pt x="1571752" y="25907"/>
                  </a:lnTo>
                  <a:lnTo>
                    <a:pt x="1571752" y="51815"/>
                  </a:lnTo>
                  <a:lnTo>
                    <a:pt x="1597660" y="51815"/>
                  </a:lnTo>
                  <a:lnTo>
                    <a:pt x="1597660" y="25907"/>
                  </a:lnTo>
                  <a:close/>
                </a:path>
                <a:path w="2595245" h="1636395">
                  <a:moveTo>
                    <a:pt x="1545844" y="25907"/>
                  </a:moveTo>
                  <a:lnTo>
                    <a:pt x="1519936" y="25907"/>
                  </a:lnTo>
                  <a:lnTo>
                    <a:pt x="1519936" y="51815"/>
                  </a:lnTo>
                  <a:lnTo>
                    <a:pt x="1545844" y="51815"/>
                  </a:lnTo>
                  <a:lnTo>
                    <a:pt x="1545844" y="25907"/>
                  </a:lnTo>
                  <a:close/>
                </a:path>
                <a:path w="2595245" h="1636395">
                  <a:moveTo>
                    <a:pt x="1494028" y="25907"/>
                  </a:moveTo>
                  <a:lnTo>
                    <a:pt x="1468120" y="25907"/>
                  </a:lnTo>
                  <a:lnTo>
                    <a:pt x="1468120" y="51815"/>
                  </a:lnTo>
                  <a:lnTo>
                    <a:pt x="1494028" y="51815"/>
                  </a:lnTo>
                  <a:lnTo>
                    <a:pt x="1494028" y="25907"/>
                  </a:lnTo>
                  <a:close/>
                </a:path>
                <a:path w="2595245" h="1636395">
                  <a:moveTo>
                    <a:pt x="1442211" y="25907"/>
                  </a:moveTo>
                  <a:lnTo>
                    <a:pt x="1416304" y="25907"/>
                  </a:lnTo>
                  <a:lnTo>
                    <a:pt x="1416304" y="51815"/>
                  </a:lnTo>
                  <a:lnTo>
                    <a:pt x="1442211" y="51815"/>
                  </a:lnTo>
                  <a:lnTo>
                    <a:pt x="1442211" y="25907"/>
                  </a:lnTo>
                  <a:close/>
                </a:path>
                <a:path w="2595245" h="1636395">
                  <a:moveTo>
                    <a:pt x="1390396" y="25907"/>
                  </a:moveTo>
                  <a:lnTo>
                    <a:pt x="1364488" y="25907"/>
                  </a:lnTo>
                  <a:lnTo>
                    <a:pt x="1364488" y="51815"/>
                  </a:lnTo>
                  <a:lnTo>
                    <a:pt x="1390396" y="51815"/>
                  </a:lnTo>
                  <a:lnTo>
                    <a:pt x="1390396" y="25907"/>
                  </a:lnTo>
                  <a:close/>
                </a:path>
                <a:path w="2595245" h="1636395">
                  <a:moveTo>
                    <a:pt x="1338580" y="25907"/>
                  </a:moveTo>
                  <a:lnTo>
                    <a:pt x="1312672" y="25907"/>
                  </a:lnTo>
                  <a:lnTo>
                    <a:pt x="1312672" y="51815"/>
                  </a:lnTo>
                  <a:lnTo>
                    <a:pt x="1338580" y="51815"/>
                  </a:lnTo>
                  <a:lnTo>
                    <a:pt x="1338580" y="25907"/>
                  </a:lnTo>
                  <a:close/>
                </a:path>
                <a:path w="2595245" h="1636395">
                  <a:moveTo>
                    <a:pt x="1286764" y="25907"/>
                  </a:moveTo>
                  <a:lnTo>
                    <a:pt x="1260856" y="25907"/>
                  </a:lnTo>
                  <a:lnTo>
                    <a:pt x="1260856" y="51815"/>
                  </a:lnTo>
                  <a:lnTo>
                    <a:pt x="1286764" y="51815"/>
                  </a:lnTo>
                  <a:lnTo>
                    <a:pt x="1286764" y="25907"/>
                  </a:lnTo>
                  <a:close/>
                </a:path>
                <a:path w="2595245" h="1636395">
                  <a:moveTo>
                    <a:pt x="1234948" y="25907"/>
                  </a:moveTo>
                  <a:lnTo>
                    <a:pt x="1209040" y="25907"/>
                  </a:lnTo>
                  <a:lnTo>
                    <a:pt x="1209040" y="51815"/>
                  </a:lnTo>
                  <a:lnTo>
                    <a:pt x="1234948" y="51815"/>
                  </a:lnTo>
                  <a:lnTo>
                    <a:pt x="1234948" y="25907"/>
                  </a:lnTo>
                  <a:close/>
                </a:path>
                <a:path w="2595245" h="1636395">
                  <a:moveTo>
                    <a:pt x="1183132" y="25907"/>
                  </a:moveTo>
                  <a:lnTo>
                    <a:pt x="1157223" y="25907"/>
                  </a:lnTo>
                  <a:lnTo>
                    <a:pt x="1157223" y="51815"/>
                  </a:lnTo>
                  <a:lnTo>
                    <a:pt x="1183132" y="51815"/>
                  </a:lnTo>
                  <a:lnTo>
                    <a:pt x="1183132" y="25907"/>
                  </a:lnTo>
                  <a:close/>
                </a:path>
                <a:path w="2595245" h="1636395">
                  <a:moveTo>
                    <a:pt x="1131316" y="25907"/>
                  </a:moveTo>
                  <a:lnTo>
                    <a:pt x="1105408" y="25907"/>
                  </a:lnTo>
                  <a:lnTo>
                    <a:pt x="1105408" y="51815"/>
                  </a:lnTo>
                  <a:lnTo>
                    <a:pt x="1131316" y="51815"/>
                  </a:lnTo>
                  <a:lnTo>
                    <a:pt x="1131316" y="25907"/>
                  </a:lnTo>
                  <a:close/>
                </a:path>
                <a:path w="2595245" h="1636395">
                  <a:moveTo>
                    <a:pt x="1079500" y="25907"/>
                  </a:moveTo>
                  <a:lnTo>
                    <a:pt x="1053592" y="25907"/>
                  </a:lnTo>
                  <a:lnTo>
                    <a:pt x="1053592" y="51815"/>
                  </a:lnTo>
                  <a:lnTo>
                    <a:pt x="1079500" y="51815"/>
                  </a:lnTo>
                  <a:lnTo>
                    <a:pt x="1079500" y="25907"/>
                  </a:lnTo>
                  <a:close/>
                </a:path>
                <a:path w="2595245" h="1636395">
                  <a:moveTo>
                    <a:pt x="1027684" y="25907"/>
                  </a:moveTo>
                  <a:lnTo>
                    <a:pt x="1001776" y="25907"/>
                  </a:lnTo>
                  <a:lnTo>
                    <a:pt x="1001776" y="51815"/>
                  </a:lnTo>
                  <a:lnTo>
                    <a:pt x="1027684" y="51815"/>
                  </a:lnTo>
                  <a:lnTo>
                    <a:pt x="1027684" y="25907"/>
                  </a:lnTo>
                  <a:close/>
                </a:path>
                <a:path w="2595245" h="1636395">
                  <a:moveTo>
                    <a:pt x="975867" y="25907"/>
                  </a:moveTo>
                  <a:lnTo>
                    <a:pt x="949960" y="25907"/>
                  </a:lnTo>
                  <a:lnTo>
                    <a:pt x="949960" y="51815"/>
                  </a:lnTo>
                  <a:lnTo>
                    <a:pt x="975867" y="51815"/>
                  </a:lnTo>
                  <a:lnTo>
                    <a:pt x="975867" y="25907"/>
                  </a:lnTo>
                  <a:close/>
                </a:path>
                <a:path w="2595245" h="1636395">
                  <a:moveTo>
                    <a:pt x="924052" y="25907"/>
                  </a:moveTo>
                  <a:lnTo>
                    <a:pt x="898144" y="25907"/>
                  </a:lnTo>
                  <a:lnTo>
                    <a:pt x="898144" y="51815"/>
                  </a:lnTo>
                  <a:lnTo>
                    <a:pt x="924052" y="51815"/>
                  </a:lnTo>
                  <a:lnTo>
                    <a:pt x="924052" y="25907"/>
                  </a:lnTo>
                  <a:close/>
                </a:path>
                <a:path w="2595245" h="1636395">
                  <a:moveTo>
                    <a:pt x="872235" y="25907"/>
                  </a:moveTo>
                  <a:lnTo>
                    <a:pt x="846328" y="25907"/>
                  </a:lnTo>
                  <a:lnTo>
                    <a:pt x="846328" y="51815"/>
                  </a:lnTo>
                  <a:lnTo>
                    <a:pt x="872235" y="51815"/>
                  </a:lnTo>
                  <a:lnTo>
                    <a:pt x="872235" y="25907"/>
                  </a:lnTo>
                  <a:close/>
                </a:path>
                <a:path w="2595245" h="1636395">
                  <a:moveTo>
                    <a:pt x="820420" y="25907"/>
                  </a:moveTo>
                  <a:lnTo>
                    <a:pt x="794511" y="25907"/>
                  </a:lnTo>
                  <a:lnTo>
                    <a:pt x="794511" y="51815"/>
                  </a:lnTo>
                  <a:lnTo>
                    <a:pt x="820420" y="51815"/>
                  </a:lnTo>
                  <a:lnTo>
                    <a:pt x="820420" y="25907"/>
                  </a:lnTo>
                  <a:close/>
                </a:path>
                <a:path w="2595245" h="1636395">
                  <a:moveTo>
                    <a:pt x="768604" y="25907"/>
                  </a:moveTo>
                  <a:lnTo>
                    <a:pt x="742696" y="25907"/>
                  </a:lnTo>
                  <a:lnTo>
                    <a:pt x="742696" y="51815"/>
                  </a:lnTo>
                  <a:lnTo>
                    <a:pt x="768604" y="51815"/>
                  </a:lnTo>
                  <a:lnTo>
                    <a:pt x="768604" y="25907"/>
                  </a:lnTo>
                  <a:close/>
                </a:path>
                <a:path w="2595245" h="1636395">
                  <a:moveTo>
                    <a:pt x="716788" y="25907"/>
                  </a:moveTo>
                  <a:lnTo>
                    <a:pt x="690879" y="25907"/>
                  </a:lnTo>
                  <a:lnTo>
                    <a:pt x="690879" y="51815"/>
                  </a:lnTo>
                  <a:lnTo>
                    <a:pt x="716788" y="51815"/>
                  </a:lnTo>
                  <a:lnTo>
                    <a:pt x="716788" y="25907"/>
                  </a:lnTo>
                  <a:close/>
                </a:path>
                <a:path w="2595245" h="1636395">
                  <a:moveTo>
                    <a:pt x="664972" y="25907"/>
                  </a:moveTo>
                  <a:lnTo>
                    <a:pt x="639064" y="25907"/>
                  </a:lnTo>
                  <a:lnTo>
                    <a:pt x="639064" y="51815"/>
                  </a:lnTo>
                  <a:lnTo>
                    <a:pt x="664972" y="51815"/>
                  </a:lnTo>
                  <a:lnTo>
                    <a:pt x="664972" y="25907"/>
                  </a:lnTo>
                  <a:close/>
                </a:path>
                <a:path w="2595245" h="1636395">
                  <a:moveTo>
                    <a:pt x="613156" y="25907"/>
                  </a:moveTo>
                  <a:lnTo>
                    <a:pt x="587247" y="25907"/>
                  </a:lnTo>
                  <a:lnTo>
                    <a:pt x="587247" y="51815"/>
                  </a:lnTo>
                  <a:lnTo>
                    <a:pt x="613156" y="51815"/>
                  </a:lnTo>
                  <a:lnTo>
                    <a:pt x="613156" y="25907"/>
                  </a:lnTo>
                  <a:close/>
                </a:path>
                <a:path w="2595245" h="1636395">
                  <a:moveTo>
                    <a:pt x="561340" y="25907"/>
                  </a:moveTo>
                  <a:lnTo>
                    <a:pt x="535432" y="25907"/>
                  </a:lnTo>
                  <a:lnTo>
                    <a:pt x="535432" y="51815"/>
                  </a:lnTo>
                  <a:lnTo>
                    <a:pt x="561340" y="51815"/>
                  </a:lnTo>
                  <a:lnTo>
                    <a:pt x="561340" y="25907"/>
                  </a:lnTo>
                  <a:close/>
                </a:path>
                <a:path w="2595245" h="1636395">
                  <a:moveTo>
                    <a:pt x="509523" y="25907"/>
                  </a:moveTo>
                  <a:lnTo>
                    <a:pt x="483616" y="25907"/>
                  </a:lnTo>
                  <a:lnTo>
                    <a:pt x="483616" y="51815"/>
                  </a:lnTo>
                  <a:lnTo>
                    <a:pt x="509523" y="51815"/>
                  </a:lnTo>
                  <a:lnTo>
                    <a:pt x="509523" y="25907"/>
                  </a:lnTo>
                  <a:close/>
                </a:path>
                <a:path w="2595245" h="1636395">
                  <a:moveTo>
                    <a:pt x="457708" y="25907"/>
                  </a:moveTo>
                  <a:lnTo>
                    <a:pt x="431800" y="25907"/>
                  </a:lnTo>
                  <a:lnTo>
                    <a:pt x="431800" y="51815"/>
                  </a:lnTo>
                  <a:lnTo>
                    <a:pt x="457708" y="51815"/>
                  </a:lnTo>
                  <a:lnTo>
                    <a:pt x="457708" y="25907"/>
                  </a:lnTo>
                  <a:close/>
                </a:path>
                <a:path w="2595245" h="1636395">
                  <a:moveTo>
                    <a:pt x="405891" y="25907"/>
                  </a:moveTo>
                  <a:lnTo>
                    <a:pt x="379984" y="25907"/>
                  </a:lnTo>
                  <a:lnTo>
                    <a:pt x="379984" y="51815"/>
                  </a:lnTo>
                  <a:lnTo>
                    <a:pt x="405891" y="51815"/>
                  </a:lnTo>
                  <a:lnTo>
                    <a:pt x="405891" y="25907"/>
                  </a:lnTo>
                  <a:close/>
                </a:path>
                <a:path w="2595245" h="1636395">
                  <a:moveTo>
                    <a:pt x="354076" y="25907"/>
                  </a:moveTo>
                  <a:lnTo>
                    <a:pt x="328168" y="25907"/>
                  </a:lnTo>
                  <a:lnTo>
                    <a:pt x="328168" y="51815"/>
                  </a:lnTo>
                  <a:lnTo>
                    <a:pt x="354076" y="51815"/>
                  </a:lnTo>
                  <a:lnTo>
                    <a:pt x="354076" y="25907"/>
                  </a:lnTo>
                  <a:close/>
                </a:path>
                <a:path w="2595245" h="1636395">
                  <a:moveTo>
                    <a:pt x="302259" y="25907"/>
                  </a:moveTo>
                  <a:lnTo>
                    <a:pt x="276352" y="25907"/>
                  </a:lnTo>
                  <a:lnTo>
                    <a:pt x="276352" y="51815"/>
                  </a:lnTo>
                  <a:lnTo>
                    <a:pt x="302259" y="51815"/>
                  </a:lnTo>
                  <a:lnTo>
                    <a:pt x="302259" y="25907"/>
                  </a:lnTo>
                  <a:close/>
                </a:path>
                <a:path w="2595245" h="1636395">
                  <a:moveTo>
                    <a:pt x="250444" y="25907"/>
                  </a:moveTo>
                  <a:lnTo>
                    <a:pt x="224536" y="25907"/>
                  </a:lnTo>
                  <a:lnTo>
                    <a:pt x="224536" y="51815"/>
                  </a:lnTo>
                  <a:lnTo>
                    <a:pt x="250444" y="51815"/>
                  </a:lnTo>
                  <a:lnTo>
                    <a:pt x="250444" y="25907"/>
                  </a:lnTo>
                  <a:close/>
                </a:path>
                <a:path w="2595245" h="1636395">
                  <a:moveTo>
                    <a:pt x="198628" y="25907"/>
                  </a:moveTo>
                  <a:lnTo>
                    <a:pt x="172720" y="25907"/>
                  </a:lnTo>
                  <a:lnTo>
                    <a:pt x="172720" y="51815"/>
                  </a:lnTo>
                  <a:lnTo>
                    <a:pt x="198628" y="51815"/>
                  </a:lnTo>
                  <a:lnTo>
                    <a:pt x="198628" y="25907"/>
                  </a:lnTo>
                  <a:close/>
                </a:path>
                <a:path w="2595245" h="1636395">
                  <a:moveTo>
                    <a:pt x="146812" y="25907"/>
                  </a:moveTo>
                  <a:lnTo>
                    <a:pt x="120903" y="25907"/>
                  </a:lnTo>
                  <a:lnTo>
                    <a:pt x="120903" y="51815"/>
                  </a:lnTo>
                  <a:lnTo>
                    <a:pt x="146812" y="51815"/>
                  </a:lnTo>
                  <a:lnTo>
                    <a:pt x="146812" y="25907"/>
                  </a:lnTo>
                  <a:close/>
                </a:path>
                <a:path w="2595245" h="1636395">
                  <a:moveTo>
                    <a:pt x="94996" y="25907"/>
                  </a:moveTo>
                  <a:lnTo>
                    <a:pt x="69087" y="25907"/>
                  </a:lnTo>
                  <a:lnTo>
                    <a:pt x="69087" y="51815"/>
                  </a:lnTo>
                  <a:lnTo>
                    <a:pt x="94996" y="51815"/>
                  </a:lnTo>
                  <a:lnTo>
                    <a:pt x="94996" y="25907"/>
                  </a:lnTo>
                  <a:close/>
                </a:path>
                <a:path w="2595245" h="1636395">
                  <a:moveTo>
                    <a:pt x="43180" y="25907"/>
                  </a:moveTo>
                  <a:lnTo>
                    <a:pt x="25781" y="25907"/>
                  </a:lnTo>
                  <a:lnTo>
                    <a:pt x="25828" y="38861"/>
                  </a:lnTo>
                  <a:lnTo>
                    <a:pt x="25908" y="60325"/>
                  </a:lnTo>
                  <a:lnTo>
                    <a:pt x="51815" y="60325"/>
                  </a:lnTo>
                  <a:lnTo>
                    <a:pt x="51765" y="51815"/>
                  </a:lnTo>
                  <a:lnTo>
                    <a:pt x="38734" y="51815"/>
                  </a:lnTo>
                  <a:lnTo>
                    <a:pt x="43180" y="47370"/>
                  </a:lnTo>
                  <a:lnTo>
                    <a:pt x="43180" y="25907"/>
                  </a:lnTo>
                  <a:close/>
                </a:path>
                <a:path w="2595245" h="1636395">
                  <a:moveTo>
                    <a:pt x="43180" y="47370"/>
                  </a:moveTo>
                  <a:lnTo>
                    <a:pt x="38734" y="51815"/>
                  </a:lnTo>
                  <a:lnTo>
                    <a:pt x="43180" y="51815"/>
                  </a:lnTo>
                  <a:lnTo>
                    <a:pt x="43180" y="47370"/>
                  </a:lnTo>
                  <a:close/>
                </a:path>
                <a:path w="2595245" h="1636395">
                  <a:moveTo>
                    <a:pt x="51689" y="38861"/>
                  </a:moveTo>
                  <a:lnTo>
                    <a:pt x="43180" y="47370"/>
                  </a:lnTo>
                  <a:lnTo>
                    <a:pt x="43180" y="51815"/>
                  </a:lnTo>
                  <a:lnTo>
                    <a:pt x="51765" y="51815"/>
                  </a:lnTo>
                  <a:lnTo>
                    <a:pt x="51689" y="38861"/>
                  </a:lnTo>
                  <a:close/>
                </a:path>
                <a:path w="2595245" h="1636395">
                  <a:moveTo>
                    <a:pt x="51815" y="86232"/>
                  </a:moveTo>
                  <a:lnTo>
                    <a:pt x="25908" y="86232"/>
                  </a:lnTo>
                  <a:lnTo>
                    <a:pt x="25908" y="112140"/>
                  </a:lnTo>
                  <a:lnTo>
                    <a:pt x="51815" y="112140"/>
                  </a:lnTo>
                  <a:lnTo>
                    <a:pt x="51815" y="86232"/>
                  </a:lnTo>
                  <a:close/>
                </a:path>
                <a:path w="2595245" h="1636395">
                  <a:moveTo>
                    <a:pt x="51815" y="138048"/>
                  </a:moveTo>
                  <a:lnTo>
                    <a:pt x="25908" y="138048"/>
                  </a:lnTo>
                  <a:lnTo>
                    <a:pt x="25908" y="163956"/>
                  </a:lnTo>
                  <a:lnTo>
                    <a:pt x="51815" y="163956"/>
                  </a:lnTo>
                  <a:lnTo>
                    <a:pt x="51815" y="138048"/>
                  </a:lnTo>
                  <a:close/>
                </a:path>
                <a:path w="2595245" h="1636395">
                  <a:moveTo>
                    <a:pt x="51815" y="189864"/>
                  </a:moveTo>
                  <a:lnTo>
                    <a:pt x="25908" y="189864"/>
                  </a:lnTo>
                  <a:lnTo>
                    <a:pt x="25908" y="215772"/>
                  </a:lnTo>
                  <a:lnTo>
                    <a:pt x="51815" y="215772"/>
                  </a:lnTo>
                  <a:lnTo>
                    <a:pt x="51815" y="189864"/>
                  </a:lnTo>
                  <a:close/>
                </a:path>
                <a:path w="2595245" h="1636395">
                  <a:moveTo>
                    <a:pt x="51815" y="241680"/>
                  </a:moveTo>
                  <a:lnTo>
                    <a:pt x="25908" y="241680"/>
                  </a:lnTo>
                  <a:lnTo>
                    <a:pt x="25908" y="267588"/>
                  </a:lnTo>
                  <a:lnTo>
                    <a:pt x="51815" y="267588"/>
                  </a:lnTo>
                  <a:lnTo>
                    <a:pt x="51815" y="241680"/>
                  </a:lnTo>
                  <a:close/>
                </a:path>
                <a:path w="2595245" h="1636395">
                  <a:moveTo>
                    <a:pt x="51815" y="293496"/>
                  </a:moveTo>
                  <a:lnTo>
                    <a:pt x="25908" y="293496"/>
                  </a:lnTo>
                  <a:lnTo>
                    <a:pt x="25908" y="319404"/>
                  </a:lnTo>
                  <a:lnTo>
                    <a:pt x="51815" y="319404"/>
                  </a:lnTo>
                  <a:lnTo>
                    <a:pt x="51815" y="293496"/>
                  </a:lnTo>
                  <a:close/>
                </a:path>
                <a:path w="2595245" h="1636395">
                  <a:moveTo>
                    <a:pt x="51943" y="345313"/>
                  </a:moveTo>
                  <a:lnTo>
                    <a:pt x="26034" y="345313"/>
                  </a:lnTo>
                  <a:lnTo>
                    <a:pt x="26034" y="371220"/>
                  </a:lnTo>
                  <a:lnTo>
                    <a:pt x="51943" y="371220"/>
                  </a:lnTo>
                  <a:lnTo>
                    <a:pt x="51943" y="345313"/>
                  </a:lnTo>
                  <a:close/>
                </a:path>
                <a:path w="2595245" h="1636395">
                  <a:moveTo>
                    <a:pt x="51943" y="397128"/>
                  </a:moveTo>
                  <a:lnTo>
                    <a:pt x="26034" y="397128"/>
                  </a:lnTo>
                  <a:lnTo>
                    <a:pt x="26034" y="423036"/>
                  </a:lnTo>
                  <a:lnTo>
                    <a:pt x="51943" y="423036"/>
                  </a:lnTo>
                  <a:lnTo>
                    <a:pt x="51943" y="397128"/>
                  </a:lnTo>
                  <a:close/>
                </a:path>
                <a:path w="2595245" h="1636395">
                  <a:moveTo>
                    <a:pt x="51943" y="448944"/>
                  </a:moveTo>
                  <a:lnTo>
                    <a:pt x="26034" y="448944"/>
                  </a:lnTo>
                  <a:lnTo>
                    <a:pt x="26034" y="474852"/>
                  </a:lnTo>
                  <a:lnTo>
                    <a:pt x="51943" y="474852"/>
                  </a:lnTo>
                  <a:lnTo>
                    <a:pt x="51943" y="448944"/>
                  </a:lnTo>
                  <a:close/>
                </a:path>
                <a:path w="2595245" h="1636395">
                  <a:moveTo>
                    <a:pt x="51943" y="500760"/>
                  </a:moveTo>
                  <a:lnTo>
                    <a:pt x="26034" y="500760"/>
                  </a:lnTo>
                  <a:lnTo>
                    <a:pt x="26034" y="526668"/>
                  </a:lnTo>
                  <a:lnTo>
                    <a:pt x="51943" y="526668"/>
                  </a:lnTo>
                  <a:lnTo>
                    <a:pt x="51943" y="500760"/>
                  </a:lnTo>
                  <a:close/>
                </a:path>
                <a:path w="2595245" h="1636395">
                  <a:moveTo>
                    <a:pt x="51943" y="552576"/>
                  </a:moveTo>
                  <a:lnTo>
                    <a:pt x="26034" y="552576"/>
                  </a:lnTo>
                  <a:lnTo>
                    <a:pt x="26034" y="578484"/>
                  </a:lnTo>
                  <a:lnTo>
                    <a:pt x="51943" y="578484"/>
                  </a:lnTo>
                  <a:lnTo>
                    <a:pt x="51943" y="552576"/>
                  </a:lnTo>
                  <a:close/>
                </a:path>
                <a:path w="2595245" h="1636395">
                  <a:moveTo>
                    <a:pt x="51943" y="604392"/>
                  </a:moveTo>
                  <a:lnTo>
                    <a:pt x="26034" y="604392"/>
                  </a:lnTo>
                  <a:lnTo>
                    <a:pt x="26034" y="630301"/>
                  </a:lnTo>
                  <a:lnTo>
                    <a:pt x="51943" y="630301"/>
                  </a:lnTo>
                  <a:lnTo>
                    <a:pt x="51943" y="604392"/>
                  </a:lnTo>
                  <a:close/>
                </a:path>
                <a:path w="2595245" h="1636395">
                  <a:moveTo>
                    <a:pt x="52070" y="656208"/>
                  </a:moveTo>
                  <a:lnTo>
                    <a:pt x="26162" y="656208"/>
                  </a:lnTo>
                  <a:lnTo>
                    <a:pt x="26162" y="682116"/>
                  </a:lnTo>
                  <a:lnTo>
                    <a:pt x="52070" y="682116"/>
                  </a:lnTo>
                  <a:lnTo>
                    <a:pt x="52070" y="656208"/>
                  </a:lnTo>
                  <a:close/>
                </a:path>
                <a:path w="2595245" h="1636395">
                  <a:moveTo>
                    <a:pt x="52070" y="708025"/>
                  </a:moveTo>
                  <a:lnTo>
                    <a:pt x="26162" y="708025"/>
                  </a:lnTo>
                  <a:lnTo>
                    <a:pt x="26162" y="733932"/>
                  </a:lnTo>
                  <a:lnTo>
                    <a:pt x="52070" y="733932"/>
                  </a:lnTo>
                  <a:lnTo>
                    <a:pt x="52070" y="708025"/>
                  </a:lnTo>
                  <a:close/>
                </a:path>
                <a:path w="2595245" h="1636395">
                  <a:moveTo>
                    <a:pt x="52070" y="759840"/>
                  </a:moveTo>
                  <a:lnTo>
                    <a:pt x="26162" y="759840"/>
                  </a:lnTo>
                  <a:lnTo>
                    <a:pt x="26162" y="785748"/>
                  </a:lnTo>
                  <a:lnTo>
                    <a:pt x="52070" y="785748"/>
                  </a:lnTo>
                  <a:lnTo>
                    <a:pt x="52070" y="759840"/>
                  </a:lnTo>
                  <a:close/>
                </a:path>
                <a:path w="2595245" h="1636395">
                  <a:moveTo>
                    <a:pt x="52070" y="811656"/>
                  </a:moveTo>
                  <a:lnTo>
                    <a:pt x="26162" y="811656"/>
                  </a:lnTo>
                  <a:lnTo>
                    <a:pt x="26162" y="837564"/>
                  </a:lnTo>
                  <a:lnTo>
                    <a:pt x="52070" y="837564"/>
                  </a:lnTo>
                  <a:lnTo>
                    <a:pt x="52070" y="811656"/>
                  </a:lnTo>
                  <a:close/>
                </a:path>
                <a:path w="2595245" h="1636395">
                  <a:moveTo>
                    <a:pt x="52070" y="863472"/>
                  </a:moveTo>
                  <a:lnTo>
                    <a:pt x="26162" y="863472"/>
                  </a:lnTo>
                  <a:lnTo>
                    <a:pt x="26162" y="889380"/>
                  </a:lnTo>
                  <a:lnTo>
                    <a:pt x="52070" y="889380"/>
                  </a:lnTo>
                  <a:lnTo>
                    <a:pt x="52070" y="863472"/>
                  </a:lnTo>
                  <a:close/>
                </a:path>
                <a:path w="2595245" h="1636395">
                  <a:moveTo>
                    <a:pt x="52070" y="915288"/>
                  </a:moveTo>
                  <a:lnTo>
                    <a:pt x="26162" y="915288"/>
                  </a:lnTo>
                  <a:lnTo>
                    <a:pt x="26289" y="941196"/>
                  </a:lnTo>
                  <a:lnTo>
                    <a:pt x="52196" y="941196"/>
                  </a:lnTo>
                  <a:lnTo>
                    <a:pt x="52070" y="915288"/>
                  </a:lnTo>
                  <a:close/>
                </a:path>
                <a:path w="2595245" h="1636395">
                  <a:moveTo>
                    <a:pt x="52196" y="967104"/>
                  </a:moveTo>
                  <a:lnTo>
                    <a:pt x="26289" y="967104"/>
                  </a:lnTo>
                  <a:lnTo>
                    <a:pt x="26289" y="993013"/>
                  </a:lnTo>
                  <a:lnTo>
                    <a:pt x="52196" y="993013"/>
                  </a:lnTo>
                  <a:lnTo>
                    <a:pt x="52196" y="967104"/>
                  </a:lnTo>
                  <a:close/>
                </a:path>
                <a:path w="2595245" h="1636395">
                  <a:moveTo>
                    <a:pt x="52196" y="1018920"/>
                  </a:moveTo>
                  <a:lnTo>
                    <a:pt x="26289" y="1018920"/>
                  </a:lnTo>
                  <a:lnTo>
                    <a:pt x="26289" y="1044828"/>
                  </a:lnTo>
                  <a:lnTo>
                    <a:pt x="52196" y="1044828"/>
                  </a:lnTo>
                  <a:lnTo>
                    <a:pt x="52196" y="1018920"/>
                  </a:lnTo>
                  <a:close/>
                </a:path>
                <a:path w="2595245" h="1636395">
                  <a:moveTo>
                    <a:pt x="52196" y="1070736"/>
                  </a:moveTo>
                  <a:lnTo>
                    <a:pt x="26289" y="1070736"/>
                  </a:lnTo>
                  <a:lnTo>
                    <a:pt x="26289" y="1096644"/>
                  </a:lnTo>
                  <a:lnTo>
                    <a:pt x="52196" y="1096644"/>
                  </a:lnTo>
                  <a:lnTo>
                    <a:pt x="52196" y="1070736"/>
                  </a:lnTo>
                  <a:close/>
                </a:path>
                <a:path w="2595245" h="1636395">
                  <a:moveTo>
                    <a:pt x="52196" y="1122552"/>
                  </a:moveTo>
                  <a:lnTo>
                    <a:pt x="26289" y="1122552"/>
                  </a:lnTo>
                  <a:lnTo>
                    <a:pt x="26289" y="1148460"/>
                  </a:lnTo>
                  <a:lnTo>
                    <a:pt x="52196" y="1148460"/>
                  </a:lnTo>
                  <a:lnTo>
                    <a:pt x="52196" y="1122552"/>
                  </a:lnTo>
                  <a:close/>
                </a:path>
                <a:path w="2595245" h="1636395">
                  <a:moveTo>
                    <a:pt x="52196" y="1174368"/>
                  </a:moveTo>
                  <a:lnTo>
                    <a:pt x="26289" y="1174368"/>
                  </a:lnTo>
                  <a:lnTo>
                    <a:pt x="26289" y="1200277"/>
                  </a:lnTo>
                  <a:lnTo>
                    <a:pt x="52196" y="1200277"/>
                  </a:lnTo>
                  <a:lnTo>
                    <a:pt x="52196" y="1174368"/>
                  </a:lnTo>
                  <a:close/>
                </a:path>
                <a:path w="2595245" h="1636395">
                  <a:moveTo>
                    <a:pt x="52324" y="1226184"/>
                  </a:moveTo>
                  <a:lnTo>
                    <a:pt x="26415" y="1226184"/>
                  </a:lnTo>
                  <a:lnTo>
                    <a:pt x="26415" y="1252092"/>
                  </a:lnTo>
                  <a:lnTo>
                    <a:pt x="52324" y="1252092"/>
                  </a:lnTo>
                  <a:lnTo>
                    <a:pt x="52324" y="1226184"/>
                  </a:lnTo>
                  <a:close/>
                </a:path>
                <a:path w="2595245" h="1636395">
                  <a:moveTo>
                    <a:pt x="52324" y="1278001"/>
                  </a:moveTo>
                  <a:lnTo>
                    <a:pt x="26415" y="1278001"/>
                  </a:lnTo>
                  <a:lnTo>
                    <a:pt x="26415" y="1303908"/>
                  </a:lnTo>
                  <a:lnTo>
                    <a:pt x="52324" y="1303908"/>
                  </a:lnTo>
                  <a:lnTo>
                    <a:pt x="52324" y="1278001"/>
                  </a:lnTo>
                  <a:close/>
                </a:path>
                <a:path w="2595245" h="1636395">
                  <a:moveTo>
                    <a:pt x="52324" y="1329816"/>
                  </a:moveTo>
                  <a:lnTo>
                    <a:pt x="26415" y="1329816"/>
                  </a:lnTo>
                  <a:lnTo>
                    <a:pt x="26415" y="1355725"/>
                  </a:lnTo>
                  <a:lnTo>
                    <a:pt x="52324" y="1355725"/>
                  </a:lnTo>
                  <a:lnTo>
                    <a:pt x="52324" y="1329816"/>
                  </a:lnTo>
                  <a:close/>
                </a:path>
                <a:path w="2595245" h="1636395">
                  <a:moveTo>
                    <a:pt x="52324" y="1381632"/>
                  </a:moveTo>
                  <a:lnTo>
                    <a:pt x="26415" y="1381632"/>
                  </a:lnTo>
                  <a:lnTo>
                    <a:pt x="26415" y="1407540"/>
                  </a:lnTo>
                  <a:lnTo>
                    <a:pt x="52324" y="1407540"/>
                  </a:lnTo>
                  <a:lnTo>
                    <a:pt x="52324" y="1381632"/>
                  </a:lnTo>
                  <a:close/>
                </a:path>
                <a:path w="2595245" h="1636395">
                  <a:moveTo>
                    <a:pt x="52324" y="1433448"/>
                  </a:moveTo>
                  <a:lnTo>
                    <a:pt x="26415" y="1433448"/>
                  </a:lnTo>
                  <a:lnTo>
                    <a:pt x="26415" y="1459356"/>
                  </a:lnTo>
                  <a:lnTo>
                    <a:pt x="52324" y="1459356"/>
                  </a:lnTo>
                  <a:lnTo>
                    <a:pt x="52324" y="1433448"/>
                  </a:lnTo>
                  <a:close/>
                </a:path>
                <a:path w="2595245" h="1636395">
                  <a:moveTo>
                    <a:pt x="52324" y="1485264"/>
                  </a:moveTo>
                  <a:lnTo>
                    <a:pt x="26415" y="1485264"/>
                  </a:lnTo>
                  <a:lnTo>
                    <a:pt x="26415" y="1511172"/>
                  </a:lnTo>
                  <a:lnTo>
                    <a:pt x="52324" y="1511172"/>
                  </a:lnTo>
                  <a:lnTo>
                    <a:pt x="52324" y="1485264"/>
                  </a:lnTo>
                  <a:close/>
                </a:path>
                <a:path w="2595245" h="1636395">
                  <a:moveTo>
                    <a:pt x="26543" y="1559102"/>
                  </a:moveTo>
                  <a:lnTo>
                    <a:pt x="0" y="1560448"/>
                  </a:lnTo>
                  <a:lnTo>
                    <a:pt x="42799" y="1636140"/>
                  </a:lnTo>
                  <a:lnTo>
                    <a:pt x="74766" y="1562989"/>
                  </a:lnTo>
                  <a:lnTo>
                    <a:pt x="26543" y="1562989"/>
                  </a:lnTo>
                  <a:lnTo>
                    <a:pt x="26543" y="1559102"/>
                  </a:lnTo>
                  <a:close/>
                </a:path>
                <a:path w="2595245" h="1636395">
                  <a:moveTo>
                    <a:pt x="52450" y="1557787"/>
                  </a:moveTo>
                  <a:lnTo>
                    <a:pt x="26543" y="1559102"/>
                  </a:lnTo>
                  <a:lnTo>
                    <a:pt x="26543" y="1562989"/>
                  </a:lnTo>
                  <a:lnTo>
                    <a:pt x="52450" y="1562989"/>
                  </a:lnTo>
                  <a:lnTo>
                    <a:pt x="52450" y="1557787"/>
                  </a:lnTo>
                  <a:close/>
                </a:path>
                <a:path w="2595245" h="1636395">
                  <a:moveTo>
                    <a:pt x="77597" y="1556511"/>
                  </a:moveTo>
                  <a:lnTo>
                    <a:pt x="52450" y="1557787"/>
                  </a:lnTo>
                  <a:lnTo>
                    <a:pt x="52450" y="1562989"/>
                  </a:lnTo>
                  <a:lnTo>
                    <a:pt x="74766" y="1562989"/>
                  </a:lnTo>
                  <a:lnTo>
                    <a:pt x="77597" y="1556511"/>
                  </a:lnTo>
                  <a:close/>
                </a:path>
                <a:path w="2595245" h="1636395">
                  <a:moveTo>
                    <a:pt x="52450" y="1537080"/>
                  </a:moveTo>
                  <a:lnTo>
                    <a:pt x="26543" y="1537080"/>
                  </a:lnTo>
                  <a:lnTo>
                    <a:pt x="26543" y="1559102"/>
                  </a:lnTo>
                  <a:lnTo>
                    <a:pt x="52450" y="1557787"/>
                  </a:lnTo>
                  <a:lnTo>
                    <a:pt x="52450" y="153708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2460498" y="5127752"/>
            <a:ext cx="2356485" cy="1489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indent="1905" algn="ctr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o‘z</a:t>
            </a:r>
            <a:r>
              <a:rPr sz="1600" b="1" spc="-4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xizmat</a:t>
            </a:r>
            <a:r>
              <a:rPr sz="1600" b="1" spc="-4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2D75B6"/>
                </a:solidFill>
                <a:latin typeface="Tahoma"/>
                <a:cs typeface="Tahoma"/>
              </a:rPr>
              <a:t>vazifalarini </a:t>
            </a: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bajarishda</a:t>
            </a:r>
            <a:r>
              <a:rPr sz="1600" b="1" spc="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spc="-25" dirty="0">
                <a:solidFill>
                  <a:srgbClr val="2D75B6"/>
                </a:solidFill>
                <a:latin typeface="Tahoma"/>
                <a:cs typeface="Tahoma"/>
              </a:rPr>
              <a:t>biror-</a:t>
            </a: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bir</a:t>
            </a:r>
            <a:r>
              <a:rPr sz="1600" b="1" spc="3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2D75B6"/>
                </a:solidFill>
                <a:latin typeface="Tahoma"/>
                <a:cs typeface="Tahoma"/>
              </a:rPr>
              <a:t>shaxs, </a:t>
            </a: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guruh</a:t>
            </a:r>
            <a:r>
              <a:rPr sz="1600" b="1" spc="-4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yoki</a:t>
            </a:r>
            <a:r>
              <a:rPr sz="1600" b="1" spc="-10" dirty="0">
                <a:solidFill>
                  <a:srgbClr val="2D75B6"/>
                </a:solidFill>
                <a:latin typeface="Tahoma"/>
                <a:cs typeface="Tahoma"/>
              </a:rPr>
              <a:t> tashkilotlarga </a:t>
            </a: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yon</a:t>
            </a:r>
            <a:r>
              <a:rPr sz="1600" b="1" spc="-5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bosish</a:t>
            </a:r>
            <a:r>
              <a:rPr sz="1600" b="1" spc="-3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va</a:t>
            </a:r>
            <a:r>
              <a:rPr sz="1600" b="1" spc="-5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2D75B6"/>
                </a:solidFill>
                <a:latin typeface="Tahoma"/>
                <a:cs typeface="Tahoma"/>
              </a:rPr>
              <a:t>ustunlik berish</a:t>
            </a:r>
            <a:endParaRPr sz="1600" b="1" dirty="0">
              <a:latin typeface="Tahoma"/>
              <a:cs typeface="Tahom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018532" y="4620767"/>
            <a:ext cx="2148840" cy="433070"/>
          </a:xfrm>
          <a:custGeom>
            <a:avLst/>
            <a:gdLst/>
            <a:ahLst/>
            <a:cxnLst/>
            <a:rect l="l" t="t" r="r" b="b"/>
            <a:pathLst>
              <a:path w="2148840" h="433070">
                <a:moveTo>
                  <a:pt x="1932432" y="0"/>
                </a:moveTo>
                <a:lnTo>
                  <a:pt x="216407" y="0"/>
                </a:lnTo>
                <a:lnTo>
                  <a:pt x="166791" y="5716"/>
                </a:lnTo>
                <a:lnTo>
                  <a:pt x="121242" y="21998"/>
                </a:lnTo>
                <a:lnTo>
                  <a:pt x="81060" y="47546"/>
                </a:lnTo>
                <a:lnTo>
                  <a:pt x="47546" y="81060"/>
                </a:lnTo>
                <a:lnTo>
                  <a:pt x="21998" y="121242"/>
                </a:lnTo>
                <a:lnTo>
                  <a:pt x="5716" y="166791"/>
                </a:lnTo>
                <a:lnTo>
                  <a:pt x="0" y="216407"/>
                </a:lnTo>
                <a:lnTo>
                  <a:pt x="5716" y="266024"/>
                </a:lnTo>
                <a:lnTo>
                  <a:pt x="21998" y="311573"/>
                </a:lnTo>
                <a:lnTo>
                  <a:pt x="47546" y="351755"/>
                </a:lnTo>
                <a:lnTo>
                  <a:pt x="81060" y="385269"/>
                </a:lnTo>
                <a:lnTo>
                  <a:pt x="121242" y="410817"/>
                </a:lnTo>
                <a:lnTo>
                  <a:pt x="166791" y="427099"/>
                </a:lnTo>
                <a:lnTo>
                  <a:pt x="216407" y="432815"/>
                </a:lnTo>
                <a:lnTo>
                  <a:pt x="1932432" y="432815"/>
                </a:lnTo>
                <a:lnTo>
                  <a:pt x="1982048" y="427099"/>
                </a:lnTo>
                <a:lnTo>
                  <a:pt x="2027597" y="410817"/>
                </a:lnTo>
                <a:lnTo>
                  <a:pt x="2067779" y="385269"/>
                </a:lnTo>
                <a:lnTo>
                  <a:pt x="2101293" y="351755"/>
                </a:lnTo>
                <a:lnTo>
                  <a:pt x="2126841" y="311573"/>
                </a:lnTo>
                <a:lnTo>
                  <a:pt x="2143123" y="266024"/>
                </a:lnTo>
                <a:lnTo>
                  <a:pt x="2148840" y="216407"/>
                </a:lnTo>
                <a:lnTo>
                  <a:pt x="2143123" y="166791"/>
                </a:lnTo>
                <a:lnTo>
                  <a:pt x="2126841" y="121242"/>
                </a:lnTo>
                <a:lnTo>
                  <a:pt x="2101293" y="81060"/>
                </a:lnTo>
                <a:lnTo>
                  <a:pt x="2067779" y="47546"/>
                </a:lnTo>
                <a:lnTo>
                  <a:pt x="2027597" y="21998"/>
                </a:lnTo>
                <a:lnTo>
                  <a:pt x="1982048" y="5716"/>
                </a:lnTo>
                <a:lnTo>
                  <a:pt x="1932432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242052" y="5136337"/>
            <a:ext cx="1701800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540" algn="ctr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2D75B6"/>
                </a:solidFill>
                <a:latin typeface="Tahoma"/>
                <a:cs typeface="Tahoma"/>
              </a:rPr>
              <a:t>farzandining </a:t>
            </a: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murabbiysi</a:t>
            </a:r>
            <a:r>
              <a:rPr sz="1600" b="1" spc="-8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2D75B6"/>
                </a:solidFill>
                <a:latin typeface="Tahoma"/>
                <a:cs typeface="Tahoma"/>
              </a:rPr>
              <a:t>bo‘lgan </a:t>
            </a: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shaxs</a:t>
            </a:r>
            <a:r>
              <a:rPr sz="1600" b="1" spc="-1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bilan</a:t>
            </a:r>
            <a:r>
              <a:rPr sz="1600" b="1" spc="-2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2D75B6"/>
                </a:solidFill>
                <a:latin typeface="Tahoma"/>
                <a:cs typeface="Tahoma"/>
              </a:rPr>
              <a:t>bog‘liq </a:t>
            </a: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ishni</a:t>
            </a:r>
            <a:r>
              <a:rPr sz="1600" b="1" spc="-2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2D75B6"/>
                </a:solidFill>
                <a:latin typeface="Tahoma"/>
                <a:cs typeface="Tahoma"/>
              </a:rPr>
              <a:t>ko‘rish</a:t>
            </a:r>
            <a:endParaRPr sz="1600" b="1" dirty="0">
              <a:latin typeface="Tahoma"/>
              <a:cs typeface="Tahoma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7307580" y="4597908"/>
            <a:ext cx="2147570" cy="433070"/>
          </a:xfrm>
          <a:custGeom>
            <a:avLst/>
            <a:gdLst/>
            <a:ahLst/>
            <a:cxnLst/>
            <a:rect l="l" t="t" r="r" b="b"/>
            <a:pathLst>
              <a:path w="2147570" h="433070">
                <a:moveTo>
                  <a:pt x="1930908" y="0"/>
                </a:moveTo>
                <a:lnTo>
                  <a:pt x="216408" y="0"/>
                </a:lnTo>
                <a:lnTo>
                  <a:pt x="166791" y="5716"/>
                </a:lnTo>
                <a:lnTo>
                  <a:pt x="121242" y="21998"/>
                </a:lnTo>
                <a:lnTo>
                  <a:pt x="81060" y="47546"/>
                </a:lnTo>
                <a:lnTo>
                  <a:pt x="47546" y="81060"/>
                </a:lnTo>
                <a:lnTo>
                  <a:pt x="21998" y="121242"/>
                </a:lnTo>
                <a:lnTo>
                  <a:pt x="5716" y="166791"/>
                </a:lnTo>
                <a:lnTo>
                  <a:pt x="0" y="216408"/>
                </a:lnTo>
                <a:lnTo>
                  <a:pt x="5716" y="266024"/>
                </a:lnTo>
                <a:lnTo>
                  <a:pt x="21998" y="311573"/>
                </a:lnTo>
                <a:lnTo>
                  <a:pt x="47546" y="351755"/>
                </a:lnTo>
                <a:lnTo>
                  <a:pt x="81060" y="385269"/>
                </a:lnTo>
                <a:lnTo>
                  <a:pt x="121242" y="410817"/>
                </a:lnTo>
                <a:lnTo>
                  <a:pt x="166791" y="427099"/>
                </a:lnTo>
                <a:lnTo>
                  <a:pt x="216408" y="432816"/>
                </a:lnTo>
                <a:lnTo>
                  <a:pt x="1930908" y="432816"/>
                </a:lnTo>
                <a:lnTo>
                  <a:pt x="1980524" y="427099"/>
                </a:lnTo>
                <a:lnTo>
                  <a:pt x="2026073" y="410817"/>
                </a:lnTo>
                <a:lnTo>
                  <a:pt x="2066255" y="385269"/>
                </a:lnTo>
                <a:lnTo>
                  <a:pt x="2099769" y="351755"/>
                </a:lnTo>
                <a:lnTo>
                  <a:pt x="2125317" y="311573"/>
                </a:lnTo>
                <a:lnTo>
                  <a:pt x="2141599" y="266024"/>
                </a:lnTo>
                <a:lnTo>
                  <a:pt x="2147316" y="216408"/>
                </a:lnTo>
                <a:lnTo>
                  <a:pt x="2141599" y="166791"/>
                </a:lnTo>
                <a:lnTo>
                  <a:pt x="2125317" y="121242"/>
                </a:lnTo>
                <a:lnTo>
                  <a:pt x="2099769" y="81060"/>
                </a:lnTo>
                <a:lnTo>
                  <a:pt x="2066255" y="47546"/>
                </a:lnTo>
                <a:lnTo>
                  <a:pt x="2026073" y="21998"/>
                </a:lnTo>
                <a:lnTo>
                  <a:pt x="1980524" y="5716"/>
                </a:lnTo>
                <a:lnTo>
                  <a:pt x="1930908" y="0"/>
                </a:lnTo>
                <a:close/>
              </a:path>
            </a:pathLst>
          </a:custGeom>
          <a:solidFill>
            <a:srgbClr val="7B7B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552181" y="5113782"/>
            <a:ext cx="1661160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nazoratida</a:t>
            </a:r>
            <a:r>
              <a:rPr sz="1600" b="1" spc="-12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2D75B6"/>
                </a:solidFill>
                <a:latin typeface="Tahoma"/>
                <a:cs typeface="Tahoma"/>
              </a:rPr>
              <a:t>bo‘lgan </a:t>
            </a: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tashkilotga</a:t>
            </a:r>
            <a:r>
              <a:rPr sz="1600" b="1" spc="-8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spc="-20" dirty="0">
                <a:solidFill>
                  <a:srgbClr val="2D75B6"/>
                </a:solidFill>
                <a:latin typeface="Tahoma"/>
                <a:cs typeface="Tahoma"/>
              </a:rPr>
              <a:t>ishga </a:t>
            </a:r>
            <a:r>
              <a:rPr sz="1600" b="1" spc="-10" dirty="0">
                <a:solidFill>
                  <a:srgbClr val="2D75B6"/>
                </a:solidFill>
                <a:latin typeface="Tahoma"/>
                <a:cs typeface="Tahoma"/>
              </a:rPr>
              <a:t>o‘tish</a:t>
            </a:r>
            <a:endParaRPr sz="1600" b="1" dirty="0">
              <a:latin typeface="Tahoma"/>
              <a:cs typeface="Tahoma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5305044" y="2980182"/>
            <a:ext cx="1320165" cy="1478915"/>
            <a:chOff x="5305044" y="2980182"/>
            <a:chExt cx="1320165" cy="1478915"/>
          </a:xfrm>
        </p:grpSpPr>
        <p:sp>
          <p:nvSpPr>
            <p:cNvPr id="17" name="object 17"/>
            <p:cNvSpPr/>
            <p:nvPr/>
          </p:nvSpPr>
          <p:spPr>
            <a:xfrm>
              <a:off x="5305044" y="2980182"/>
              <a:ext cx="579755" cy="1231900"/>
            </a:xfrm>
            <a:custGeom>
              <a:avLst/>
              <a:gdLst/>
              <a:ahLst/>
              <a:cxnLst/>
              <a:rect l="l" t="t" r="r" b="b"/>
              <a:pathLst>
                <a:path w="579754" h="1231900">
                  <a:moveTo>
                    <a:pt x="51815" y="64769"/>
                  </a:moveTo>
                  <a:lnTo>
                    <a:pt x="25907" y="64769"/>
                  </a:lnTo>
                  <a:lnTo>
                    <a:pt x="25907" y="90677"/>
                  </a:lnTo>
                  <a:lnTo>
                    <a:pt x="51815" y="90677"/>
                  </a:lnTo>
                  <a:lnTo>
                    <a:pt x="51815" y="64769"/>
                  </a:lnTo>
                  <a:close/>
                </a:path>
                <a:path w="579754" h="1231900">
                  <a:moveTo>
                    <a:pt x="38861" y="0"/>
                  </a:moveTo>
                  <a:lnTo>
                    <a:pt x="0" y="77723"/>
                  </a:lnTo>
                  <a:lnTo>
                    <a:pt x="25907" y="77723"/>
                  </a:lnTo>
                  <a:lnTo>
                    <a:pt x="25907" y="64769"/>
                  </a:lnTo>
                  <a:lnTo>
                    <a:pt x="71246" y="64769"/>
                  </a:lnTo>
                  <a:lnTo>
                    <a:pt x="38861" y="0"/>
                  </a:lnTo>
                  <a:close/>
                </a:path>
                <a:path w="579754" h="1231900">
                  <a:moveTo>
                    <a:pt x="71246" y="64769"/>
                  </a:moveTo>
                  <a:lnTo>
                    <a:pt x="51815" y="64769"/>
                  </a:lnTo>
                  <a:lnTo>
                    <a:pt x="51815" y="77723"/>
                  </a:lnTo>
                  <a:lnTo>
                    <a:pt x="77723" y="77723"/>
                  </a:lnTo>
                  <a:lnTo>
                    <a:pt x="71246" y="64769"/>
                  </a:lnTo>
                  <a:close/>
                </a:path>
                <a:path w="579754" h="1231900">
                  <a:moveTo>
                    <a:pt x="51815" y="116585"/>
                  </a:moveTo>
                  <a:lnTo>
                    <a:pt x="25907" y="116585"/>
                  </a:lnTo>
                  <a:lnTo>
                    <a:pt x="25907" y="142493"/>
                  </a:lnTo>
                  <a:lnTo>
                    <a:pt x="51815" y="142493"/>
                  </a:lnTo>
                  <a:lnTo>
                    <a:pt x="51815" y="116585"/>
                  </a:lnTo>
                  <a:close/>
                </a:path>
                <a:path w="579754" h="1231900">
                  <a:moveTo>
                    <a:pt x="51815" y="168401"/>
                  </a:moveTo>
                  <a:lnTo>
                    <a:pt x="25907" y="168401"/>
                  </a:lnTo>
                  <a:lnTo>
                    <a:pt x="25907" y="194309"/>
                  </a:lnTo>
                  <a:lnTo>
                    <a:pt x="51815" y="194309"/>
                  </a:lnTo>
                  <a:lnTo>
                    <a:pt x="51815" y="168401"/>
                  </a:lnTo>
                  <a:close/>
                </a:path>
                <a:path w="579754" h="1231900">
                  <a:moveTo>
                    <a:pt x="51815" y="220217"/>
                  </a:moveTo>
                  <a:lnTo>
                    <a:pt x="25907" y="220217"/>
                  </a:lnTo>
                  <a:lnTo>
                    <a:pt x="25907" y="246125"/>
                  </a:lnTo>
                  <a:lnTo>
                    <a:pt x="51815" y="246125"/>
                  </a:lnTo>
                  <a:lnTo>
                    <a:pt x="51815" y="220217"/>
                  </a:lnTo>
                  <a:close/>
                </a:path>
                <a:path w="579754" h="1231900">
                  <a:moveTo>
                    <a:pt x="51815" y="272033"/>
                  </a:moveTo>
                  <a:lnTo>
                    <a:pt x="25907" y="272033"/>
                  </a:lnTo>
                  <a:lnTo>
                    <a:pt x="25907" y="297941"/>
                  </a:lnTo>
                  <a:lnTo>
                    <a:pt x="51815" y="297941"/>
                  </a:lnTo>
                  <a:lnTo>
                    <a:pt x="51815" y="272033"/>
                  </a:lnTo>
                  <a:close/>
                </a:path>
                <a:path w="579754" h="1231900">
                  <a:moveTo>
                    <a:pt x="51815" y="323850"/>
                  </a:moveTo>
                  <a:lnTo>
                    <a:pt x="25907" y="323850"/>
                  </a:lnTo>
                  <a:lnTo>
                    <a:pt x="25907" y="349757"/>
                  </a:lnTo>
                  <a:lnTo>
                    <a:pt x="51815" y="349757"/>
                  </a:lnTo>
                  <a:lnTo>
                    <a:pt x="51815" y="323850"/>
                  </a:lnTo>
                  <a:close/>
                </a:path>
                <a:path w="579754" h="1231900">
                  <a:moveTo>
                    <a:pt x="51815" y="375665"/>
                  </a:moveTo>
                  <a:lnTo>
                    <a:pt x="25907" y="375665"/>
                  </a:lnTo>
                  <a:lnTo>
                    <a:pt x="25907" y="401573"/>
                  </a:lnTo>
                  <a:lnTo>
                    <a:pt x="51815" y="401573"/>
                  </a:lnTo>
                  <a:lnTo>
                    <a:pt x="51815" y="375665"/>
                  </a:lnTo>
                  <a:close/>
                </a:path>
                <a:path w="579754" h="1231900">
                  <a:moveTo>
                    <a:pt x="51815" y="427481"/>
                  </a:moveTo>
                  <a:lnTo>
                    <a:pt x="25907" y="427481"/>
                  </a:lnTo>
                  <a:lnTo>
                    <a:pt x="25907" y="453389"/>
                  </a:lnTo>
                  <a:lnTo>
                    <a:pt x="51815" y="453389"/>
                  </a:lnTo>
                  <a:lnTo>
                    <a:pt x="51815" y="427481"/>
                  </a:lnTo>
                  <a:close/>
                </a:path>
                <a:path w="579754" h="1231900">
                  <a:moveTo>
                    <a:pt x="51815" y="479297"/>
                  </a:moveTo>
                  <a:lnTo>
                    <a:pt x="25907" y="479297"/>
                  </a:lnTo>
                  <a:lnTo>
                    <a:pt x="25907" y="505205"/>
                  </a:lnTo>
                  <a:lnTo>
                    <a:pt x="51815" y="505205"/>
                  </a:lnTo>
                  <a:lnTo>
                    <a:pt x="51815" y="479297"/>
                  </a:lnTo>
                  <a:close/>
                </a:path>
                <a:path w="579754" h="1231900">
                  <a:moveTo>
                    <a:pt x="51815" y="531113"/>
                  </a:moveTo>
                  <a:lnTo>
                    <a:pt x="25907" y="531113"/>
                  </a:lnTo>
                  <a:lnTo>
                    <a:pt x="25907" y="557021"/>
                  </a:lnTo>
                  <a:lnTo>
                    <a:pt x="51815" y="557021"/>
                  </a:lnTo>
                  <a:lnTo>
                    <a:pt x="51815" y="531113"/>
                  </a:lnTo>
                  <a:close/>
                </a:path>
                <a:path w="579754" h="1231900">
                  <a:moveTo>
                    <a:pt x="51815" y="582929"/>
                  </a:moveTo>
                  <a:lnTo>
                    <a:pt x="25907" y="582929"/>
                  </a:lnTo>
                  <a:lnTo>
                    <a:pt x="25907" y="608838"/>
                  </a:lnTo>
                  <a:lnTo>
                    <a:pt x="51815" y="608838"/>
                  </a:lnTo>
                  <a:lnTo>
                    <a:pt x="51815" y="582929"/>
                  </a:lnTo>
                  <a:close/>
                </a:path>
                <a:path w="579754" h="1231900">
                  <a:moveTo>
                    <a:pt x="51815" y="634745"/>
                  </a:moveTo>
                  <a:lnTo>
                    <a:pt x="25907" y="634745"/>
                  </a:lnTo>
                  <a:lnTo>
                    <a:pt x="25907" y="660653"/>
                  </a:lnTo>
                  <a:lnTo>
                    <a:pt x="51815" y="660653"/>
                  </a:lnTo>
                  <a:lnTo>
                    <a:pt x="51815" y="634745"/>
                  </a:lnTo>
                  <a:close/>
                </a:path>
                <a:path w="579754" h="1231900">
                  <a:moveTo>
                    <a:pt x="51815" y="686561"/>
                  </a:moveTo>
                  <a:lnTo>
                    <a:pt x="25907" y="686561"/>
                  </a:lnTo>
                  <a:lnTo>
                    <a:pt x="25907" y="712469"/>
                  </a:lnTo>
                  <a:lnTo>
                    <a:pt x="51815" y="712469"/>
                  </a:lnTo>
                  <a:lnTo>
                    <a:pt x="51815" y="686561"/>
                  </a:lnTo>
                  <a:close/>
                </a:path>
                <a:path w="579754" h="1231900">
                  <a:moveTo>
                    <a:pt x="51815" y="738377"/>
                  </a:moveTo>
                  <a:lnTo>
                    <a:pt x="25907" y="738377"/>
                  </a:lnTo>
                  <a:lnTo>
                    <a:pt x="25907" y="764285"/>
                  </a:lnTo>
                  <a:lnTo>
                    <a:pt x="51815" y="764285"/>
                  </a:lnTo>
                  <a:lnTo>
                    <a:pt x="51815" y="738377"/>
                  </a:lnTo>
                  <a:close/>
                </a:path>
                <a:path w="579754" h="1231900">
                  <a:moveTo>
                    <a:pt x="51815" y="790193"/>
                  </a:moveTo>
                  <a:lnTo>
                    <a:pt x="25907" y="790193"/>
                  </a:lnTo>
                  <a:lnTo>
                    <a:pt x="25907" y="816101"/>
                  </a:lnTo>
                  <a:lnTo>
                    <a:pt x="51815" y="816101"/>
                  </a:lnTo>
                  <a:lnTo>
                    <a:pt x="51815" y="790193"/>
                  </a:lnTo>
                  <a:close/>
                </a:path>
                <a:path w="579754" h="1231900">
                  <a:moveTo>
                    <a:pt x="51815" y="842009"/>
                  </a:moveTo>
                  <a:lnTo>
                    <a:pt x="25907" y="842009"/>
                  </a:lnTo>
                  <a:lnTo>
                    <a:pt x="25907" y="867917"/>
                  </a:lnTo>
                  <a:lnTo>
                    <a:pt x="51815" y="867917"/>
                  </a:lnTo>
                  <a:lnTo>
                    <a:pt x="51815" y="842009"/>
                  </a:lnTo>
                  <a:close/>
                </a:path>
                <a:path w="579754" h="1231900">
                  <a:moveTo>
                    <a:pt x="51815" y="893825"/>
                  </a:moveTo>
                  <a:lnTo>
                    <a:pt x="25907" y="893825"/>
                  </a:lnTo>
                  <a:lnTo>
                    <a:pt x="25907" y="919733"/>
                  </a:lnTo>
                  <a:lnTo>
                    <a:pt x="51815" y="919733"/>
                  </a:lnTo>
                  <a:lnTo>
                    <a:pt x="51815" y="893825"/>
                  </a:lnTo>
                  <a:close/>
                </a:path>
                <a:path w="579754" h="1231900">
                  <a:moveTo>
                    <a:pt x="51815" y="945641"/>
                  </a:moveTo>
                  <a:lnTo>
                    <a:pt x="25907" y="945641"/>
                  </a:lnTo>
                  <a:lnTo>
                    <a:pt x="25907" y="971549"/>
                  </a:lnTo>
                  <a:lnTo>
                    <a:pt x="51815" y="971549"/>
                  </a:lnTo>
                  <a:lnTo>
                    <a:pt x="51815" y="945641"/>
                  </a:lnTo>
                  <a:close/>
                </a:path>
                <a:path w="579754" h="1231900">
                  <a:moveTo>
                    <a:pt x="51815" y="997457"/>
                  </a:moveTo>
                  <a:lnTo>
                    <a:pt x="25907" y="997457"/>
                  </a:lnTo>
                  <a:lnTo>
                    <a:pt x="25907" y="1023365"/>
                  </a:lnTo>
                  <a:lnTo>
                    <a:pt x="51815" y="1023365"/>
                  </a:lnTo>
                  <a:lnTo>
                    <a:pt x="51815" y="997457"/>
                  </a:lnTo>
                  <a:close/>
                </a:path>
                <a:path w="579754" h="1231900">
                  <a:moveTo>
                    <a:pt x="51815" y="1049273"/>
                  </a:moveTo>
                  <a:lnTo>
                    <a:pt x="25907" y="1049273"/>
                  </a:lnTo>
                  <a:lnTo>
                    <a:pt x="25907" y="1075181"/>
                  </a:lnTo>
                  <a:lnTo>
                    <a:pt x="51815" y="1075181"/>
                  </a:lnTo>
                  <a:lnTo>
                    <a:pt x="51815" y="1049273"/>
                  </a:lnTo>
                  <a:close/>
                </a:path>
                <a:path w="579754" h="1231900">
                  <a:moveTo>
                    <a:pt x="51815" y="1101089"/>
                  </a:moveTo>
                  <a:lnTo>
                    <a:pt x="25907" y="1101089"/>
                  </a:lnTo>
                  <a:lnTo>
                    <a:pt x="25907" y="1126997"/>
                  </a:lnTo>
                  <a:lnTo>
                    <a:pt x="51815" y="1126997"/>
                  </a:lnTo>
                  <a:lnTo>
                    <a:pt x="51815" y="1101089"/>
                  </a:lnTo>
                  <a:close/>
                </a:path>
                <a:path w="579754" h="1231900">
                  <a:moveTo>
                    <a:pt x="51815" y="1152905"/>
                  </a:moveTo>
                  <a:lnTo>
                    <a:pt x="25907" y="1152905"/>
                  </a:lnTo>
                  <a:lnTo>
                    <a:pt x="25907" y="1178813"/>
                  </a:lnTo>
                  <a:lnTo>
                    <a:pt x="51815" y="1178813"/>
                  </a:lnTo>
                  <a:lnTo>
                    <a:pt x="51815" y="1152905"/>
                  </a:lnTo>
                  <a:close/>
                </a:path>
                <a:path w="579754" h="1231900">
                  <a:moveTo>
                    <a:pt x="75564" y="1180591"/>
                  </a:moveTo>
                  <a:lnTo>
                    <a:pt x="49656" y="1180845"/>
                  </a:lnTo>
                  <a:lnTo>
                    <a:pt x="49908" y="1206499"/>
                  </a:lnTo>
                  <a:lnTo>
                    <a:pt x="49910" y="1206753"/>
                  </a:lnTo>
                  <a:lnTo>
                    <a:pt x="75818" y="1206499"/>
                  </a:lnTo>
                  <a:lnTo>
                    <a:pt x="75567" y="1180845"/>
                  </a:lnTo>
                  <a:lnTo>
                    <a:pt x="75564" y="1180591"/>
                  </a:lnTo>
                  <a:close/>
                </a:path>
                <a:path w="579754" h="1231900">
                  <a:moveTo>
                    <a:pt x="127380" y="1180337"/>
                  </a:moveTo>
                  <a:lnTo>
                    <a:pt x="101472" y="1180464"/>
                  </a:lnTo>
                  <a:lnTo>
                    <a:pt x="101725" y="1206245"/>
                  </a:lnTo>
                  <a:lnTo>
                    <a:pt x="101726" y="1206372"/>
                  </a:lnTo>
                  <a:lnTo>
                    <a:pt x="127634" y="1206245"/>
                  </a:lnTo>
                  <a:lnTo>
                    <a:pt x="127382" y="1180464"/>
                  </a:lnTo>
                  <a:lnTo>
                    <a:pt x="127380" y="1180337"/>
                  </a:lnTo>
                  <a:close/>
                </a:path>
                <a:path w="579754" h="1231900">
                  <a:moveTo>
                    <a:pt x="179198" y="1180210"/>
                  </a:moveTo>
                  <a:lnTo>
                    <a:pt x="153288" y="1180210"/>
                  </a:lnTo>
                  <a:lnTo>
                    <a:pt x="153542" y="1206118"/>
                  </a:lnTo>
                  <a:lnTo>
                    <a:pt x="179452" y="1206118"/>
                  </a:lnTo>
                  <a:lnTo>
                    <a:pt x="179198" y="1180210"/>
                  </a:lnTo>
                  <a:close/>
                </a:path>
                <a:path w="579754" h="1231900">
                  <a:moveTo>
                    <a:pt x="231013" y="1179956"/>
                  </a:moveTo>
                  <a:lnTo>
                    <a:pt x="205104" y="1179956"/>
                  </a:lnTo>
                  <a:lnTo>
                    <a:pt x="205357" y="1205737"/>
                  </a:lnTo>
                  <a:lnTo>
                    <a:pt x="205358" y="1205864"/>
                  </a:lnTo>
                  <a:lnTo>
                    <a:pt x="231139" y="1205737"/>
                  </a:lnTo>
                  <a:lnTo>
                    <a:pt x="231013" y="1179956"/>
                  </a:lnTo>
                  <a:close/>
                </a:path>
                <a:path w="579754" h="1231900">
                  <a:moveTo>
                    <a:pt x="282829" y="1179575"/>
                  </a:moveTo>
                  <a:lnTo>
                    <a:pt x="256920" y="1179575"/>
                  </a:lnTo>
                  <a:lnTo>
                    <a:pt x="257047" y="1205483"/>
                  </a:lnTo>
                  <a:lnTo>
                    <a:pt x="282955" y="1205356"/>
                  </a:lnTo>
                  <a:lnTo>
                    <a:pt x="282829" y="1179575"/>
                  </a:lnTo>
                  <a:close/>
                </a:path>
                <a:path w="579754" h="1231900">
                  <a:moveTo>
                    <a:pt x="334644" y="1179194"/>
                  </a:moveTo>
                  <a:lnTo>
                    <a:pt x="308736" y="1179321"/>
                  </a:lnTo>
                  <a:lnTo>
                    <a:pt x="308863" y="1205229"/>
                  </a:lnTo>
                  <a:lnTo>
                    <a:pt x="334772" y="1205229"/>
                  </a:lnTo>
                  <a:lnTo>
                    <a:pt x="334645" y="1179321"/>
                  </a:lnTo>
                  <a:lnTo>
                    <a:pt x="334644" y="1179194"/>
                  </a:lnTo>
                  <a:close/>
                </a:path>
                <a:path w="579754" h="1231900">
                  <a:moveTo>
                    <a:pt x="386461" y="1179067"/>
                  </a:moveTo>
                  <a:lnTo>
                    <a:pt x="360552" y="1179067"/>
                  </a:lnTo>
                  <a:lnTo>
                    <a:pt x="360679" y="1204975"/>
                  </a:lnTo>
                  <a:lnTo>
                    <a:pt x="386588" y="1204975"/>
                  </a:lnTo>
                  <a:lnTo>
                    <a:pt x="386461" y="1179067"/>
                  </a:lnTo>
                  <a:close/>
                </a:path>
                <a:path w="579754" h="1231900">
                  <a:moveTo>
                    <a:pt x="438276" y="1178559"/>
                  </a:moveTo>
                  <a:lnTo>
                    <a:pt x="412368" y="1178813"/>
                  </a:lnTo>
                  <a:lnTo>
                    <a:pt x="412495" y="1204721"/>
                  </a:lnTo>
                  <a:lnTo>
                    <a:pt x="438403" y="1204467"/>
                  </a:lnTo>
                  <a:lnTo>
                    <a:pt x="438276" y="1178559"/>
                  </a:lnTo>
                  <a:close/>
                </a:path>
                <a:path w="579754" h="1231900">
                  <a:moveTo>
                    <a:pt x="490093" y="1178432"/>
                  </a:moveTo>
                  <a:lnTo>
                    <a:pt x="464184" y="1178432"/>
                  </a:lnTo>
                  <a:lnTo>
                    <a:pt x="464311" y="1204340"/>
                  </a:lnTo>
                  <a:lnTo>
                    <a:pt x="490219" y="1204213"/>
                  </a:lnTo>
                  <a:lnTo>
                    <a:pt x="490093" y="1178432"/>
                  </a:lnTo>
                  <a:close/>
                </a:path>
                <a:path w="579754" h="1231900">
                  <a:moveTo>
                    <a:pt x="495426" y="1155826"/>
                  </a:moveTo>
                  <a:lnTo>
                    <a:pt x="511428" y="1231772"/>
                  </a:lnTo>
                  <a:lnTo>
                    <a:pt x="546345" y="1204086"/>
                  </a:lnTo>
                  <a:lnTo>
                    <a:pt x="516127" y="1204086"/>
                  </a:lnTo>
                  <a:lnTo>
                    <a:pt x="516127" y="1178178"/>
                  </a:lnTo>
                  <a:lnTo>
                    <a:pt x="579020" y="1178178"/>
                  </a:lnTo>
                  <a:lnTo>
                    <a:pt x="579501" y="1177797"/>
                  </a:lnTo>
                  <a:lnTo>
                    <a:pt x="495426" y="1155826"/>
                  </a:lnTo>
                  <a:close/>
                </a:path>
                <a:path w="579754" h="1231900">
                  <a:moveTo>
                    <a:pt x="579020" y="1178178"/>
                  </a:moveTo>
                  <a:lnTo>
                    <a:pt x="516127" y="1178178"/>
                  </a:lnTo>
                  <a:lnTo>
                    <a:pt x="516127" y="1204086"/>
                  </a:lnTo>
                  <a:lnTo>
                    <a:pt x="546345" y="1204086"/>
                  </a:lnTo>
                  <a:lnTo>
                    <a:pt x="579020" y="1178178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83808" y="3564636"/>
              <a:ext cx="140842" cy="140843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5949950" y="3658870"/>
              <a:ext cx="531495" cy="800100"/>
            </a:xfrm>
            <a:custGeom>
              <a:avLst/>
              <a:gdLst/>
              <a:ahLst/>
              <a:cxnLst/>
              <a:rect l="l" t="t" r="r" b="b"/>
              <a:pathLst>
                <a:path w="531495" h="800100">
                  <a:moveTo>
                    <a:pt x="448322" y="485012"/>
                  </a:moveTo>
                  <a:lnTo>
                    <a:pt x="330200" y="485012"/>
                  </a:lnTo>
                  <a:lnTo>
                    <a:pt x="332486" y="489711"/>
                  </a:lnTo>
                  <a:lnTo>
                    <a:pt x="346650" y="519302"/>
                  </a:lnTo>
                  <a:lnTo>
                    <a:pt x="437139" y="708659"/>
                  </a:lnTo>
                  <a:lnTo>
                    <a:pt x="478536" y="795654"/>
                  </a:lnTo>
                  <a:lnTo>
                    <a:pt x="480629" y="799972"/>
                  </a:lnTo>
                  <a:lnTo>
                    <a:pt x="481964" y="799972"/>
                  </a:lnTo>
                  <a:lnTo>
                    <a:pt x="485266" y="797051"/>
                  </a:lnTo>
                  <a:lnTo>
                    <a:pt x="495883" y="787856"/>
                  </a:lnTo>
                  <a:lnTo>
                    <a:pt x="528065" y="760602"/>
                  </a:lnTo>
                  <a:lnTo>
                    <a:pt x="530478" y="758443"/>
                  </a:lnTo>
                  <a:lnTo>
                    <a:pt x="531367" y="756665"/>
                  </a:lnTo>
                  <a:lnTo>
                    <a:pt x="530351" y="753363"/>
                  </a:lnTo>
                  <a:lnTo>
                    <a:pt x="524521" y="733629"/>
                  </a:lnTo>
                  <a:lnTo>
                    <a:pt x="517300" y="708913"/>
                  </a:lnTo>
                  <a:lnTo>
                    <a:pt x="512956" y="694160"/>
                  </a:lnTo>
                  <a:lnTo>
                    <a:pt x="506984" y="674496"/>
                  </a:lnTo>
                  <a:lnTo>
                    <a:pt x="459033" y="519556"/>
                  </a:lnTo>
                  <a:lnTo>
                    <a:pt x="448322" y="485012"/>
                  </a:lnTo>
                  <a:close/>
                </a:path>
                <a:path w="531495" h="800100">
                  <a:moveTo>
                    <a:pt x="86602" y="360806"/>
                  </a:moveTo>
                  <a:lnTo>
                    <a:pt x="42290" y="360806"/>
                  </a:lnTo>
                  <a:lnTo>
                    <a:pt x="44069" y="361822"/>
                  </a:lnTo>
                  <a:lnTo>
                    <a:pt x="46175" y="365505"/>
                  </a:lnTo>
                  <a:lnTo>
                    <a:pt x="172085" y="580135"/>
                  </a:lnTo>
                  <a:lnTo>
                    <a:pt x="174371" y="584199"/>
                  </a:lnTo>
                  <a:lnTo>
                    <a:pt x="174625" y="587755"/>
                  </a:lnTo>
                  <a:lnTo>
                    <a:pt x="173862" y="592073"/>
                  </a:lnTo>
                  <a:lnTo>
                    <a:pt x="148091" y="725804"/>
                  </a:lnTo>
                  <a:lnTo>
                    <a:pt x="139446" y="770381"/>
                  </a:lnTo>
                  <a:lnTo>
                    <a:pt x="138811" y="773556"/>
                  </a:lnTo>
                  <a:lnTo>
                    <a:pt x="139446" y="775080"/>
                  </a:lnTo>
                  <a:lnTo>
                    <a:pt x="142621" y="775969"/>
                  </a:lnTo>
                  <a:lnTo>
                    <a:pt x="212471" y="794003"/>
                  </a:lnTo>
                  <a:lnTo>
                    <a:pt x="216535" y="795019"/>
                  </a:lnTo>
                  <a:lnTo>
                    <a:pt x="218186" y="794384"/>
                  </a:lnTo>
                  <a:lnTo>
                    <a:pt x="224008" y="769685"/>
                  </a:lnTo>
                  <a:lnTo>
                    <a:pt x="228885" y="749315"/>
                  </a:lnTo>
                  <a:lnTo>
                    <a:pt x="233810" y="728970"/>
                  </a:lnTo>
                  <a:lnTo>
                    <a:pt x="238698" y="708913"/>
                  </a:lnTo>
                  <a:lnTo>
                    <a:pt x="239111" y="707135"/>
                  </a:lnTo>
                  <a:lnTo>
                    <a:pt x="239013" y="704722"/>
                  </a:lnTo>
                  <a:lnTo>
                    <a:pt x="241046" y="703452"/>
                  </a:lnTo>
                  <a:lnTo>
                    <a:pt x="286566" y="703452"/>
                  </a:lnTo>
                  <a:lnTo>
                    <a:pt x="253491" y="644778"/>
                  </a:lnTo>
                  <a:lnTo>
                    <a:pt x="251713" y="641730"/>
                  </a:lnTo>
                  <a:lnTo>
                    <a:pt x="251205" y="638809"/>
                  </a:lnTo>
                  <a:lnTo>
                    <a:pt x="255565" y="617599"/>
                  </a:lnTo>
                  <a:lnTo>
                    <a:pt x="259127" y="600059"/>
                  </a:lnTo>
                  <a:lnTo>
                    <a:pt x="266191" y="564895"/>
                  </a:lnTo>
                  <a:lnTo>
                    <a:pt x="266826" y="561974"/>
                  </a:lnTo>
                  <a:lnTo>
                    <a:pt x="268097" y="559561"/>
                  </a:lnTo>
                  <a:lnTo>
                    <a:pt x="299284" y="522096"/>
                  </a:lnTo>
                  <a:lnTo>
                    <a:pt x="184530" y="522096"/>
                  </a:lnTo>
                  <a:lnTo>
                    <a:pt x="183007" y="521207"/>
                  </a:lnTo>
                  <a:lnTo>
                    <a:pt x="182499" y="519556"/>
                  </a:lnTo>
                  <a:lnTo>
                    <a:pt x="86602" y="360806"/>
                  </a:lnTo>
                  <a:close/>
                </a:path>
                <a:path w="531495" h="800100">
                  <a:moveTo>
                    <a:pt x="286566" y="703452"/>
                  </a:moveTo>
                  <a:lnTo>
                    <a:pt x="241046" y="703452"/>
                  </a:lnTo>
                  <a:lnTo>
                    <a:pt x="242315" y="705357"/>
                  </a:lnTo>
                  <a:lnTo>
                    <a:pt x="243459" y="707135"/>
                  </a:lnTo>
                  <a:lnTo>
                    <a:pt x="244475" y="708913"/>
                  </a:lnTo>
                  <a:lnTo>
                    <a:pt x="278086" y="762527"/>
                  </a:lnTo>
                  <a:lnTo>
                    <a:pt x="289178" y="780414"/>
                  </a:lnTo>
                  <a:lnTo>
                    <a:pt x="290829" y="783208"/>
                  </a:lnTo>
                  <a:lnTo>
                    <a:pt x="292862" y="784478"/>
                  </a:lnTo>
                  <a:lnTo>
                    <a:pt x="296163" y="784097"/>
                  </a:lnTo>
                  <a:lnTo>
                    <a:pt x="303043" y="783474"/>
                  </a:lnTo>
                  <a:lnTo>
                    <a:pt x="330326" y="781430"/>
                  </a:lnTo>
                  <a:lnTo>
                    <a:pt x="327025" y="775588"/>
                  </a:lnTo>
                  <a:lnTo>
                    <a:pt x="286566" y="703452"/>
                  </a:lnTo>
                  <a:close/>
                </a:path>
                <a:path w="531495" h="800100">
                  <a:moveTo>
                    <a:pt x="418194" y="247395"/>
                  </a:moveTo>
                  <a:lnTo>
                    <a:pt x="225298" y="247395"/>
                  </a:lnTo>
                  <a:lnTo>
                    <a:pt x="233638" y="257974"/>
                  </a:lnTo>
                  <a:lnTo>
                    <a:pt x="241238" y="268626"/>
                  </a:lnTo>
                  <a:lnTo>
                    <a:pt x="264699" y="310959"/>
                  </a:lnTo>
                  <a:lnTo>
                    <a:pt x="272288" y="331469"/>
                  </a:lnTo>
                  <a:lnTo>
                    <a:pt x="273176" y="333628"/>
                  </a:lnTo>
                  <a:lnTo>
                    <a:pt x="273176" y="335660"/>
                  </a:lnTo>
                  <a:lnTo>
                    <a:pt x="186436" y="519302"/>
                  </a:lnTo>
                  <a:lnTo>
                    <a:pt x="185927" y="520318"/>
                  </a:lnTo>
                  <a:lnTo>
                    <a:pt x="185800" y="521588"/>
                  </a:lnTo>
                  <a:lnTo>
                    <a:pt x="184530" y="522096"/>
                  </a:lnTo>
                  <a:lnTo>
                    <a:pt x="299284" y="522096"/>
                  </a:lnTo>
                  <a:lnTo>
                    <a:pt x="326771" y="489076"/>
                  </a:lnTo>
                  <a:lnTo>
                    <a:pt x="330200" y="485012"/>
                  </a:lnTo>
                  <a:lnTo>
                    <a:pt x="448322" y="485012"/>
                  </a:lnTo>
                  <a:lnTo>
                    <a:pt x="415163" y="378078"/>
                  </a:lnTo>
                  <a:lnTo>
                    <a:pt x="414274" y="375411"/>
                  </a:lnTo>
                  <a:lnTo>
                    <a:pt x="413892" y="373125"/>
                  </a:lnTo>
                  <a:lnTo>
                    <a:pt x="415544" y="370331"/>
                  </a:lnTo>
                  <a:lnTo>
                    <a:pt x="425237" y="350432"/>
                  </a:lnTo>
                  <a:lnTo>
                    <a:pt x="430895" y="329914"/>
                  </a:lnTo>
                  <a:lnTo>
                    <a:pt x="432242" y="308681"/>
                  </a:lnTo>
                  <a:lnTo>
                    <a:pt x="429005" y="286638"/>
                  </a:lnTo>
                  <a:lnTo>
                    <a:pt x="424344" y="268779"/>
                  </a:lnTo>
                  <a:lnTo>
                    <a:pt x="419211" y="250745"/>
                  </a:lnTo>
                  <a:lnTo>
                    <a:pt x="418194" y="247395"/>
                  </a:lnTo>
                  <a:close/>
                </a:path>
                <a:path w="531495" h="800100">
                  <a:moveTo>
                    <a:pt x="265114" y="43985"/>
                  </a:moveTo>
                  <a:lnTo>
                    <a:pt x="222123" y="58451"/>
                  </a:lnTo>
                  <a:lnTo>
                    <a:pt x="188535" y="112000"/>
                  </a:lnTo>
                  <a:lnTo>
                    <a:pt x="177863" y="142478"/>
                  </a:lnTo>
                  <a:lnTo>
                    <a:pt x="167382" y="173027"/>
                  </a:lnTo>
                  <a:lnTo>
                    <a:pt x="157352" y="203707"/>
                  </a:lnTo>
                  <a:lnTo>
                    <a:pt x="152846" y="214864"/>
                  </a:lnTo>
                  <a:lnTo>
                    <a:pt x="146827" y="224377"/>
                  </a:lnTo>
                  <a:lnTo>
                    <a:pt x="139118" y="232604"/>
                  </a:lnTo>
                  <a:lnTo>
                    <a:pt x="129539" y="239902"/>
                  </a:lnTo>
                  <a:lnTo>
                    <a:pt x="98137" y="260875"/>
                  </a:lnTo>
                  <a:lnTo>
                    <a:pt x="2539" y="326262"/>
                  </a:lnTo>
                  <a:lnTo>
                    <a:pt x="0" y="327024"/>
                  </a:lnTo>
                  <a:lnTo>
                    <a:pt x="2032" y="330834"/>
                  </a:lnTo>
                  <a:lnTo>
                    <a:pt x="6443" y="339355"/>
                  </a:lnTo>
                  <a:lnTo>
                    <a:pt x="10747" y="347948"/>
                  </a:lnTo>
                  <a:lnTo>
                    <a:pt x="14980" y="356588"/>
                  </a:lnTo>
                  <a:lnTo>
                    <a:pt x="19310" y="365505"/>
                  </a:lnTo>
                  <a:lnTo>
                    <a:pt x="20447" y="367664"/>
                  </a:lnTo>
                  <a:lnTo>
                    <a:pt x="21716" y="368172"/>
                  </a:lnTo>
                  <a:lnTo>
                    <a:pt x="24257" y="367283"/>
                  </a:lnTo>
                  <a:lnTo>
                    <a:pt x="28955" y="365505"/>
                  </a:lnTo>
                  <a:lnTo>
                    <a:pt x="33909" y="364362"/>
                  </a:lnTo>
                  <a:lnTo>
                    <a:pt x="38480" y="362457"/>
                  </a:lnTo>
                  <a:lnTo>
                    <a:pt x="42290" y="360806"/>
                  </a:lnTo>
                  <a:lnTo>
                    <a:pt x="86602" y="360806"/>
                  </a:lnTo>
                  <a:lnTo>
                    <a:pt x="80772" y="351154"/>
                  </a:lnTo>
                  <a:lnTo>
                    <a:pt x="77765" y="346074"/>
                  </a:lnTo>
                  <a:lnTo>
                    <a:pt x="76708" y="346074"/>
                  </a:lnTo>
                  <a:lnTo>
                    <a:pt x="77088" y="344931"/>
                  </a:lnTo>
                  <a:lnTo>
                    <a:pt x="78994" y="344931"/>
                  </a:lnTo>
                  <a:lnTo>
                    <a:pt x="201167" y="283463"/>
                  </a:lnTo>
                  <a:lnTo>
                    <a:pt x="203200" y="281685"/>
                  </a:lnTo>
                  <a:lnTo>
                    <a:pt x="204724" y="279145"/>
                  </a:lnTo>
                  <a:lnTo>
                    <a:pt x="209742" y="271256"/>
                  </a:lnTo>
                  <a:lnTo>
                    <a:pt x="225298" y="247395"/>
                  </a:lnTo>
                  <a:lnTo>
                    <a:pt x="418194" y="247395"/>
                  </a:lnTo>
                  <a:lnTo>
                    <a:pt x="413807" y="232935"/>
                  </a:lnTo>
                  <a:lnTo>
                    <a:pt x="408177" y="215137"/>
                  </a:lnTo>
                  <a:lnTo>
                    <a:pt x="464011" y="215137"/>
                  </a:lnTo>
                  <a:lnTo>
                    <a:pt x="466078" y="213516"/>
                  </a:lnTo>
                  <a:lnTo>
                    <a:pt x="474090" y="200913"/>
                  </a:lnTo>
                  <a:lnTo>
                    <a:pt x="475361" y="198246"/>
                  </a:lnTo>
                  <a:lnTo>
                    <a:pt x="475361" y="195960"/>
                  </a:lnTo>
                  <a:lnTo>
                    <a:pt x="474217" y="193166"/>
                  </a:lnTo>
                  <a:lnTo>
                    <a:pt x="462375" y="166169"/>
                  </a:lnTo>
                  <a:lnTo>
                    <a:pt x="450627" y="139112"/>
                  </a:lnTo>
                  <a:lnTo>
                    <a:pt x="445173" y="126491"/>
                  </a:lnTo>
                  <a:lnTo>
                    <a:pt x="368300" y="126491"/>
                  </a:lnTo>
                  <a:lnTo>
                    <a:pt x="367411" y="124713"/>
                  </a:lnTo>
                  <a:lnTo>
                    <a:pt x="366522" y="122808"/>
                  </a:lnTo>
                  <a:lnTo>
                    <a:pt x="365505" y="121030"/>
                  </a:lnTo>
                  <a:lnTo>
                    <a:pt x="357143" y="105546"/>
                  </a:lnTo>
                  <a:lnTo>
                    <a:pt x="324103" y="65023"/>
                  </a:lnTo>
                  <a:lnTo>
                    <a:pt x="285892" y="45783"/>
                  </a:lnTo>
                  <a:lnTo>
                    <a:pt x="265114" y="43985"/>
                  </a:lnTo>
                  <a:close/>
                </a:path>
                <a:path w="531495" h="800100">
                  <a:moveTo>
                    <a:pt x="77524" y="345666"/>
                  </a:moveTo>
                  <a:lnTo>
                    <a:pt x="76708" y="346074"/>
                  </a:lnTo>
                  <a:lnTo>
                    <a:pt x="77765" y="346074"/>
                  </a:lnTo>
                  <a:lnTo>
                    <a:pt x="77524" y="345666"/>
                  </a:lnTo>
                  <a:close/>
                </a:path>
                <a:path w="531495" h="800100">
                  <a:moveTo>
                    <a:pt x="78994" y="344931"/>
                  </a:moveTo>
                  <a:lnTo>
                    <a:pt x="77088" y="344931"/>
                  </a:lnTo>
                  <a:lnTo>
                    <a:pt x="77524" y="345666"/>
                  </a:lnTo>
                  <a:lnTo>
                    <a:pt x="78994" y="344931"/>
                  </a:lnTo>
                  <a:close/>
                </a:path>
                <a:path w="531495" h="800100">
                  <a:moveTo>
                    <a:pt x="464011" y="215137"/>
                  </a:moveTo>
                  <a:lnTo>
                    <a:pt x="408177" y="215137"/>
                  </a:lnTo>
                  <a:lnTo>
                    <a:pt x="412876" y="222122"/>
                  </a:lnTo>
                  <a:lnTo>
                    <a:pt x="420497" y="223138"/>
                  </a:lnTo>
                  <a:lnTo>
                    <a:pt x="427609" y="224535"/>
                  </a:lnTo>
                  <a:lnTo>
                    <a:pt x="442765" y="225434"/>
                  </a:lnTo>
                  <a:lnTo>
                    <a:pt x="455612" y="221726"/>
                  </a:lnTo>
                  <a:lnTo>
                    <a:pt x="464011" y="215137"/>
                  </a:lnTo>
                  <a:close/>
                </a:path>
                <a:path w="531495" h="800100">
                  <a:moveTo>
                    <a:pt x="389763" y="0"/>
                  </a:moveTo>
                  <a:lnTo>
                    <a:pt x="386714" y="253"/>
                  </a:lnTo>
                  <a:lnTo>
                    <a:pt x="372014" y="2285"/>
                  </a:lnTo>
                  <a:lnTo>
                    <a:pt x="372307" y="2285"/>
                  </a:lnTo>
                  <a:lnTo>
                    <a:pt x="359219" y="6080"/>
                  </a:lnTo>
                  <a:lnTo>
                    <a:pt x="346817" y="12309"/>
                  </a:lnTo>
                  <a:lnTo>
                    <a:pt x="335534" y="21335"/>
                  </a:lnTo>
                  <a:lnTo>
                    <a:pt x="333121" y="23621"/>
                  </a:lnTo>
                  <a:lnTo>
                    <a:pt x="332613" y="25653"/>
                  </a:lnTo>
                  <a:lnTo>
                    <a:pt x="333755" y="28955"/>
                  </a:lnTo>
                  <a:lnTo>
                    <a:pt x="341122" y="48861"/>
                  </a:lnTo>
                  <a:lnTo>
                    <a:pt x="348392" y="68754"/>
                  </a:lnTo>
                  <a:lnTo>
                    <a:pt x="362838" y="108457"/>
                  </a:lnTo>
                  <a:lnTo>
                    <a:pt x="364998" y="114299"/>
                  </a:lnTo>
                  <a:lnTo>
                    <a:pt x="367157" y="120268"/>
                  </a:lnTo>
                  <a:lnTo>
                    <a:pt x="369362" y="126237"/>
                  </a:lnTo>
                  <a:lnTo>
                    <a:pt x="445064" y="126237"/>
                  </a:lnTo>
                  <a:lnTo>
                    <a:pt x="427227" y="84962"/>
                  </a:lnTo>
                  <a:lnTo>
                    <a:pt x="409400" y="44418"/>
                  </a:lnTo>
                  <a:lnTo>
                    <a:pt x="390905" y="4063"/>
                  </a:lnTo>
                  <a:lnTo>
                    <a:pt x="390016" y="2285"/>
                  </a:lnTo>
                  <a:lnTo>
                    <a:pt x="389791" y="253"/>
                  </a:lnTo>
                  <a:lnTo>
                    <a:pt x="389763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25313" y="3035998"/>
              <a:ext cx="1199342" cy="1199343"/>
            </a:xfrm>
            <a:prstGeom prst="rect">
              <a:avLst/>
            </a:prstGeom>
          </p:spPr>
        </p:pic>
      </p:grpSp>
      <p:grpSp>
        <p:nvGrpSpPr>
          <p:cNvPr id="21" name="object 21"/>
          <p:cNvGrpSpPr/>
          <p:nvPr/>
        </p:nvGrpSpPr>
        <p:grpSpPr>
          <a:xfrm>
            <a:off x="7232142" y="1584960"/>
            <a:ext cx="4853305" cy="3446145"/>
            <a:chOff x="7232142" y="1584960"/>
            <a:chExt cx="4853305" cy="3446145"/>
          </a:xfrm>
        </p:grpSpPr>
        <p:sp>
          <p:nvSpPr>
            <p:cNvPr id="22" name="object 22"/>
            <p:cNvSpPr/>
            <p:nvPr/>
          </p:nvSpPr>
          <p:spPr>
            <a:xfrm>
              <a:off x="9534144" y="4597908"/>
              <a:ext cx="2551430" cy="433070"/>
            </a:xfrm>
            <a:custGeom>
              <a:avLst/>
              <a:gdLst/>
              <a:ahLst/>
              <a:cxnLst/>
              <a:rect l="l" t="t" r="r" b="b"/>
              <a:pathLst>
                <a:path w="2551429" h="433070">
                  <a:moveTo>
                    <a:pt x="2334767" y="0"/>
                  </a:moveTo>
                  <a:lnTo>
                    <a:pt x="216407" y="0"/>
                  </a:lnTo>
                  <a:lnTo>
                    <a:pt x="166791" y="5716"/>
                  </a:lnTo>
                  <a:lnTo>
                    <a:pt x="121242" y="21998"/>
                  </a:lnTo>
                  <a:lnTo>
                    <a:pt x="81060" y="47546"/>
                  </a:lnTo>
                  <a:lnTo>
                    <a:pt x="47546" y="81060"/>
                  </a:lnTo>
                  <a:lnTo>
                    <a:pt x="21998" y="121242"/>
                  </a:lnTo>
                  <a:lnTo>
                    <a:pt x="5716" y="166791"/>
                  </a:lnTo>
                  <a:lnTo>
                    <a:pt x="0" y="216408"/>
                  </a:lnTo>
                  <a:lnTo>
                    <a:pt x="5716" y="266024"/>
                  </a:lnTo>
                  <a:lnTo>
                    <a:pt x="21998" y="311573"/>
                  </a:lnTo>
                  <a:lnTo>
                    <a:pt x="47546" y="351755"/>
                  </a:lnTo>
                  <a:lnTo>
                    <a:pt x="81060" y="385269"/>
                  </a:lnTo>
                  <a:lnTo>
                    <a:pt x="121242" y="410817"/>
                  </a:lnTo>
                  <a:lnTo>
                    <a:pt x="166791" y="427099"/>
                  </a:lnTo>
                  <a:lnTo>
                    <a:pt x="216407" y="432816"/>
                  </a:lnTo>
                  <a:lnTo>
                    <a:pt x="2334767" y="432816"/>
                  </a:lnTo>
                  <a:lnTo>
                    <a:pt x="2384384" y="427099"/>
                  </a:lnTo>
                  <a:lnTo>
                    <a:pt x="2429933" y="410817"/>
                  </a:lnTo>
                  <a:lnTo>
                    <a:pt x="2470115" y="385269"/>
                  </a:lnTo>
                  <a:lnTo>
                    <a:pt x="2503629" y="351755"/>
                  </a:lnTo>
                  <a:lnTo>
                    <a:pt x="2529177" y="311573"/>
                  </a:lnTo>
                  <a:lnTo>
                    <a:pt x="2545459" y="266024"/>
                  </a:lnTo>
                  <a:lnTo>
                    <a:pt x="2551176" y="216408"/>
                  </a:lnTo>
                  <a:lnTo>
                    <a:pt x="2545459" y="166791"/>
                  </a:lnTo>
                  <a:lnTo>
                    <a:pt x="2529177" y="121242"/>
                  </a:lnTo>
                  <a:lnTo>
                    <a:pt x="2503629" y="81060"/>
                  </a:lnTo>
                  <a:lnTo>
                    <a:pt x="2470115" y="47546"/>
                  </a:lnTo>
                  <a:lnTo>
                    <a:pt x="2429933" y="21998"/>
                  </a:lnTo>
                  <a:lnTo>
                    <a:pt x="2384384" y="5716"/>
                  </a:lnTo>
                  <a:lnTo>
                    <a:pt x="2334767" y="0"/>
                  </a:lnTo>
                  <a:close/>
                </a:path>
              </a:pathLst>
            </a:custGeom>
            <a:solidFill>
              <a:srgbClr val="5252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232142" y="1584960"/>
              <a:ext cx="3872865" cy="1214120"/>
            </a:xfrm>
            <a:custGeom>
              <a:avLst/>
              <a:gdLst/>
              <a:ahLst/>
              <a:cxnLst/>
              <a:rect l="l" t="t" r="r" b="b"/>
              <a:pathLst>
                <a:path w="3872865" h="1214120">
                  <a:moveTo>
                    <a:pt x="77724" y="0"/>
                  </a:moveTo>
                  <a:lnTo>
                    <a:pt x="0" y="38862"/>
                  </a:lnTo>
                  <a:lnTo>
                    <a:pt x="77724" y="77724"/>
                  </a:lnTo>
                  <a:lnTo>
                    <a:pt x="77724" y="51815"/>
                  </a:lnTo>
                  <a:lnTo>
                    <a:pt x="64769" y="51815"/>
                  </a:lnTo>
                  <a:lnTo>
                    <a:pt x="64769" y="25907"/>
                  </a:lnTo>
                  <a:lnTo>
                    <a:pt x="77724" y="25907"/>
                  </a:lnTo>
                  <a:lnTo>
                    <a:pt x="77724" y="0"/>
                  </a:lnTo>
                  <a:close/>
                </a:path>
                <a:path w="3872865" h="1214120">
                  <a:moveTo>
                    <a:pt x="77724" y="25907"/>
                  </a:moveTo>
                  <a:lnTo>
                    <a:pt x="64769" y="25907"/>
                  </a:lnTo>
                  <a:lnTo>
                    <a:pt x="64769" y="51815"/>
                  </a:lnTo>
                  <a:lnTo>
                    <a:pt x="77724" y="51815"/>
                  </a:lnTo>
                  <a:lnTo>
                    <a:pt x="77724" y="25907"/>
                  </a:lnTo>
                  <a:close/>
                </a:path>
                <a:path w="3872865" h="1214120">
                  <a:moveTo>
                    <a:pt x="90677" y="25907"/>
                  </a:moveTo>
                  <a:lnTo>
                    <a:pt x="77724" y="25907"/>
                  </a:lnTo>
                  <a:lnTo>
                    <a:pt x="77724" y="51815"/>
                  </a:lnTo>
                  <a:lnTo>
                    <a:pt x="90677" y="51815"/>
                  </a:lnTo>
                  <a:lnTo>
                    <a:pt x="90677" y="25907"/>
                  </a:lnTo>
                  <a:close/>
                </a:path>
                <a:path w="3872865" h="1214120">
                  <a:moveTo>
                    <a:pt x="142493" y="25907"/>
                  </a:moveTo>
                  <a:lnTo>
                    <a:pt x="116585" y="25907"/>
                  </a:lnTo>
                  <a:lnTo>
                    <a:pt x="116585" y="51815"/>
                  </a:lnTo>
                  <a:lnTo>
                    <a:pt x="142493" y="51815"/>
                  </a:lnTo>
                  <a:lnTo>
                    <a:pt x="142493" y="25907"/>
                  </a:lnTo>
                  <a:close/>
                </a:path>
                <a:path w="3872865" h="1214120">
                  <a:moveTo>
                    <a:pt x="194309" y="25907"/>
                  </a:moveTo>
                  <a:lnTo>
                    <a:pt x="168401" y="25907"/>
                  </a:lnTo>
                  <a:lnTo>
                    <a:pt x="168401" y="51815"/>
                  </a:lnTo>
                  <a:lnTo>
                    <a:pt x="194309" y="51815"/>
                  </a:lnTo>
                  <a:lnTo>
                    <a:pt x="194309" y="25907"/>
                  </a:lnTo>
                  <a:close/>
                </a:path>
                <a:path w="3872865" h="1214120">
                  <a:moveTo>
                    <a:pt x="246125" y="25907"/>
                  </a:moveTo>
                  <a:lnTo>
                    <a:pt x="220217" y="25907"/>
                  </a:lnTo>
                  <a:lnTo>
                    <a:pt x="220217" y="51815"/>
                  </a:lnTo>
                  <a:lnTo>
                    <a:pt x="246125" y="51815"/>
                  </a:lnTo>
                  <a:lnTo>
                    <a:pt x="246125" y="25907"/>
                  </a:lnTo>
                  <a:close/>
                </a:path>
                <a:path w="3872865" h="1214120">
                  <a:moveTo>
                    <a:pt x="297941" y="25907"/>
                  </a:moveTo>
                  <a:lnTo>
                    <a:pt x="272033" y="25907"/>
                  </a:lnTo>
                  <a:lnTo>
                    <a:pt x="272033" y="51815"/>
                  </a:lnTo>
                  <a:lnTo>
                    <a:pt x="297941" y="51815"/>
                  </a:lnTo>
                  <a:lnTo>
                    <a:pt x="297941" y="25907"/>
                  </a:lnTo>
                  <a:close/>
                </a:path>
                <a:path w="3872865" h="1214120">
                  <a:moveTo>
                    <a:pt x="349757" y="25907"/>
                  </a:moveTo>
                  <a:lnTo>
                    <a:pt x="323850" y="25907"/>
                  </a:lnTo>
                  <a:lnTo>
                    <a:pt x="323850" y="51815"/>
                  </a:lnTo>
                  <a:lnTo>
                    <a:pt x="349757" y="51815"/>
                  </a:lnTo>
                  <a:lnTo>
                    <a:pt x="349757" y="25907"/>
                  </a:lnTo>
                  <a:close/>
                </a:path>
                <a:path w="3872865" h="1214120">
                  <a:moveTo>
                    <a:pt x="401574" y="25907"/>
                  </a:moveTo>
                  <a:lnTo>
                    <a:pt x="375665" y="25907"/>
                  </a:lnTo>
                  <a:lnTo>
                    <a:pt x="375665" y="51815"/>
                  </a:lnTo>
                  <a:lnTo>
                    <a:pt x="401574" y="51815"/>
                  </a:lnTo>
                  <a:lnTo>
                    <a:pt x="401574" y="25907"/>
                  </a:lnTo>
                  <a:close/>
                </a:path>
                <a:path w="3872865" h="1214120">
                  <a:moveTo>
                    <a:pt x="453389" y="25907"/>
                  </a:moveTo>
                  <a:lnTo>
                    <a:pt x="427481" y="25907"/>
                  </a:lnTo>
                  <a:lnTo>
                    <a:pt x="427481" y="51815"/>
                  </a:lnTo>
                  <a:lnTo>
                    <a:pt x="453389" y="51815"/>
                  </a:lnTo>
                  <a:lnTo>
                    <a:pt x="453389" y="25907"/>
                  </a:lnTo>
                  <a:close/>
                </a:path>
                <a:path w="3872865" h="1214120">
                  <a:moveTo>
                    <a:pt x="505205" y="25907"/>
                  </a:moveTo>
                  <a:lnTo>
                    <a:pt x="479298" y="25907"/>
                  </a:lnTo>
                  <a:lnTo>
                    <a:pt x="479298" y="51815"/>
                  </a:lnTo>
                  <a:lnTo>
                    <a:pt x="505205" y="51815"/>
                  </a:lnTo>
                  <a:lnTo>
                    <a:pt x="505205" y="25907"/>
                  </a:lnTo>
                  <a:close/>
                </a:path>
                <a:path w="3872865" h="1214120">
                  <a:moveTo>
                    <a:pt x="557022" y="25907"/>
                  </a:moveTo>
                  <a:lnTo>
                    <a:pt x="531113" y="25907"/>
                  </a:lnTo>
                  <a:lnTo>
                    <a:pt x="531113" y="51815"/>
                  </a:lnTo>
                  <a:lnTo>
                    <a:pt x="557022" y="51815"/>
                  </a:lnTo>
                  <a:lnTo>
                    <a:pt x="557022" y="25907"/>
                  </a:lnTo>
                  <a:close/>
                </a:path>
                <a:path w="3872865" h="1214120">
                  <a:moveTo>
                    <a:pt x="608837" y="25907"/>
                  </a:moveTo>
                  <a:lnTo>
                    <a:pt x="582929" y="25907"/>
                  </a:lnTo>
                  <a:lnTo>
                    <a:pt x="582929" y="51815"/>
                  </a:lnTo>
                  <a:lnTo>
                    <a:pt x="608837" y="51815"/>
                  </a:lnTo>
                  <a:lnTo>
                    <a:pt x="608837" y="25907"/>
                  </a:lnTo>
                  <a:close/>
                </a:path>
                <a:path w="3872865" h="1214120">
                  <a:moveTo>
                    <a:pt x="660653" y="25907"/>
                  </a:moveTo>
                  <a:lnTo>
                    <a:pt x="634746" y="25907"/>
                  </a:lnTo>
                  <a:lnTo>
                    <a:pt x="634746" y="51815"/>
                  </a:lnTo>
                  <a:lnTo>
                    <a:pt x="660653" y="51815"/>
                  </a:lnTo>
                  <a:lnTo>
                    <a:pt x="660653" y="25907"/>
                  </a:lnTo>
                  <a:close/>
                </a:path>
                <a:path w="3872865" h="1214120">
                  <a:moveTo>
                    <a:pt x="712469" y="25907"/>
                  </a:moveTo>
                  <a:lnTo>
                    <a:pt x="686561" y="25907"/>
                  </a:lnTo>
                  <a:lnTo>
                    <a:pt x="686561" y="51815"/>
                  </a:lnTo>
                  <a:lnTo>
                    <a:pt x="712469" y="51815"/>
                  </a:lnTo>
                  <a:lnTo>
                    <a:pt x="712469" y="25907"/>
                  </a:lnTo>
                  <a:close/>
                </a:path>
                <a:path w="3872865" h="1214120">
                  <a:moveTo>
                    <a:pt x="764285" y="25907"/>
                  </a:moveTo>
                  <a:lnTo>
                    <a:pt x="738377" y="25907"/>
                  </a:lnTo>
                  <a:lnTo>
                    <a:pt x="738377" y="51815"/>
                  </a:lnTo>
                  <a:lnTo>
                    <a:pt x="764285" y="51815"/>
                  </a:lnTo>
                  <a:lnTo>
                    <a:pt x="764285" y="25907"/>
                  </a:lnTo>
                  <a:close/>
                </a:path>
                <a:path w="3872865" h="1214120">
                  <a:moveTo>
                    <a:pt x="816101" y="25907"/>
                  </a:moveTo>
                  <a:lnTo>
                    <a:pt x="790193" y="25907"/>
                  </a:lnTo>
                  <a:lnTo>
                    <a:pt x="790193" y="51815"/>
                  </a:lnTo>
                  <a:lnTo>
                    <a:pt x="816101" y="51815"/>
                  </a:lnTo>
                  <a:lnTo>
                    <a:pt x="816101" y="25907"/>
                  </a:lnTo>
                  <a:close/>
                </a:path>
                <a:path w="3872865" h="1214120">
                  <a:moveTo>
                    <a:pt x="867917" y="25907"/>
                  </a:moveTo>
                  <a:lnTo>
                    <a:pt x="842009" y="25907"/>
                  </a:lnTo>
                  <a:lnTo>
                    <a:pt x="842009" y="51815"/>
                  </a:lnTo>
                  <a:lnTo>
                    <a:pt x="867917" y="51815"/>
                  </a:lnTo>
                  <a:lnTo>
                    <a:pt x="867917" y="25907"/>
                  </a:lnTo>
                  <a:close/>
                </a:path>
                <a:path w="3872865" h="1214120">
                  <a:moveTo>
                    <a:pt x="919733" y="25907"/>
                  </a:moveTo>
                  <a:lnTo>
                    <a:pt x="893826" y="25907"/>
                  </a:lnTo>
                  <a:lnTo>
                    <a:pt x="893826" y="51815"/>
                  </a:lnTo>
                  <a:lnTo>
                    <a:pt x="919733" y="51815"/>
                  </a:lnTo>
                  <a:lnTo>
                    <a:pt x="919733" y="25907"/>
                  </a:lnTo>
                  <a:close/>
                </a:path>
                <a:path w="3872865" h="1214120">
                  <a:moveTo>
                    <a:pt x="971550" y="25907"/>
                  </a:moveTo>
                  <a:lnTo>
                    <a:pt x="945641" y="25907"/>
                  </a:lnTo>
                  <a:lnTo>
                    <a:pt x="945641" y="51815"/>
                  </a:lnTo>
                  <a:lnTo>
                    <a:pt x="971550" y="51815"/>
                  </a:lnTo>
                  <a:lnTo>
                    <a:pt x="971550" y="25907"/>
                  </a:lnTo>
                  <a:close/>
                </a:path>
                <a:path w="3872865" h="1214120">
                  <a:moveTo>
                    <a:pt x="1023365" y="25907"/>
                  </a:moveTo>
                  <a:lnTo>
                    <a:pt x="997457" y="25907"/>
                  </a:lnTo>
                  <a:lnTo>
                    <a:pt x="997457" y="51815"/>
                  </a:lnTo>
                  <a:lnTo>
                    <a:pt x="1023365" y="51815"/>
                  </a:lnTo>
                  <a:lnTo>
                    <a:pt x="1023365" y="25907"/>
                  </a:lnTo>
                  <a:close/>
                </a:path>
                <a:path w="3872865" h="1214120">
                  <a:moveTo>
                    <a:pt x="1075181" y="25907"/>
                  </a:moveTo>
                  <a:lnTo>
                    <a:pt x="1049274" y="25907"/>
                  </a:lnTo>
                  <a:lnTo>
                    <a:pt x="1049274" y="51815"/>
                  </a:lnTo>
                  <a:lnTo>
                    <a:pt x="1075181" y="51815"/>
                  </a:lnTo>
                  <a:lnTo>
                    <a:pt x="1075181" y="25907"/>
                  </a:lnTo>
                  <a:close/>
                </a:path>
                <a:path w="3872865" h="1214120">
                  <a:moveTo>
                    <a:pt x="1126998" y="25907"/>
                  </a:moveTo>
                  <a:lnTo>
                    <a:pt x="1101089" y="25907"/>
                  </a:lnTo>
                  <a:lnTo>
                    <a:pt x="1101089" y="51815"/>
                  </a:lnTo>
                  <a:lnTo>
                    <a:pt x="1126998" y="51815"/>
                  </a:lnTo>
                  <a:lnTo>
                    <a:pt x="1126998" y="25907"/>
                  </a:lnTo>
                  <a:close/>
                </a:path>
                <a:path w="3872865" h="1214120">
                  <a:moveTo>
                    <a:pt x="1178813" y="25907"/>
                  </a:moveTo>
                  <a:lnTo>
                    <a:pt x="1152905" y="25907"/>
                  </a:lnTo>
                  <a:lnTo>
                    <a:pt x="1152905" y="51815"/>
                  </a:lnTo>
                  <a:lnTo>
                    <a:pt x="1178813" y="51815"/>
                  </a:lnTo>
                  <a:lnTo>
                    <a:pt x="1178813" y="25907"/>
                  </a:lnTo>
                  <a:close/>
                </a:path>
                <a:path w="3872865" h="1214120">
                  <a:moveTo>
                    <a:pt x="1230629" y="25907"/>
                  </a:moveTo>
                  <a:lnTo>
                    <a:pt x="1204722" y="25907"/>
                  </a:lnTo>
                  <a:lnTo>
                    <a:pt x="1204722" y="51815"/>
                  </a:lnTo>
                  <a:lnTo>
                    <a:pt x="1230629" y="51815"/>
                  </a:lnTo>
                  <a:lnTo>
                    <a:pt x="1230629" y="25907"/>
                  </a:lnTo>
                  <a:close/>
                </a:path>
                <a:path w="3872865" h="1214120">
                  <a:moveTo>
                    <a:pt x="1282446" y="25907"/>
                  </a:moveTo>
                  <a:lnTo>
                    <a:pt x="1256537" y="25907"/>
                  </a:lnTo>
                  <a:lnTo>
                    <a:pt x="1256537" y="51815"/>
                  </a:lnTo>
                  <a:lnTo>
                    <a:pt x="1282446" y="51815"/>
                  </a:lnTo>
                  <a:lnTo>
                    <a:pt x="1282446" y="25907"/>
                  </a:lnTo>
                  <a:close/>
                </a:path>
                <a:path w="3872865" h="1214120">
                  <a:moveTo>
                    <a:pt x="1334261" y="25907"/>
                  </a:moveTo>
                  <a:lnTo>
                    <a:pt x="1308353" y="25907"/>
                  </a:lnTo>
                  <a:lnTo>
                    <a:pt x="1308353" y="51815"/>
                  </a:lnTo>
                  <a:lnTo>
                    <a:pt x="1334261" y="51815"/>
                  </a:lnTo>
                  <a:lnTo>
                    <a:pt x="1334261" y="25907"/>
                  </a:lnTo>
                  <a:close/>
                </a:path>
                <a:path w="3872865" h="1214120">
                  <a:moveTo>
                    <a:pt x="1386077" y="25907"/>
                  </a:moveTo>
                  <a:lnTo>
                    <a:pt x="1360169" y="25907"/>
                  </a:lnTo>
                  <a:lnTo>
                    <a:pt x="1360169" y="51815"/>
                  </a:lnTo>
                  <a:lnTo>
                    <a:pt x="1386077" y="51815"/>
                  </a:lnTo>
                  <a:lnTo>
                    <a:pt x="1386077" y="25907"/>
                  </a:lnTo>
                  <a:close/>
                </a:path>
                <a:path w="3872865" h="1214120">
                  <a:moveTo>
                    <a:pt x="1437893" y="25907"/>
                  </a:moveTo>
                  <a:lnTo>
                    <a:pt x="1411985" y="25907"/>
                  </a:lnTo>
                  <a:lnTo>
                    <a:pt x="1411985" y="51815"/>
                  </a:lnTo>
                  <a:lnTo>
                    <a:pt x="1437893" y="51815"/>
                  </a:lnTo>
                  <a:lnTo>
                    <a:pt x="1437893" y="25907"/>
                  </a:lnTo>
                  <a:close/>
                </a:path>
                <a:path w="3872865" h="1214120">
                  <a:moveTo>
                    <a:pt x="1489709" y="25907"/>
                  </a:moveTo>
                  <a:lnTo>
                    <a:pt x="1463802" y="25907"/>
                  </a:lnTo>
                  <a:lnTo>
                    <a:pt x="1463802" y="51815"/>
                  </a:lnTo>
                  <a:lnTo>
                    <a:pt x="1489709" y="51815"/>
                  </a:lnTo>
                  <a:lnTo>
                    <a:pt x="1489709" y="25907"/>
                  </a:lnTo>
                  <a:close/>
                </a:path>
                <a:path w="3872865" h="1214120">
                  <a:moveTo>
                    <a:pt x="1541526" y="25907"/>
                  </a:moveTo>
                  <a:lnTo>
                    <a:pt x="1515617" y="25907"/>
                  </a:lnTo>
                  <a:lnTo>
                    <a:pt x="1515617" y="51815"/>
                  </a:lnTo>
                  <a:lnTo>
                    <a:pt x="1541526" y="51815"/>
                  </a:lnTo>
                  <a:lnTo>
                    <a:pt x="1541526" y="25907"/>
                  </a:lnTo>
                  <a:close/>
                </a:path>
                <a:path w="3872865" h="1214120">
                  <a:moveTo>
                    <a:pt x="1593341" y="25907"/>
                  </a:moveTo>
                  <a:lnTo>
                    <a:pt x="1567433" y="25907"/>
                  </a:lnTo>
                  <a:lnTo>
                    <a:pt x="1567433" y="51815"/>
                  </a:lnTo>
                  <a:lnTo>
                    <a:pt x="1593341" y="51815"/>
                  </a:lnTo>
                  <a:lnTo>
                    <a:pt x="1593341" y="25907"/>
                  </a:lnTo>
                  <a:close/>
                </a:path>
                <a:path w="3872865" h="1214120">
                  <a:moveTo>
                    <a:pt x="1645157" y="25907"/>
                  </a:moveTo>
                  <a:lnTo>
                    <a:pt x="1619250" y="25907"/>
                  </a:lnTo>
                  <a:lnTo>
                    <a:pt x="1619250" y="51815"/>
                  </a:lnTo>
                  <a:lnTo>
                    <a:pt x="1645157" y="51815"/>
                  </a:lnTo>
                  <a:lnTo>
                    <a:pt x="1645157" y="25907"/>
                  </a:lnTo>
                  <a:close/>
                </a:path>
                <a:path w="3872865" h="1214120">
                  <a:moveTo>
                    <a:pt x="1696974" y="25907"/>
                  </a:moveTo>
                  <a:lnTo>
                    <a:pt x="1671065" y="25907"/>
                  </a:lnTo>
                  <a:lnTo>
                    <a:pt x="1671065" y="51815"/>
                  </a:lnTo>
                  <a:lnTo>
                    <a:pt x="1696974" y="51815"/>
                  </a:lnTo>
                  <a:lnTo>
                    <a:pt x="1696974" y="25907"/>
                  </a:lnTo>
                  <a:close/>
                </a:path>
                <a:path w="3872865" h="1214120">
                  <a:moveTo>
                    <a:pt x="1748789" y="25907"/>
                  </a:moveTo>
                  <a:lnTo>
                    <a:pt x="1722881" y="25907"/>
                  </a:lnTo>
                  <a:lnTo>
                    <a:pt x="1722881" y="51815"/>
                  </a:lnTo>
                  <a:lnTo>
                    <a:pt x="1748789" y="51815"/>
                  </a:lnTo>
                  <a:lnTo>
                    <a:pt x="1748789" y="25907"/>
                  </a:lnTo>
                  <a:close/>
                </a:path>
                <a:path w="3872865" h="1214120">
                  <a:moveTo>
                    <a:pt x="1800605" y="25907"/>
                  </a:moveTo>
                  <a:lnTo>
                    <a:pt x="1774698" y="25907"/>
                  </a:lnTo>
                  <a:lnTo>
                    <a:pt x="1774698" y="51815"/>
                  </a:lnTo>
                  <a:lnTo>
                    <a:pt x="1800605" y="51815"/>
                  </a:lnTo>
                  <a:lnTo>
                    <a:pt x="1800605" y="25907"/>
                  </a:lnTo>
                  <a:close/>
                </a:path>
                <a:path w="3872865" h="1214120">
                  <a:moveTo>
                    <a:pt x="1852422" y="25907"/>
                  </a:moveTo>
                  <a:lnTo>
                    <a:pt x="1826513" y="25907"/>
                  </a:lnTo>
                  <a:lnTo>
                    <a:pt x="1826513" y="51815"/>
                  </a:lnTo>
                  <a:lnTo>
                    <a:pt x="1852422" y="51815"/>
                  </a:lnTo>
                  <a:lnTo>
                    <a:pt x="1852422" y="25907"/>
                  </a:lnTo>
                  <a:close/>
                </a:path>
                <a:path w="3872865" h="1214120">
                  <a:moveTo>
                    <a:pt x="1904237" y="25907"/>
                  </a:moveTo>
                  <a:lnTo>
                    <a:pt x="1878329" y="25907"/>
                  </a:lnTo>
                  <a:lnTo>
                    <a:pt x="1878329" y="51815"/>
                  </a:lnTo>
                  <a:lnTo>
                    <a:pt x="1904237" y="51815"/>
                  </a:lnTo>
                  <a:lnTo>
                    <a:pt x="1904237" y="25907"/>
                  </a:lnTo>
                  <a:close/>
                </a:path>
                <a:path w="3872865" h="1214120">
                  <a:moveTo>
                    <a:pt x="1956053" y="25907"/>
                  </a:moveTo>
                  <a:lnTo>
                    <a:pt x="1930146" y="25907"/>
                  </a:lnTo>
                  <a:lnTo>
                    <a:pt x="1930146" y="51815"/>
                  </a:lnTo>
                  <a:lnTo>
                    <a:pt x="1956053" y="51815"/>
                  </a:lnTo>
                  <a:lnTo>
                    <a:pt x="1956053" y="25907"/>
                  </a:lnTo>
                  <a:close/>
                </a:path>
                <a:path w="3872865" h="1214120">
                  <a:moveTo>
                    <a:pt x="2007869" y="25907"/>
                  </a:moveTo>
                  <a:lnTo>
                    <a:pt x="1981961" y="25907"/>
                  </a:lnTo>
                  <a:lnTo>
                    <a:pt x="1981961" y="51815"/>
                  </a:lnTo>
                  <a:lnTo>
                    <a:pt x="2007869" y="51815"/>
                  </a:lnTo>
                  <a:lnTo>
                    <a:pt x="2007869" y="25907"/>
                  </a:lnTo>
                  <a:close/>
                </a:path>
                <a:path w="3872865" h="1214120">
                  <a:moveTo>
                    <a:pt x="2059685" y="25907"/>
                  </a:moveTo>
                  <a:lnTo>
                    <a:pt x="2033777" y="25907"/>
                  </a:lnTo>
                  <a:lnTo>
                    <a:pt x="2033777" y="51815"/>
                  </a:lnTo>
                  <a:lnTo>
                    <a:pt x="2059685" y="51815"/>
                  </a:lnTo>
                  <a:lnTo>
                    <a:pt x="2059685" y="25907"/>
                  </a:lnTo>
                  <a:close/>
                </a:path>
                <a:path w="3872865" h="1214120">
                  <a:moveTo>
                    <a:pt x="2111502" y="25907"/>
                  </a:moveTo>
                  <a:lnTo>
                    <a:pt x="2085593" y="25907"/>
                  </a:lnTo>
                  <a:lnTo>
                    <a:pt x="2085593" y="51815"/>
                  </a:lnTo>
                  <a:lnTo>
                    <a:pt x="2111502" y="51815"/>
                  </a:lnTo>
                  <a:lnTo>
                    <a:pt x="2111502" y="25907"/>
                  </a:lnTo>
                  <a:close/>
                </a:path>
                <a:path w="3872865" h="1214120">
                  <a:moveTo>
                    <a:pt x="2163317" y="25907"/>
                  </a:moveTo>
                  <a:lnTo>
                    <a:pt x="2137409" y="25907"/>
                  </a:lnTo>
                  <a:lnTo>
                    <a:pt x="2137409" y="51815"/>
                  </a:lnTo>
                  <a:lnTo>
                    <a:pt x="2163317" y="51815"/>
                  </a:lnTo>
                  <a:lnTo>
                    <a:pt x="2163317" y="25907"/>
                  </a:lnTo>
                  <a:close/>
                </a:path>
                <a:path w="3872865" h="1214120">
                  <a:moveTo>
                    <a:pt x="2215133" y="25907"/>
                  </a:moveTo>
                  <a:lnTo>
                    <a:pt x="2189226" y="25907"/>
                  </a:lnTo>
                  <a:lnTo>
                    <a:pt x="2189226" y="51815"/>
                  </a:lnTo>
                  <a:lnTo>
                    <a:pt x="2215133" y="51815"/>
                  </a:lnTo>
                  <a:lnTo>
                    <a:pt x="2215133" y="25907"/>
                  </a:lnTo>
                  <a:close/>
                </a:path>
                <a:path w="3872865" h="1214120">
                  <a:moveTo>
                    <a:pt x="2266950" y="25907"/>
                  </a:moveTo>
                  <a:lnTo>
                    <a:pt x="2241041" y="25907"/>
                  </a:lnTo>
                  <a:lnTo>
                    <a:pt x="2241041" y="51815"/>
                  </a:lnTo>
                  <a:lnTo>
                    <a:pt x="2266950" y="51815"/>
                  </a:lnTo>
                  <a:lnTo>
                    <a:pt x="2266950" y="25907"/>
                  </a:lnTo>
                  <a:close/>
                </a:path>
                <a:path w="3872865" h="1214120">
                  <a:moveTo>
                    <a:pt x="2318765" y="25907"/>
                  </a:moveTo>
                  <a:lnTo>
                    <a:pt x="2292857" y="25907"/>
                  </a:lnTo>
                  <a:lnTo>
                    <a:pt x="2292857" y="51815"/>
                  </a:lnTo>
                  <a:lnTo>
                    <a:pt x="2318765" y="51815"/>
                  </a:lnTo>
                  <a:lnTo>
                    <a:pt x="2318765" y="25907"/>
                  </a:lnTo>
                  <a:close/>
                </a:path>
                <a:path w="3872865" h="1214120">
                  <a:moveTo>
                    <a:pt x="2370581" y="25907"/>
                  </a:moveTo>
                  <a:lnTo>
                    <a:pt x="2344674" y="25907"/>
                  </a:lnTo>
                  <a:lnTo>
                    <a:pt x="2344674" y="51815"/>
                  </a:lnTo>
                  <a:lnTo>
                    <a:pt x="2370581" y="51815"/>
                  </a:lnTo>
                  <a:lnTo>
                    <a:pt x="2370581" y="25907"/>
                  </a:lnTo>
                  <a:close/>
                </a:path>
                <a:path w="3872865" h="1214120">
                  <a:moveTo>
                    <a:pt x="2422398" y="25907"/>
                  </a:moveTo>
                  <a:lnTo>
                    <a:pt x="2396489" y="25907"/>
                  </a:lnTo>
                  <a:lnTo>
                    <a:pt x="2396489" y="51815"/>
                  </a:lnTo>
                  <a:lnTo>
                    <a:pt x="2422398" y="51815"/>
                  </a:lnTo>
                  <a:lnTo>
                    <a:pt x="2422398" y="25907"/>
                  </a:lnTo>
                  <a:close/>
                </a:path>
                <a:path w="3872865" h="1214120">
                  <a:moveTo>
                    <a:pt x="2474213" y="25907"/>
                  </a:moveTo>
                  <a:lnTo>
                    <a:pt x="2448305" y="25907"/>
                  </a:lnTo>
                  <a:lnTo>
                    <a:pt x="2448305" y="51815"/>
                  </a:lnTo>
                  <a:lnTo>
                    <a:pt x="2474213" y="51815"/>
                  </a:lnTo>
                  <a:lnTo>
                    <a:pt x="2474213" y="25907"/>
                  </a:lnTo>
                  <a:close/>
                </a:path>
                <a:path w="3872865" h="1214120">
                  <a:moveTo>
                    <a:pt x="2526029" y="25907"/>
                  </a:moveTo>
                  <a:lnTo>
                    <a:pt x="2500122" y="25907"/>
                  </a:lnTo>
                  <a:lnTo>
                    <a:pt x="2500122" y="51815"/>
                  </a:lnTo>
                  <a:lnTo>
                    <a:pt x="2526029" y="51815"/>
                  </a:lnTo>
                  <a:lnTo>
                    <a:pt x="2526029" y="25907"/>
                  </a:lnTo>
                  <a:close/>
                </a:path>
                <a:path w="3872865" h="1214120">
                  <a:moveTo>
                    <a:pt x="2577846" y="25907"/>
                  </a:moveTo>
                  <a:lnTo>
                    <a:pt x="2551937" y="25907"/>
                  </a:lnTo>
                  <a:lnTo>
                    <a:pt x="2551937" y="51815"/>
                  </a:lnTo>
                  <a:lnTo>
                    <a:pt x="2577846" y="51815"/>
                  </a:lnTo>
                  <a:lnTo>
                    <a:pt x="2577846" y="25907"/>
                  </a:lnTo>
                  <a:close/>
                </a:path>
                <a:path w="3872865" h="1214120">
                  <a:moveTo>
                    <a:pt x="2629661" y="25907"/>
                  </a:moveTo>
                  <a:lnTo>
                    <a:pt x="2603754" y="25907"/>
                  </a:lnTo>
                  <a:lnTo>
                    <a:pt x="2603754" y="51815"/>
                  </a:lnTo>
                  <a:lnTo>
                    <a:pt x="2629661" y="51815"/>
                  </a:lnTo>
                  <a:lnTo>
                    <a:pt x="2629661" y="25907"/>
                  </a:lnTo>
                  <a:close/>
                </a:path>
                <a:path w="3872865" h="1214120">
                  <a:moveTo>
                    <a:pt x="2681478" y="25907"/>
                  </a:moveTo>
                  <a:lnTo>
                    <a:pt x="2655569" y="25907"/>
                  </a:lnTo>
                  <a:lnTo>
                    <a:pt x="2655569" y="51815"/>
                  </a:lnTo>
                  <a:lnTo>
                    <a:pt x="2681478" y="51815"/>
                  </a:lnTo>
                  <a:lnTo>
                    <a:pt x="2681478" y="25907"/>
                  </a:lnTo>
                  <a:close/>
                </a:path>
                <a:path w="3872865" h="1214120">
                  <a:moveTo>
                    <a:pt x="2733293" y="25907"/>
                  </a:moveTo>
                  <a:lnTo>
                    <a:pt x="2707385" y="25907"/>
                  </a:lnTo>
                  <a:lnTo>
                    <a:pt x="2707385" y="51815"/>
                  </a:lnTo>
                  <a:lnTo>
                    <a:pt x="2733293" y="51815"/>
                  </a:lnTo>
                  <a:lnTo>
                    <a:pt x="2733293" y="25907"/>
                  </a:lnTo>
                  <a:close/>
                </a:path>
                <a:path w="3872865" h="1214120">
                  <a:moveTo>
                    <a:pt x="2785109" y="25907"/>
                  </a:moveTo>
                  <a:lnTo>
                    <a:pt x="2759202" y="25907"/>
                  </a:lnTo>
                  <a:lnTo>
                    <a:pt x="2759202" y="51815"/>
                  </a:lnTo>
                  <a:lnTo>
                    <a:pt x="2785109" y="51815"/>
                  </a:lnTo>
                  <a:lnTo>
                    <a:pt x="2785109" y="25907"/>
                  </a:lnTo>
                  <a:close/>
                </a:path>
                <a:path w="3872865" h="1214120">
                  <a:moveTo>
                    <a:pt x="2836926" y="25907"/>
                  </a:moveTo>
                  <a:lnTo>
                    <a:pt x="2811017" y="25907"/>
                  </a:lnTo>
                  <a:lnTo>
                    <a:pt x="2811017" y="51815"/>
                  </a:lnTo>
                  <a:lnTo>
                    <a:pt x="2836926" y="51815"/>
                  </a:lnTo>
                  <a:lnTo>
                    <a:pt x="2836926" y="25907"/>
                  </a:lnTo>
                  <a:close/>
                </a:path>
                <a:path w="3872865" h="1214120">
                  <a:moveTo>
                    <a:pt x="2888741" y="25907"/>
                  </a:moveTo>
                  <a:lnTo>
                    <a:pt x="2862833" y="25907"/>
                  </a:lnTo>
                  <a:lnTo>
                    <a:pt x="2862833" y="51815"/>
                  </a:lnTo>
                  <a:lnTo>
                    <a:pt x="2888741" y="51815"/>
                  </a:lnTo>
                  <a:lnTo>
                    <a:pt x="2888741" y="25907"/>
                  </a:lnTo>
                  <a:close/>
                </a:path>
                <a:path w="3872865" h="1214120">
                  <a:moveTo>
                    <a:pt x="2940557" y="25907"/>
                  </a:moveTo>
                  <a:lnTo>
                    <a:pt x="2914650" y="25907"/>
                  </a:lnTo>
                  <a:lnTo>
                    <a:pt x="2914650" y="51815"/>
                  </a:lnTo>
                  <a:lnTo>
                    <a:pt x="2940557" y="51815"/>
                  </a:lnTo>
                  <a:lnTo>
                    <a:pt x="2940557" y="25907"/>
                  </a:lnTo>
                  <a:close/>
                </a:path>
                <a:path w="3872865" h="1214120">
                  <a:moveTo>
                    <a:pt x="2992374" y="25907"/>
                  </a:moveTo>
                  <a:lnTo>
                    <a:pt x="2966465" y="25907"/>
                  </a:lnTo>
                  <a:lnTo>
                    <a:pt x="2966465" y="51815"/>
                  </a:lnTo>
                  <a:lnTo>
                    <a:pt x="2992374" y="51815"/>
                  </a:lnTo>
                  <a:lnTo>
                    <a:pt x="2992374" y="25907"/>
                  </a:lnTo>
                  <a:close/>
                </a:path>
                <a:path w="3872865" h="1214120">
                  <a:moveTo>
                    <a:pt x="3044189" y="25907"/>
                  </a:moveTo>
                  <a:lnTo>
                    <a:pt x="3018281" y="25907"/>
                  </a:lnTo>
                  <a:lnTo>
                    <a:pt x="3018281" y="51815"/>
                  </a:lnTo>
                  <a:lnTo>
                    <a:pt x="3044189" y="51815"/>
                  </a:lnTo>
                  <a:lnTo>
                    <a:pt x="3044189" y="25907"/>
                  </a:lnTo>
                  <a:close/>
                </a:path>
                <a:path w="3872865" h="1214120">
                  <a:moveTo>
                    <a:pt x="3096005" y="25907"/>
                  </a:moveTo>
                  <a:lnTo>
                    <a:pt x="3070098" y="25907"/>
                  </a:lnTo>
                  <a:lnTo>
                    <a:pt x="3070098" y="51815"/>
                  </a:lnTo>
                  <a:lnTo>
                    <a:pt x="3096005" y="51815"/>
                  </a:lnTo>
                  <a:lnTo>
                    <a:pt x="3096005" y="25907"/>
                  </a:lnTo>
                  <a:close/>
                </a:path>
                <a:path w="3872865" h="1214120">
                  <a:moveTo>
                    <a:pt x="3147822" y="25907"/>
                  </a:moveTo>
                  <a:lnTo>
                    <a:pt x="3121913" y="25907"/>
                  </a:lnTo>
                  <a:lnTo>
                    <a:pt x="3121913" y="51815"/>
                  </a:lnTo>
                  <a:lnTo>
                    <a:pt x="3147822" y="51815"/>
                  </a:lnTo>
                  <a:lnTo>
                    <a:pt x="3147822" y="25907"/>
                  </a:lnTo>
                  <a:close/>
                </a:path>
                <a:path w="3872865" h="1214120">
                  <a:moveTo>
                    <a:pt x="3199637" y="25907"/>
                  </a:moveTo>
                  <a:lnTo>
                    <a:pt x="3173729" y="25907"/>
                  </a:lnTo>
                  <a:lnTo>
                    <a:pt x="3173729" y="51815"/>
                  </a:lnTo>
                  <a:lnTo>
                    <a:pt x="3199637" y="51815"/>
                  </a:lnTo>
                  <a:lnTo>
                    <a:pt x="3199637" y="25907"/>
                  </a:lnTo>
                  <a:close/>
                </a:path>
                <a:path w="3872865" h="1214120">
                  <a:moveTo>
                    <a:pt x="3251454" y="25907"/>
                  </a:moveTo>
                  <a:lnTo>
                    <a:pt x="3225546" y="25907"/>
                  </a:lnTo>
                  <a:lnTo>
                    <a:pt x="3225546" y="51815"/>
                  </a:lnTo>
                  <a:lnTo>
                    <a:pt x="3251454" y="51815"/>
                  </a:lnTo>
                  <a:lnTo>
                    <a:pt x="3251454" y="25907"/>
                  </a:lnTo>
                  <a:close/>
                </a:path>
                <a:path w="3872865" h="1214120">
                  <a:moveTo>
                    <a:pt x="3303269" y="25907"/>
                  </a:moveTo>
                  <a:lnTo>
                    <a:pt x="3277361" y="25907"/>
                  </a:lnTo>
                  <a:lnTo>
                    <a:pt x="3277361" y="51815"/>
                  </a:lnTo>
                  <a:lnTo>
                    <a:pt x="3303269" y="51815"/>
                  </a:lnTo>
                  <a:lnTo>
                    <a:pt x="3303269" y="25907"/>
                  </a:lnTo>
                  <a:close/>
                </a:path>
                <a:path w="3872865" h="1214120">
                  <a:moveTo>
                    <a:pt x="3355085" y="25907"/>
                  </a:moveTo>
                  <a:lnTo>
                    <a:pt x="3329178" y="25907"/>
                  </a:lnTo>
                  <a:lnTo>
                    <a:pt x="3329178" y="51815"/>
                  </a:lnTo>
                  <a:lnTo>
                    <a:pt x="3355085" y="51815"/>
                  </a:lnTo>
                  <a:lnTo>
                    <a:pt x="3355085" y="25907"/>
                  </a:lnTo>
                  <a:close/>
                </a:path>
                <a:path w="3872865" h="1214120">
                  <a:moveTo>
                    <a:pt x="3406902" y="25907"/>
                  </a:moveTo>
                  <a:lnTo>
                    <a:pt x="3380993" y="25907"/>
                  </a:lnTo>
                  <a:lnTo>
                    <a:pt x="3380993" y="51815"/>
                  </a:lnTo>
                  <a:lnTo>
                    <a:pt x="3406902" y="51815"/>
                  </a:lnTo>
                  <a:lnTo>
                    <a:pt x="3406902" y="25907"/>
                  </a:lnTo>
                  <a:close/>
                </a:path>
                <a:path w="3872865" h="1214120">
                  <a:moveTo>
                    <a:pt x="3458717" y="25907"/>
                  </a:moveTo>
                  <a:lnTo>
                    <a:pt x="3432809" y="25907"/>
                  </a:lnTo>
                  <a:lnTo>
                    <a:pt x="3432809" y="51815"/>
                  </a:lnTo>
                  <a:lnTo>
                    <a:pt x="3458717" y="51815"/>
                  </a:lnTo>
                  <a:lnTo>
                    <a:pt x="3458717" y="25907"/>
                  </a:lnTo>
                  <a:close/>
                </a:path>
                <a:path w="3872865" h="1214120">
                  <a:moveTo>
                    <a:pt x="3510533" y="25907"/>
                  </a:moveTo>
                  <a:lnTo>
                    <a:pt x="3484626" y="25907"/>
                  </a:lnTo>
                  <a:lnTo>
                    <a:pt x="3484626" y="51815"/>
                  </a:lnTo>
                  <a:lnTo>
                    <a:pt x="3510533" y="51815"/>
                  </a:lnTo>
                  <a:lnTo>
                    <a:pt x="3510533" y="25907"/>
                  </a:lnTo>
                  <a:close/>
                </a:path>
                <a:path w="3872865" h="1214120">
                  <a:moveTo>
                    <a:pt x="3562350" y="25907"/>
                  </a:moveTo>
                  <a:lnTo>
                    <a:pt x="3536441" y="25907"/>
                  </a:lnTo>
                  <a:lnTo>
                    <a:pt x="3536441" y="51815"/>
                  </a:lnTo>
                  <a:lnTo>
                    <a:pt x="3562350" y="51815"/>
                  </a:lnTo>
                  <a:lnTo>
                    <a:pt x="3562350" y="25907"/>
                  </a:lnTo>
                  <a:close/>
                </a:path>
                <a:path w="3872865" h="1214120">
                  <a:moveTo>
                    <a:pt x="3614165" y="25907"/>
                  </a:moveTo>
                  <a:lnTo>
                    <a:pt x="3588257" y="25907"/>
                  </a:lnTo>
                  <a:lnTo>
                    <a:pt x="3588257" y="51815"/>
                  </a:lnTo>
                  <a:lnTo>
                    <a:pt x="3614165" y="51815"/>
                  </a:lnTo>
                  <a:lnTo>
                    <a:pt x="3614165" y="25907"/>
                  </a:lnTo>
                  <a:close/>
                </a:path>
                <a:path w="3872865" h="1214120">
                  <a:moveTo>
                    <a:pt x="3665981" y="25907"/>
                  </a:moveTo>
                  <a:lnTo>
                    <a:pt x="3640074" y="25907"/>
                  </a:lnTo>
                  <a:lnTo>
                    <a:pt x="3640074" y="51815"/>
                  </a:lnTo>
                  <a:lnTo>
                    <a:pt x="3665981" y="51815"/>
                  </a:lnTo>
                  <a:lnTo>
                    <a:pt x="3665981" y="25907"/>
                  </a:lnTo>
                  <a:close/>
                </a:path>
                <a:path w="3872865" h="1214120">
                  <a:moveTo>
                    <a:pt x="3717798" y="25907"/>
                  </a:moveTo>
                  <a:lnTo>
                    <a:pt x="3691889" y="25907"/>
                  </a:lnTo>
                  <a:lnTo>
                    <a:pt x="3691889" y="51815"/>
                  </a:lnTo>
                  <a:lnTo>
                    <a:pt x="3717798" y="51815"/>
                  </a:lnTo>
                  <a:lnTo>
                    <a:pt x="3717798" y="25907"/>
                  </a:lnTo>
                  <a:close/>
                </a:path>
                <a:path w="3872865" h="1214120">
                  <a:moveTo>
                    <a:pt x="3769613" y="25907"/>
                  </a:moveTo>
                  <a:lnTo>
                    <a:pt x="3743705" y="25907"/>
                  </a:lnTo>
                  <a:lnTo>
                    <a:pt x="3743705" y="51815"/>
                  </a:lnTo>
                  <a:lnTo>
                    <a:pt x="3769613" y="51815"/>
                  </a:lnTo>
                  <a:lnTo>
                    <a:pt x="3769613" y="25907"/>
                  </a:lnTo>
                  <a:close/>
                </a:path>
                <a:path w="3872865" h="1214120">
                  <a:moveTo>
                    <a:pt x="3821429" y="25907"/>
                  </a:moveTo>
                  <a:lnTo>
                    <a:pt x="3795522" y="25907"/>
                  </a:lnTo>
                  <a:lnTo>
                    <a:pt x="3795522" y="51815"/>
                  </a:lnTo>
                  <a:lnTo>
                    <a:pt x="3821429" y="51815"/>
                  </a:lnTo>
                  <a:lnTo>
                    <a:pt x="3821429" y="25907"/>
                  </a:lnTo>
                  <a:close/>
                </a:path>
                <a:path w="3872865" h="1214120">
                  <a:moveTo>
                    <a:pt x="3846829" y="52324"/>
                  </a:moveTo>
                  <a:lnTo>
                    <a:pt x="3820922" y="52324"/>
                  </a:lnTo>
                  <a:lnTo>
                    <a:pt x="3820922" y="78231"/>
                  </a:lnTo>
                  <a:lnTo>
                    <a:pt x="3846829" y="78231"/>
                  </a:lnTo>
                  <a:lnTo>
                    <a:pt x="3846829" y="52324"/>
                  </a:lnTo>
                  <a:close/>
                </a:path>
                <a:path w="3872865" h="1214120">
                  <a:moveTo>
                    <a:pt x="3846829" y="104139"/>
                  </a:moveTo>
                  <a:lnTo>
                    <a:pt x="3820922" y="104139"/>
                  </a:lnTo>
                  <a:lnTo>
                    <a:pt x="3821049" y="130048"/>
                  </a:lnTo>
                  <a:lnTo>
                    <a:pt x="3846956" y="130048"/>
                  </a:lnTo>
                  <a:lnTo>
                    <a:pt x="3846829" y="104139"/>
                  </a:lnTo>
                  <a:close/>
                </a:path>
                <a:path w="3872865" h="1214120">
                  <a:moveTo>
                    <a:pt x="3846956" y="155955"/>
                  </a:moveTo>
                  <a:lnTo>
                    <a:pt x="3821049" y="155955"/>
                  </a:lnTo>
                  <a:lnTo>
                    <a:pt x="3821049" y="181863"/>
                  </a:lnTo>
                  <a:lnTo>
                    <a:pt x="3846956" y="181863"/>
                  </a:lnTo>
                  <a:lnTo>
                    <a:pt x="3846956" y="155955"/>
                  </a:lnTo>
                  <a:close/>
                </a:path>
                <a:path w="3872865" h="1214120">
                  <a:moveTo>
                    <a:pt x="3846956" y="207772"/>
                  </a:moveTo>
                  <a:lnTo>
                    <a:pt x="3821049" y="207772"/>
                  </a:lnTo>
                  <a:lnTo>
                    <a:pt x="3821049" y="233679"/>
                  </a:lnTo>
                  <a:lnTo>
                    <a:pt x="3846956" y="233679"/>
                  </a:lnTo>
                  <a:lnTo>
                    <a:pt x="3846956" y="207772"/>
                  </a:lnTo>
                  <a:close/>
                </a:path>
                <a:path w="3872865" h="1214120">
                  <a:moveTo>
                    <a:pt x="3847083" y="259587"/>
                  </a:moveTo>
                  <a:lnTo>
                    <a:pt x="3821176" y="259587"/>
                  </a:lnTo>
                  <a:lnTo>
                    <a:pt x="3821176" y="285495"/>
                  </a:lnTo>
                  <a:lnTo>
                    <a:pt x="3847083" y="285495"/>
                  </a:lnTo>
                  <a:lnTo>
                    <a:pt x="3847083" y="259587"/>
                  </a:lnTo>
                  <a:close/>
                </a:path>
                <a:path w="3872865" h="1214120">
                  <a:moveTo>
                    <a:pt x="3847083" y="311403"/>
                  </a:moveTo>
                  <a:lnTo>
                    <a:pt x="3821176" y="311403"/>
                  </a:lnTo>
                  <a:lnTo>
                    <a:pt x="3821176" y="337312"/>
                  </a:lnTo>
                  <a:lnTo>
                    <a:pt x="3847083" y="337312"/>
                  </a:lnTo>
                  <a:lnTo>
                    <a:pt x="3847083" y="311403"/>
                  </a:lnTo>
                  <a:close/>
                </a:path>
                <a:path w="3872865" h="1214120">
                  <a:moveTo>
                    <a:pt x="3847210" y="363219"/>
                  </a:moveTo>
                  <a:lnTo>
                    <a:pt x="3821303" y="363219"/>
                  </a:lnTo>
                  <a:lnTo>
                    <a:pt x="3821303" y="389127"/>
                  </a:lnTo>
                  <a:lnTo>
                    <a:pt x="3847210" y="389127"/>
                  </a:lnTo>
                  <a:lnTo>
                    <a:pt x="3847210" y="363219"/>
                  </a:lnTo>
                  <a:close/>
                </a:path>
                <a:path w="3872865" h="1214120">
                  <a:moveTo>
                    <a:pt x="3847210" y="415036"/>
                  </a:moveTo>
                  <a:lnTo>
                    <a:pt x="3821303" y="415036"/>
                  </a:lnTo>
                  <a:lnTo>
                    <a:pt x="3821303" y="440943"/>
                  </a:lnTo>
                  <a:lnTo>
                    <a:pt x="3847210" y="440943"/>
                  </a:lnTo>
                  <a:lnTo>
                    <a:pt x="3847210" y="415036"/>
                  </a:lnTo>
                  <a:close/>
                </a:path>
                <a:path w="3872865" h="1214120">
                  <a:moveTo>
                    <a:pt x="3847210" y="466851"/>
                  </a:moveTo>
                  <a:lnTo>
                    <a:pt x="3821303" y="466851"/>
                  </a:lnTo>
                  <a:lnTo>
                    <a:pt x="3821429" y="492760"/>
                  </a:lnTo>
                  <a:lnTo>
                    <a:pt x="3847337" y="492760"/>
                  </a:lnTo>
                  <a:lnTo>
                    <a:pt x="3847210" y="466851"/>
                  </a:lnTo>
                  <a:close/>
                </a:path>
                <a:path w="3872865" h="1214120">
                  <a:moveTo>
                    <a:pt x="3847337" y="518667"/>
                  </a:moveTo>
                  <a:lnTo>
                    <a:pt x="3821429" y="518667"/>
                  </a:lnTo>
                  <a:lnTo>
                    <a:pt x="3821429" y="544576"/>
                  </a:lnTo>
                  <a:lnTo>
                    <a:pt x="3847337" y="544576"/>
                  </a:lnTo>
                  <a:lnTo>
                    <a:pt x="3847337" y="518667"/>
                  </a:lnTo>
                  <a:close/>
                </a:path>
                <a:path w="3872865" h="1214120">
                  <a:moveTo>
                    <a:pt x="3847337" y="570484"/>
                  </a:moveTo>
                  <a:lnTo>
                    <a:pt x="3821429" y="570484"/>
                  </a:lnTo>
                  <a:lnTo>
                    <a:pt x="3821556" y="596391"/>
                  </a:lnTo>
                  <a:lnTo>
                    <a:pt x="3847464" y="596391"/>
                  </a:lnTo>
                  <a:lnTo>
                    <a:pt x="3847337" y="570484"/>
                  </a:lnTo>
                  <a:close/>
                </a:path>
                <a:path w="3872865" h="1214120">
                  <a:moveTo>
                    <a:pt x="3847464" y="622300"/>
                  </a:moveTo>
                  <a:lnTo>
                    <a:pt x="3821556" y="622300"/>
                  </a:lnTo>
                  <a:lnTo>
                    <a:pt x="3821556" y="648207"/>
                  </a:lnTo>
                  <a:lnTo>
                    <a:pt x="3847464" y="648207"/>
                  </a:lnTo>
                  <a:lnTo>
                    <a:pt x="3847464" y="622300"/>
                  </a:lnTo>
                  <a:close/>
                </a:path>
                <a:path w="3872865" h="1214120">
                  <a:moveTo>
                    <a:pt x="3847464" y="674115"/>
                  </a:moveTo>
                  <a:lnTo>
                    <a:pt x="3821556" y="674115"/>
                  </a:lnTo>
                  <a:lnTo>
                    <a:pt x="3821683" y="700024"/>
                  </a:lnTo>
                  <a:lnTo>
                    <a:pt x="3847591" y="700024"/>
                  </a:lnTo>
                  <a:lnTo>
                    <a:pt x="3847464" y="674115"/>
                  </a:lnTo>
                  <a:close/>
                </a:path>
                <a:path w="3872865" h="1214120">
                  <a:moveTo>
                    <a:pt x="3847591" y="725931"/>
                  </a:moveTo>
                  <a:lnTo>
                    <a:pt x="3821683" y="725931"/>
                  </a:lnTo>
                  <a:lnTo>
                    <a:pt x="3821683" y="751839"/>
                  </a:lnTo>
                  <a:lnTo>
                    <a:pt x="3847591" y="751839"/>
                  </a:lnTo>
                  <a:lnTo>
                    <a:pt x="3847591" y="725931"/>
                  </a:lnTo>
                  <a:close/>
                </a:path>
                <a:path w="3872865" h="1214120">
                  <a:moveTo>
                    <a:pt x="3847591" y="777748"/>
                  </a:moveTo>
                  <a:lnTo>
                    <a:pt x="3821683" y="777748"/>
                  </a:lnTo>
                  <a:lnTo>
                    <a:pt x="3821683" y="803655"/>
                  </a:lnTo>
                  <a:lnTo>
                    <a:pt x="3847591" y="803655"/>
                  </a:lnTo>
                  <a:lnTo>
                    <a:pt x="3847591" y="777748"/>
                  </a:lnTo>
                  <a:close/>
                </a:path>
                <a:path w="3872865" h="1214120">
                  <a:moveTo>
                    <a:pt x="3847718" y="829563"/>
                  </a:moveTo>
                  <a:lnTo>
                    <a:pt x="3821810" y="829563"/>
                  </a:lnTo>
                  <a:lnTo>
                    <a:pt x="3821810" y="855472"/>
                  </a:lnTo>
                  <a:lnTo>
                    <a:pt x="3847718" y="855472"/>
                  </a:lnTo>
                  <a:lnTo>
                    <a:pt x="3847718" y="829563"/>
                  </a:lnTo>
                  <a:close/>
                </a:path>
                <a:path w="3872865" h="1214120">
                  <a:moveTo>
                    <a:pt x="3847718" y="881379"/>
                  </a:moveTo>
                  <a:lnTo>
                    <a:pt x="3821810" y="881379"/>
                  </a:lnTo>
                  <a:lnTo>
                    <a:pt x="3821810" y="907288"/>
                  </a:lnTo>
                  <a:lnTo>
                    <a:pt x="3847718" y="907288"/>
                  </a:lnTo>
                  <a:lnTo>
                    <a:pt x="3847718" y="881379"/>
                  </a:lnTo>
                  <a:close/>
                </a:path>
                <a:path w="3872865" h="1214120">
                  <a:moveTo>
                    <a:pt x="3847846" y="933195"/>
                  </a:moveTo>
                  <a:lnTo>
                    <a:pt x="3821937" y="933195"/>
                  </a:lnTo>
                  <a:lnTo>
                    <a:pt x="3821937" y="959103"/>
                  </a:lnTo>
                  <a:lnTo>
                    <a:pt x="3847846" y="959103"/>
                  </a:lnTo>
                  <a:lnTo>
                    <a:pt x="3847846" y="933195"/>
                  </a:lnTo>
                  <a:close/>
                </a:path>
                <a:path w="3872865" h="1214120">
                  <a:moveTo>
                    <a:pt x="3847846" y="985012"/>
                  </a:moveTo>
                  <a:lnTo>
                    <a:pt x="3821937" y="985012"/>
                  </a:lnTo>
                  <a:lnTo>
                    <a:pt x="3821937" y="1010919"/>
                  </a:lnTo>
                  <a:lnTo>
                    <a:pt x="3847846" y="1010919"/>
                  </a:lnTo>
                  <a:lnTo>
                    <a:pt x="3847846" y="985012"/>
                  </a:lnTo>
                  <a:close/>
                </a:path>
                <a:path w="3872865" h="1214120">
                  <a:moveTo>
                    <a:pt x="3847846" y="1036827"/>
                  </a:moveTo>
                  <a:lnTo>
                    <a:pt x="3821937" y="1036827"/>
                  </a:lnTo>
                  <a:lnTo>
                    <a:pt x="3822064" y="1062736"/>
                  </a:lnTo>
                  <a:lnTo>
                    <a:pt x="3847973" y="1062736"/>
                  </a:lnTo>
                  <a:lnTo>
                    <a:pt x="3847846" y="1036827"/>
                  </a:lnTo>
                  <a:close/>
                </a:path>
                <a:path w="3872865" h="1214120">
                  <a:moveTo>
                    <a:pt x="3847973" y="1088643"/>
                  </a:moveTo>
                  <a:lnTo>
                    <a:pt x="3822064" y="1088643"/>
                  </a:lnTo>
                  <a:lnTo>
                    <a:pt x="3822064" y="1114552"/>
                  </a:lnTo>
                  <a:lnTo>
                    <a:pt x="3847973" y="1114552"/>
                  </a:lnTo>
                  <a:lnTo>
                    <a:pt x="3847973" y="1088643"/>
                  </a:lnTo>
                  <a:close/>
                </a:path>
                <a:path w="3872865" h="1214120">
                  <a:moveTo>
                    <a:pt x="3872483" y="1132713"/>
                  </a:moveTo>
                  <a:lnTo>
                    <a:pt x="3795140" y="1140205"/>
                  </a:lnTo>
                  <a:lnTo>
                    <a:pt x="3841241" y="1213739"/>
                  </a:lnTo>
                  <a:lnTo>
                    <a:pt x="3866069" y="1149350"/>
                  </a:lnTo>
                  <a:lnTo>
                    <a:pt x="3822064" y="1149350"/>
                  </a:lnTo>
                  <a:lnTo>
                    <a:pt x="3822064" y="1140460"/>
                  </a:lnTo>
                  <a:lnTo>
                    <a:pt x="3869496" y="1140460"/>
                  </a:lnTo>
                  <a:lnTo>
                    <a:pt x="3872483" y="1132713"/>
                  </a:lnTo>
                  <a:close/>
                </a:path>
                <a:path w="3872865" h="1214120">
                  <a:moveTo>
                    <a:pt x="3847973" y="1140460"/>
                  </a:moveTo>
                  <a:lnTo>
                    <a:pt x="3822064" y="1140460"/>
                  </a:lnTo>
                  <a:lnTo>
                    <a:pt x="3822064" y="1149350"/>
                  </a:lnTo>
                  <a:lnTo>
                    <a:pt x="3847973" y="1149350"/>
                  </a:lnTo>
                  <a:lnTo>
                    <a:pt x="3847973" y="1140460"/>
                  </a:lnTo>
                  <a:close/>
                </a:path>
                <a:path w="3872865" h="1214120">
                  <a:moveTo>
                    <a:pt x="3869496" y="1140460"/>
                  </a:moveTo>
                  <a:lnTo>
                    <a:pt x="3847973" y="1140460"/>
                  </a:lnTo>
                  <a:lnTo>
                    <a:pt x="3847973" y="1149350"/>
                  </a:lnTo>
                  <a:lnTo>
                    <a:pt x="3866069" y="1149350"/>
                  </a:lnTo>
                  <a:lnTo>
                    <a:pt x="3869496" y="114046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342632" y="3328416"/>
              <a:ext cx="2052827" cy="1205484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7232142" y="2366772"/>
              <a:ext cx="1203325" cy="1000125"/>
            </a:xfrm>
            <a:custGeom>
              <a:avLst/>
              <a:gdLst/>
              <a:ahLst/>
              <a:cxnLst/>
              <a:rect l="l" t="t" r="r" b="b"/>
              <a:pathLst>
                <a:path w="1203325" h="1000125">
                  <a:moveTo>
                    <a:pt x="77724" y="0"/>
                  </a:moveTo>
                  <a:lnTo>
                    <a:pt x="0" y="38862"/>
                  </a:lnTo>
                  <a:lnTo>
                    <a:pt x="77724" y="77724"/>
                  </a:lnTo>
                  <a:lnTo>
                    <a:pt x="77724" y="51815"/>
                  </a:lnTo>
                  <a:lnTo>
                    <a:pt x="64769" y="51815"/>
                  </a:lnTo>
                  <a:lnTo>
                    <a:pt x="64769" y="25907"/>
                  </a:lnTo>
                  <a:lnTo>
                    <a:pt x="77724" y="25907"/>
                  </a:lnTo>
                  <a:lnTo>
                    <a:pt x="77724" y="0"/>
                  </a:lnTo>
                  <a:close/>
                </a:path>
                <a:path w="1203325" h="1000125">
                  <a:moveTo>
                    <a:pt x="77724" y="25907"/>
                  </a:moveTo>
                  <a:lnTo>
                    <a:pt x="64769" y="25907"/>
                  </a:lnTo>
                  <a:lnTo>
                    <a:pt x="64769" y="51815"/>
                  </a:lnTo>
                  <a:lnTo>
                    <a:pt x="77724" y="51815"/>
                  </a:lnTo>
                  <a:lnTo>
                    <a:pt x="77724" y="25907"/>
                  </a:lnTo>
                  <a:close/>
                </a:path>
                <a:path w="1203325" h="1000125">
                  <a:moveTo>
                    <a:pt x="90677" y="25907"/>
                  </a:moveTo>
                  <a:lnTo>
                    <a:pt x="77724" y="25907"/>
                  </a:lnTo>
                  <a:lnTo>
                    <a:pt x="77724" y="51815"/>
                  </a:lnTo>
                  <a:lnTo>
                    <a:pt x="90677" y="51815"/>
                  </a:lnTo>
                  <a:lnTo>
                    <a:pt x="90677" y="25907"/>
                  </a:lnTo>
                  <a:close/>
                </a:path>
                <a:path w="1203325" h="1000125">
                  <a:moveTo>
                    <a:pt x="142493" y="25907"/>
                  </a:moveTo>
                  <a:lnTo>
                    <a:pt x="116585" y="25907"/>
                  </a:lnTo>
                  <a:lnTo>
                    <a:pt x="116585" y="51815"/>
                  </a:lnTo>
                  <a:lnTo>
                    <a:pt x="142493" y="51815"/>
                  </a:lnTo>
                  <a:lnTo>
                    <a:pt x="142493" y="25907"/>
                  </a:lnTo>
                  <a:close/>
                </a:path>
                <a:path w="1203325" h="1000125">
                  <a:moveTo>
                    <a:pt x="194309" y="25907"/>
                  </a:moveTo>
                  <a:lnTo>
                    <a:pt x="168401" y="25907"/>
                  </a:lnTo>
                  <a:lnTo>
                    <a:pt x="168401" y="51815"/>
                  </a:lnTo>
                  <a:lnTo>
                    <a:pt x="194309" y="51815"/>
                  </a:lnTo>
                  <a:lnTo>
                    <a:pt x="194309" y="25907"/>
                  </a:lnTo>
                  <a:close/>
                </a:path>
                <a:path w="1203325" h="1000125">
                  <a:moveTo>
                    <a:pt x="246125" y="25907"/>
                  </a:moveTo>
                  <a:lnTo>
                    <a:pt x="220217" y="25907"/>
                  </a:lnTo>
                  <a:lnTo>
                    <a:pt x="220217" y="51815"/>
                  </a:lnTo>
                  <a:lnTo>
                    <a:pt x="246125" y="51815"/>
                  </a:lnTo>
                  <a:lnTo>
                    <a:pt x="246125" y="25907"/>
                  </a:lnTo>
                  <a:close/>
                </a:path>
                <a:path w="1203325" h="1000125">
                  <a:moveTo>
                    <a:pt x="297941" y="25907"/>
                  </a:moveTo>
                  <a:lnTo>
                    <a:pt x="272033" y="25907"/>
                  </a:lnTo>
                  <a:lnTo>
                    <a:pt x="272033" y="51815"/>
                  </a:lnTo>
                  <a:lnTo>
                    <a:pt x="297941" y="51815"/>
                  </a:lnTo>
                  <a:lnTo>
                    <a:pt x="297941" y="25907"/>
                  </a:lnTo>
                  <a:close/>
                </a:path>
                <a:path w="1203325" h="1000125">
                  <a:moveTo>
                    <a:pt x="349757" y="25907"/>
                  </a:moveTo>
                  <a:lnTo>
                    <a:pt x="323850" y="25907"/>
                  </a:lnTo>
                  <a:lnTo>
                    <a:pt x="323850" y="51815"/>
                  </a:lnTo>
                  <a:lnTo>
                    <a:pt x="349757" y="51815"/>
                  </a:lnTo>
                  <a:lnTo>
                    <a:pt x="349757" y="25907"/>
                  </a:lnTo>
                  <a:close/>
                </a:path>
                <a:path w="1203325" h="1000125">
                  <a:moveTo>
                    <a:pt x="401574" y="25907"/>
                  </a:moveTo>
                  <a:lnTo>
                    <a:pt x="375665" y="25907"/>
                  </a:lnTo>
                  <a:lnTo>
                    <a:pt x="375665" y="51815"/>
                  </a:lnTo>
                  <a:lnTo>
                    <a:pt x="401574" y="51815"/>
                  </a:lnTo>
                  <a:lnTo>
                    <a:pt x="401574" y="25907"/>
                  </a:lnTo>
                  <a:close/>
                </a:path>
                <a:path w="1203325" h="1000125">
                  <a:moveTo>
                    <a:pt x="453389" y="25907"/>
                  </a:moveTo>
                  <a:lnTo>
                    <a:pt x="427481" y="25907"/>
                  </a:lnTo>
                  <a:lnTo>
                    <a:pt x="427481" y="51815"/>
                  </a:lnTo>
                  <a:lnTo>
                    <a:pt x="453389" y="51815"/>
                  </a:lnTo>
                  <a:lnTo>
                    <a:pt x="453389" y="25907"/>
                  </a:lnTo>
                  <a:close/>
                </a:path>
                <a:path w="1203325" h="1000125">
                  <a:moveTo>
                    <a:pt x="505205" y="25907"/>
                  </a:moveTo>
                  <a:lnTo>
                    <a:pt x="479298" y="25907"/>
                  </a:lnTo>
                  <a:lnTo>
                    <a:pt x="479298" y="51815"/>
                  </a:lnTo>
                  <a:lnTo>
                    <a:pt x="505205" y="51815"/>
                  </a:lnTo>
                  <a:lnTo>
                    <a:pt x="505205" y="25907"/>
                  </a:lnTo>
                  <a:close/>
                </a:path>
                <a:path w="1203325" h="1000125">
                  <a:moveTo>
                    <a:pt x="557022" y="25907"/>
                  </a:moveTo>
                  <a:lnTo>
                    <a:pt x="531113" y="25907"/>
                  </a:lnTo>
                  <a:lnTo>
                    <a:pt x="531113" y="51815"/>
                  </a:lnTo>
                  <a:lnTo>
                    <a:pt x="557022" y="51815"/>
                  </a:lnTo>
                  <a:lnTo>
                    <a:pt x="557022" y="25907"/>
                  </a:lnTo>
                  <a:close/>
                </a:path>
                <a:path w="1203325" h="1000125">
                  <a:moveTo>
                    <a:pt x="608837" y="25907"/>
                  </a:moveTo>
                  <a:lnTo>
                    <a:pt x="582929" y="25907"/>
                  </a:lnTo>
                  <a:lnTo>
                    <a:pt x="582929" y="51815"/>
                  </a:lnTo>
                  <a:lnTo>
                    <a:pt x="608837" y="51815"/>
                  </a:lnTo>
                  <a:lnTo>
                    <a:pt x="608837" y="25907"/>
                  </a:lnTo>
                  <a:close/>
                </a:path>
                <a:path w="1203325" h="1000125">
                  <a:moveTo>
                    <a:pt x="660653" y="25907"/>
                  </a:moveTo>
                  <a:lnTo>
                    <a:pt x="634746" y="25907"/>
                  </a:lnTo>
                  <a:lnTo>
                    <a:pt x="634746" y="51815"/>
                  </a:lnTo>
                  <a:lnTo>
                    <a:pt x="660653" y="51815"/>
                  </a:lnTo>
                  <a:lnTo>
                    <a:pt x="660653" y="25907"/>
                  </a:lnTo>
                  <a:close/>
                </a:path>
                <a:path w="1203325" h="1000125">
                  <a:moveTo>
                    <a:pt x="712469" y="25907"/>
                  </a:moveTo>
                  <a:lnTo>
                    <a:pt x="686561" y="25907"/>
                  </a:lnTo>
                  <a:lnTo>
                    <a:pt x="686561" y="51815"/>
                  </a:lnTo>
                  <a:lnTo>
                    <a:pt x="712469" y="51815"/>
                  </a:lnTo>
                  <a:lnTo>
                    <a:pt x="712469" y="25907"/>
                  </a:lnTo>
                  <a:close/>
                </a:path>
                <a:path w="1203325" h="1000125">
                  <a:moveTo>
                    <a:pt x="764285" y="25907"/>
                  </a:moveTo>
                  <a:lnTo>
                    <a:pt x="738377" y="25907"/>
                  </a:lnTo>
                  <a:lnTo>
                    <a:pt x="738377" y="51815"/>
                  </a:lnTo>
                  <a:lnTo>
                    <a:pt x="764285" y="51815"/>
                  </a:lnTo>
                  <a:lnTo>
                    <a:pt x="764285" y="25907"/>
                  </a:lnTo>
                  <a:close/>
                </a:path>
                <a:path w="1203325" h="1000125">
                  <a:moveTo>
                    <a:pt x="816101" y="25907"/>
                  </a:moveTo>
                  <a:lnTo>
                    <a:pt x="790193" y="25907"/>
                  </a:lnTo>
                  <a:lnTo>
                    <a:pt x="790193" y="51815"/>
                  </a:lnTo>
                  <a:lnTo>
                    <a:pt x="816101" y="51815"/>
                  </a:lnTo>
                  <a:lnTo>
                    <a:pt x="816101" y="25907"/>
                  </a:lnTo>
                  <a:close/>
                </a:path>
                <a:path w="1203325" h="1000125">
                  <a:moveTo>
                    <a:pt x="867917" y="25907"/>
                  </a:moveTo>
                  <a:lnTo>
                    <a:pt x="842009" y="25907"/>
                  </a:lnTo>
                  <a:lnTo>
                    <a:pt x="842009" y="51815"/>
                  </a:lnTo>
                  <a:lnTo>
                    <a:pt x="867917" y="51815"/>
                  </a:lnTo>
                  <a:lnTo>
                    <a:pt x="867917" y="25907"/>
                  </a:lnTo>
                  <a:close/>
                </a:path>
                <a:path w="1203325" h="1000125">
                  <a:moveTo>
                    <a:pt x="919733" y="25907"/>
                  </a:moveTo>
                  <a:lnTo>
                    <a:pt x="893826" y="25907"/>
                  </a:lnTo>
                  <a:lnTo>
                    <a:pt x="893826" y="51815"/>
                  </a:lnTo>
                  <a:lnTo>
                    <a:pt x="919733" y="51815"/>
                  </a:lnTo>
                  <a:lnTo>
                    <a:pt x="919733" y="25907"/>
                  </a:lnTo>
                  <a:close/>
                </a:path>
                <a:path w="1203325" h="1000125">
                  <a:moveTo>
                    <a:pt x="971550" y="25907"/>
                  </a:moveTo>
                  <a:lnTo>
                    <a:pt x="945641" y="25907"/>
                  </a:lnTo>
                  <a:lnTo>
                    <a:pt x="945641" y="51815"/>
                  </a:lnTo>
                  <a:lnTo>
                    <a:pt x="971550" y="51815"/>
                  </a:lnTo>
                  <a:lnTo>
                    <a:pt x="971550" y="25907"/>
                  </a:lnTo>
                  <a:close/>
                </a:path>
                <a:path w="1203325" h="1000125">
                  <a:moveTo>
                    <a:pt x="1023365" y="25907"/>
                  </a:moveTo>
                  <a:lnTo>
                    <a:pt x="997457" y="25907"/>
                  </a:lnTo>
                  <a:lnTo>
                    <a:pt x="997457" y="51815"/>
                  </a:lnTo>
                  <a:lnTo>
                    <a:pt x="1023365" y="51815"/>
                  </a:lnTo>
                  <a:lnTo>
                    <a:pt x="1023365" y="25907"/>
                  </a:lnTo>
                  <a:close/>
                </a:path>
                <a:path w="1203325" h="1000125">
                  <a:moveTo>
                    <a:pt x="1075181" y="25907"/>
                  </a:moveTo>
                  <a:lnTo>
                    <a:pt x="1049274" y="25907"/>
                  </a:lnTo>
                  <a:lnTo>
                    <a:pt x="1049274" y="51815"/>
                  </a:lnTo>
                  <a:lnTo>
                    <a:pt x="1075181" y="51815"/>
                  </a:lnTo>
                  <a:lnTo>
                    <a:pt x="1075181" y="25907"/>
                  </a:lnTo>
                  <a:close/>
                </a:path>
                <a:path w="1203325" h="1000125">
                  <a:moveTo>
                    <a:pt x="1126998" y="25907"/>
                  </a:moveTo>
                  <a:lnTo>
                    <a:pt x="1101089" y="25907"/>
                  </a:lnTo>
                  <a:lnTo>
                    <a:pt x="1101089" y="51815"/>
                  </a:lnTo>
                  <a:lnTo>
                    <a:pt x="1126998" y="51815"/>
                  </a:lnTo>
                  <a:lnTo>
                    <a:pt x="1126998" y="25907"/>
                  </a:lnTo>
                  <a:close/>
                </a:path>
                <a:path w="1203325" h="1000125">
                  <a:moveTo>
                    <a:pt x="1151381" y="38862"/>
                  </a:moveTo>
                  <a:lnTo>
                    <a:pt x="1151508" y="53339"/>
                  </a:lnTo>
                  <a:lnTo>
                    <a:pt x="1177417" y="53339"/>
                  </a:lnTo>
                  <a:lnTo>
                    <a:pt x="1177410" y="51815"/>
                  </a:lnTo>
                  <a:lnTo>
                    <a:pt x="1152905" y="51815"/>
                  </a:lnTo>
                  <a:lnTo>
                    <a:pt x="1152905" y="40386"/>
                  </a:lnTo>
                  <a:lnTo>
                    <a:pt x="1151381" y="38862"/>
                  </a:lnTo>
                  <a:close/>
                </a:path>
                <a:path w="1203325" h="1000125">
                  <a:moveTo>
                    <a:pt x="1152905" y="40386"/>
                  </a:moveTo>
                  <a:lnTo>
                    <a:pt x="1152905" y="51815"/>
                  </a:lnTo>
                  <a:lnTo>
                    <a:pt x="1164335" y="51815"/>
                  </a:lnTo>
                  <a:lnTo>
                    <a:pt x="1152905" y="40386"/>
                  </a:lnTo>
                  <a:close/>
                </a:path>
                <a:path w="1203325" h="1000125">
                  <a:moveTo>
                    <a:pt x="1177289" y="25907"/>
                  </a:moveTo>
                  <a:lnTo>
                    <a:pt x="1152905" y="25907"/>
                  </a:lnTo>
                  <a:lnTo>
                    <a:pt x="1152905" y="40386"/>
                  </a:lnTo>
                  <a:lnTo>
                    <a:pt x="1164335" y="51815"/>
                  </a:lnTo>
                  <a:lnTo>
                    <a:pt x="1177410" y="51815"/>
                  </a:lnTo>
                  <a:lnTo>
                    <a:pt x="1177289" y="25907"/>
                  </a:lnTo>
                  <a:close/>
                </a:path>
                <a:path w="1203325" h="1000125">
                  <a:moveTo>
                    <a:pt x="1177416" y="79120"/>
                  </a:moveTo>
                  <a:lnTo>
                    <a:pt x="1151508" y="79248"/>
                  </a:lnTo>
                  <a:lnTo>
                    <a:pt x="1151635" y="105155"/>
                  </a:lnTo>
                  <a:lnTo>
                    <a:pt x="1177544" y="105155"/>
                  </a:lnTo>
                  <a:lnTo>
                    <a:pt x="1177417" y="79248"/>
                  </a:lnTo>
                  <a:lnTo>
                    <a:pt x="1177416" y="79120"/>
                  </a:lnTo>
                  <a:close/>
                </a:path>
                <a:path w="1203325" h="1000125">
                  <a:moveTo>
                    <a:pt x="1177543" y="131063"/>
                  </a:moveTo>
                  <a:lnTo>
                    <a:pt x="1151635" y="131063"/>
                  </a:lnTo>
                  <a:lnTo>
                    <a:pt x="1151635" y="156972"/>
                  </a:lnTo>
                  <a:lnTo>
                    <a:pt x="1177543" y="156844"/>
                  </a:lnTo>
                  <a:lnTo>
                    <a:pt x="1177543" y="131063"/>
                  </a:lnTo>
                  <a:close/>
                </a:path>
                <a:path w="1203325" h="1000125">
                  <a:moveTo>
                    <a:pt x="1177671" y="182879"/>
                  </a:moveTo>
                  <a:lnTo>
                    <a:pt x="1151762" y="182879"/>
                  </a:lnTo>
                  <a:lnTo>
                    <a:pt x="1151762" y="208787"/>
                  </a:lnTo>
                  <a:lnTo>
                    <a:pt x="1177671" y="208787"/>
                  </a:lnTo>
                  <a:lnTo>
                    <a:pt x="1177671" y="182879"/>
                  </a:lnTo>
                  <a:close/>
                </a:path>
                <a:path w="1203325" h="1000125">
                  <a:moveTo>
                    <a:pt x="1177798" y="234695"/>
                  </a:moveTo>
                  <a:lnTo>
                    <a:pt x="1151889" y="234695"/>
                  </a:lnTo>
                  <a:lnTo>
                    <a:pt x="1151889" y="260603"/>
                  </a:lnTo>
                  <a:lnTo>
                    <a:pt x="1177798" y="260603"/>
                  </a:lnTo>
                  <a:lnTo>
                    <a:pt x="1177798" y="234695"/>
                  </a:lnTo>
                  <a:close/>
                </a:path>
                <a:path w="1203325" h="1000125">
                  <a:moveTo>
                    <a:pt x="1177798" y="286512"/>
                  </a:moveTo>
                  <a:lnTo>
                    <a:pt x="1151889" y="286512"/>
                  </a:lnTo>
                  <a:lnTo>
                    <a:pt x="1152016" y="312419"/>
                  </a:lnTo>
                  <a:lnTo>
                    <a:pt x="1177925" y="312419"/>
                  </a:lnTo>
                  <a:lnTo>
                    <a:pt x="1177798" y="286512"/>
                  </a:lnTo>
                  <a:close/>
                </a:path>
                <a:path w="1203325" h="1000125">
                  <a:moveTo>
                    <a:pt x="1177925" y="338327"/>
                  </a:moveTo>
                  <a:lnTo>
                    <a:pt x="1152016" y="338327"/>
                  </a:lnTo>
                  <a:lnTo>
                    <a:pt x="1152143" y="364236"/>
                  </a:lnTo>
                  <a:lnTo>
                    <a:pt x="1178052" y="364108"/>
                  </a:lnTo>
                  <a:lnTo>
                    <a:pt x="1177925" y="338327"/>
                  </a:lnTo>
                  <a:close/>
                </a:path>
                <a:path w="1203325" h="1000125">
                  <a:moveTo>
                    <a:pt x="1178052" y="390143"/>
                  </a:moveTo>
                  <a:lnTo>
                    <a:pt x="1152143" y="390143"/>
                  </a:lnTo>
                  <a:lnTo>
                    <a:pt x="1152143" y="416051"/>
                  </a:lnTo>
                  <a:lnTo>
                    <a:pt x="1178052" y="416051"/>
                  </a:lnTo>
                  <a:lnTo>
                    <a:pt x="1178052" y="390143"/>
                  </a:lnTo>
                  <a:close/>
                </a:path>
                <a:path w="1203325" h="1000125">
                  <a:moveTo>
                    <a:pt x="1178178" y="441832"/>
                  </a:moveTo>
                  <a:lnTo>
                    <a:pt x="1152271" y="441960"/>
                  </a:lnTo>
                  <a:lnTo>
                    <a:pt x="1152271" y="467867"/>
                  </a:lnTo>
                  <a:lnTo>
                    <a:pt x="1178178" y="467867"/>
                  </a:lnTo>
                  <a:lnTo>
                    <a:pt x="1178178" y="441832"/>
                  </a:lnTo>
                  <a:close/>
                </a:path>
                <a:path w="1203325" h="1000125">
                  <a:moveTo>
                    <a:pt x="1178305" y="493775"/>
                  </a:moveTo>
                  <a:lnTo>
                    <a:pt x="1152398" y="493775"/>
                  </a:lnTo>
                  <a:lnTo>
                    <a:pt x="1152398" y="519683"/>
                  </a:lnTo>
                  <a:lnTo>
                    <a:pt x="1178305" y="519683"/>
                  </a:lnTo>
                  <a:lnTo>
                    <a:pt x="1178305" y="493775"/>
                  </a:lnTo>
                  <a:close/>
                </a:path>
                <a:path w="1203325" h="1000125">
                  <a:moveTo>
                    <a:pt x="1178432" y="545591"/>
                  </a:moveTo>
                  <a:lnTo>
                    <a:pt x="1152525" y="545591"/>
                  </a:lnTo>
                  <a:lnTo>
                    <a:pt x="1152525" y="571500"/>
                  </a:lnTo>
                  <a:lnTo>
                    <a:pt x="1178432" y="571500"/>
                  </a:lnTo>
                  <a:lnTo>
                    <a:pt x="1178432" y="545591"/>
                  </a:lnTo>
                  <a:close/>
                </a:path>
                <a:path w="1203325" h="1000125">
                  <a:moveTo>
                    <a:pt x="1178433" y="597407"/>
                  </a:moveTo>
                  <a:lnTo>
                    <a:pt x="1152525" y="597407"/>
                  </a:lnTo>
                  <a:lnTo>
                    <a:pt x="1152652" y="623315"/>
                  </a:lnTo>
                  <a:lnTo>
                    <a:pt x="1178560" y="623315"/>
                  </a:lnTo>
                  <a:lnTo>
                    <a:pt x="1178433" y="597407"/>
                  </a:lnTo>
                  <a:close/>
                </a:path>
                <a:path w="1203325" h="1000125">
                  <a:moveTo>
                    <a:pt x="1178560" y="649224"/>
                  </a:moveTo>
                  <a:lnTo>
                    <a:pt x="1152652" y="649224"/>
                  </a:lnTo>
                  <a:lnTo>
                    <a:pt x="1152778" y="675131"/>
                  </a:lnTo>
                  <a:lnTo>
                    <a:pt x="1178687" y="675131"/>
                  </a:lnTo>
                  <a:lnTo>
                    <a:pt x="1178560" y="649224"/>
                  </a:lnTo>
                  <a:close/>
                </a:path>
                <a:path w="1203325" h="1000125">
                  <a:moveTo>
                    <a:pt x="1178686" y="701039"/>
                  </a:moveTo>
                  <a:lnTo>
                    <a:pt x="1152778" y="701039"/>
                  </a:lnTo>
                  <a:lnTo>
                    <a:pt x="1152778" y="726948"/>
                  </a:lnTo>
                  <a:lnTo>
                    <a:pt x="1178686" y="726820"/>
                  </a:lnTo>
                  <a:lnTo>
                    <a:pt x="1178686" y="701039"/>
                  </a:lnTo>
                  <a:close/>
                </a:path>
                <a:path w="1203325" h="1000125">
                  <a:moveTo>
                    <a:pt x="1178813" y="752855"/>
                  </a:moveTo>
                  <a:lnTo>
                    <a:pt x="1152905" y="752855"/>
                  </a:lnTo>
                  <a:lnTo>
                    <a:pt x="1152905" y="778763"/>
                  </a:lnTo>
                  <a:lnTo>
                    <a:pt x="1178813" y="778763"/>
                  </a:lnTo>
                  <a:lnTo>
                    <a:pt x="1178813" y="752855"/>
                  </a:lnTo>
                  <a:close/>
                </a:path>
                <a:path w="1203325" h="1000125">
                  <a:moveTo>
                    <a:pt x="1178940" y="804544"/>
                  </a:moveTo>
                  <a:lnTo>
                    <a:pt x="1153032" y="804672"/>
                  </a:lnTo>
                  <a:lnTo>
                    <a:pt x="1153032" y="830579"/>
                  </a:lnTo>
                  <a:lnTo>
                    <a:pt x="1178940" y="830579"/>
                  </a:lnTo>
                  <a:lnTo>
                    <a:pt x="1178940" y="804544"/>
                  </a:lnTo>
                  <a:close/>
                </a:path>
                <a:path w="1203325" h="1000125">
                  <a:moveTo>
                    <a:pt x="1178941" y="856488"/>
                  </a:moveTo>
                  <a:lnTo>
                    <a:pt x="1153032" y="856488"/>
                  </a:lnTo>
                  <a:lnTo>
                    <a:pt x="1153159" y="882395"/>
                  </a:lnTo>
                  <a:lnTo>
                    <a:pt x="1179068" y="882395"/>
                  </a:lnTo>
                  <a:lnTo>
                    <a:pt x="1178941" y="856488"/>
                  </a:lnTo>
                  <a:close/>
                </a:path>
                <a:path w="1203325" h="1000125">
                  <a:moveTo>
                    <a:pt x="1153240" y="924800"/>
                  </a:moveTo>
                  <a:lnTo>
                    <a:pt x="1125981" y="928624"/>
                  </a:lnTo>
                  <a:lnTo>
                    <a:pt x="1175257" y="1000125"/>
                  </a:lnTo>
                  <a:lnTo>
                    <a:pt x="1197432" y="934212"/>
                  </a:lnTo>
                  <a:lnTo>
                    <a:pt x="1153286" y="934212"/>
                  </a:lnTo>
                  <a:lnTo>
                    <a:pt x="1153240" y="924800"/>
                  </a:lnTo>
                  <a:close/>
                </a:path>
                <a:path w="1203325" h="1000125">
                  <a:moveTo>
                    <a:pt x="1179131" y="921169"/>
                  </a:moveTo>
                  <a:lnTo>
                    <a:pt x="1153240" y="924800"/>
                  </a:lnTo>
                  <a:lnTo>
                    <a:pt x="1153286" y="934212"/>
                  </a:lnTo>
                  <a:lnTo>
                    <a:pt x="1179195" y="934212"/>
                  </a:lnTo>
                  <a:lnTo>
                    <a:pt x="1179131" y="921169"/>
                  </a:lnTo>
                  <a:close/>
                </a:path>
                <a:path w="1203325" h="1000125">
                  <a:moveTo>
                    <a:pt x="1202943" y="917828"/>
                  </a:moveTo>
                  <a:lnTo>
                    <a:pt x="1179131" y="921169"/>
                  </a:lnTo>
                  <a:lnTo>
                    <a:pt x="1179195" y="934212"/>
                  </a:lnTo>
                  <a:lnTo>
                    <a:pt x="1197432" y="934212"/>
                  </a:lnTo>
                  <a:lnTo>
                    <a:pt x="1202943" y="917828"/>
                  </a:lnTo>
                  <a:close/>
                </a:path>
                <a:path w="1203325" h="1000125">
                  <a:moveTo>
                    <a:pt x="1179068" y="908303"/>
                  </a:moveTo>
                  <a:lnTo>
                    <a:pt x="1153159" y="908303"/>
                  </a:lnTo>
                  <a:lnTo>
                    <a:pt x="1153240" y="924800"/>
                  </a:lnTo>
                  <a:lnTo>
                    <a:pt x="1179131" y="921169"/>
                  </a:lnTo>
                  <a:lnTo>
                    <a:pt x="1179068" y="908303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200132" y="2956560"/>
              <a:ext cx="1642872" cy="1641348"/>
            </a:xfrm>
            <a:prstGeom prst="rect">
              <a:avLst/>
            </a:prstGeom>
          </p:spPr>
        </p:pic>
      </p:grpSp>
      <p:sp>
        <p:nvSpPr>
          <p:cNvPr id="27" name="object 27"/>
          <p:cNvSpPr txBox="1"/>
          <p:nvPr/>
        </p:nvSpPr>
        <p:spPr>
          <a:xfrm>
            <a:off x="9656826" y="5113782"/>
            <a:ext cx="2309495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2540" algn="ctr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yaqin</a:t>
            </a:r>
            <a:r>
              <a:rPr sz="1600" b="1" spc="-6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2D75B6"/>
                </a:solidFill>
                <a:latin typeface="Tahoma"/>
                <a:cs typeface="Tahoma"/>
              </a:rPr>
              <a:t>qarindoshi </a:t>
            </a: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ishlaydigan</a:t>
            </a:r>
            <a:r>
              <a:rPr sz="1600" b="1" spc="-50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yoki</a:t>
            </a:r>
            <a:r>
              <a:rPr sz="1600" b="1" spc="-4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2D75B6"/>
                </a:solidFill>
                <a:latin typeface="Tahoma"/>
                <a:cs typeface="Tahoma"/>
              </a:rPr>
              <a:t>norasmiy </a:t>
            </a: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munosabatda</a:t>
            </a:r>
            <a:r>
              <a:rPr sz="1600" b="1" spc="-10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2D75B6"/>
                </a:solidFill>
                <a:latin typeface="Tahoma"/>
                <a:cs typeface="Tahoma"/>
              </a:rPr>
              <a:t>bo‘lgan </a:t>
            </a: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tanishlari</a:t>
            </a:r>
            <a:r>
              <a:rPr sz="1600" b="1" spc="-3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2D75B6"/>
                </a:solidFill>
                <a:latin typeface="Tahoma"/>
                <a:cs typeface="Tahoma"/>
              </a:rPr>
              <a:t>rahbarlik </a:t>
            </a:r>
            <a:r>
              <a:rPr sz="1600" b="1" dirty="0">
                <a:solidFill>
                  <a:srgbClr val="2D75B6"/>
                </a:solidFill>
                <a:latin typeface="Tahoma"/>
                <a:cs typeface="Tahoma"/>
              </a:rPr>
              <a:t>kiladigan</a:t>
            </a:r>
            <a:r>
              <a:rPr sz="1600" b="1" spc="-65" dirty="0">
                <a:solidFill>
                  <a:srgbClr val="2D75B6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2D75B6"/>
                </a:solidFill>
                <a:latin typeface="Tahoma"/>
                <a:cs typeface="Tahoma"/>
              </a:rPr>
              <a:t>tashkilotni tekshirish</a:t>
            </a:r>
            <a:endParaRPr sz="1600" b="1" dirty="0">
              <a:latin typeface="Tahoma"/>
              <a:cs typeface="Tahoma"/>
            </a:endParaRPr>
          </a:p>
        </p:txBody>
      </p:sp>
      <p:pic>
        <p:nvPicPr>
          <p:cNvPr id="28" name="object 2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250462" y="1315700"/>
            <a:ext cx="2767509" cy="1131170"/>
          </a:xfrm>
          <a:prstGeom prst="rect">
            <a:avLst/>
          </a:prstGeom>
        </p:spPr>
      </p:pic>
      <p:pic>
        <p:nvPicPr>
          <p:cNvPr id="30" name="Picture 3" descr="cid:image001.png@01D87DC4.B94DB8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5726"/>
            <a:ext cx="1905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3520">
              <a:lnSpc>
                <a:spcPct val="100000"/>
              </a:lnSpc>
              <a:spcBef>
                <a:spcPts val="95"/>
              </a:spcBef>
            </a:pPr>
            <a:r>
              <a:rPr dirty="0"/>
              <a:t>MANFAATLAR</a:t>
            </a:r>
            <a:r>
              <a:rPr spc="-65" dirty="0"/>
              <a:t> </a:t>
            </a:r>
            <a:r>
              <a:rPr spc="-10" dirty="0"/>
              <a:t>TO‘QNASHUVINING</a:t>
            </a:r>
            <a:r>
              <a:rPr spc="-45" dirty="0"/>
              <a:t> </a:t>
            </a:r>
            <a:r>
              <a:rPr dirty="0"/>
              <a:t>UCHTA</a:t>
            </a:r>
            <a:r>
              <a:rPr spc="-100" dirty="0"/>
              <a:t> </a:t>
            </a:r>
            <a:r>
              <a:rPr dirty="0"/>
              <a:t>ASOSIY</a:t>
            </a:r>
            <a:r>
              <a:rPr spc="-85" dirty="0"/>
              <a:t> </a:t>
            </a:r>
            <a:r>
              <a:rPr spc="-20" dirty="0"/>
              <a:t>TURI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618744" y="1377695"/>
            <a:ext cx="4921250" cy="5131435"/>
            <a:chOff x="618744" y="1377695"/>
            <a:chExt cx="4921250" cy="5131435"/>
          </a:xfrm>
        </p:grpSpPr>
        <p:sp>
          <p:nvSpPr>
            <p:cNvPr id="4" name="object 4"/>
            <p:cNvSpPr/>
            <p:nvPr/>
          </p:nvSpPr>
          <p:spPr>
            <a:xfrm>
              <a:off x="618744" y="1377695"/>
              <a:ext cx="4921250" cy="5131435"/>
            </a:xfrm>
            <a:custGeom>
              <a:avLst/>
              <a:gdLst/>
              <a:ahLst/>
              <a:cxnLst/>
              <a:rect l="l" t="t" r="r" b="b"/>
              <a:pathLst>
                <a:path w="4921250" h="5131434">
                  <a:moveTo>
                    <a:pt x="4920996" y="2565654"/>
                  </a:moveTo>
                  <a:lnTo>
                    <a:pt x="2460498" y="0"/>
                  </a:lnTo>
                  <a:lnTo>
                    <a:pt x="0" y="0"/>
                  </a:lnTo>
                  <a:lnTo>
                    <a:pt x="0" y="5131308"/>
                  </a:lnTo>
                  <a:lnTo>
                    <a:pt x="2460498" y="5131308"/>
                  </a:lnTo>
                  <a:lnTo>
                    <a:pt x="4920996" y="2565654"/>
                  </a:lnTo>
                  <a:close/>
                </a:path>
              </a:pathLst>
            </a:custGeom>
            <a:solidFill>
              <a:srgbClr val="1F4E7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496" y="2441448"/>
              <a:ext cx="3509772" cy="286207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1792" y="2491740"/>
              <a:ext cx="3736848" cy="304038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97101" y="3581400"/>
              <a:ext cx="2764536" cy="2680716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2895600" y="4320317"/>
              <a:ext cx="640080" cy="532130"/>
            </a:xfrm>
            <a:custGeom>
              <a:avLst/>
              <a:gdLst/>
              <a:ahLst/>
              <a:cxnLst/>
              <a:rect l="l" t="t" r="r" b="b"/>
              <a:pathLst>
                <a:path w="640080" h="532129">
                  <a:moveTo>
                    <a:pt x="265938" y="0"/>
                  </a:moveTo>
                  <a:lnTo>
                    <a:pt x="0" y="265938"/>
                  </a:lnTo>
                  <a:lnTo>
                    <a:pt x="265938" y="531876"/>
                  </a:lnTo>
                  <a:lnTo>
                    <a:pt x="265938" y="398906"/>
                  </a:lnTo>
                  <a:lnTo>
                    <a:pt x="640080" y="398906"/>
                  </a:lnTo>
                  <a:lnTo>
                    <a:pt x="640080" y="132969"/>
                  </a:lnTo>
                  <a:lnTo>
                    <a:pt x="265938" y="132969"/>
                  </a:lnTo>
                  <a:lnTo>
                    <a:pt x="265938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895600" y="4343050"/>
              <a:ext cx="640080" cy="532130"/>
            </a:xfrm>
            <a:custGeom>
              <a:avLst/>
              <a:gdLst/>
              <a:ahLst/>
              <a:cxnLst/>
              <a:rect l="l" t="t" r="r" b="b"/>
              <a:pathLst>
                <a:path w="640080" h="532129">
                  <a:moveTo>
                    <a:pt x="0" y="265938"/>
                  </a:moveTo>
                  <a:lnTo>
                    <a:pt x="265938" y="0"/>
                  </a:lnTo>
                  <a:lnTo>
                    <a:pt x="265938" y="132969"/>
                  </a:lnTo>
                  <a:lnTo>
                    <a:pt x="640080" y="132969"/>
                  </a:lnTo>
                  <a:lnTo>
                    <a:pt x="640080" y="398906"/>
                  </a:lnTo>
                  <a:lnTo>
                    <a:pt x="265938" y="398906"/>
                  </a:lnTo>
                  <a:lnTo>
                    <a:pt x="265938" y="531876"/>
                  </a:lnTo>
                  <a:lnTo>
                    <a:pt x="0" y="265938"/>
                  </a:lnTo>
                  <a:close/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618479" y="1282446"/>
            <a:ext cx="5841365" cy="53467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49530" indent="378460" algn="just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91160" algn="l"/>
              </a:tabLst>
            </a:pPr>
            <a:r>
              <a:rPr sz="1600" b="1" dirty="0">
                <a:solidFill>
                  <a:srgbClr val="FF0000"/>
                </a:solidFill>
                <a:latin typeface="Tahoma"/>
                <a:cs typeface="Tahoma"/>
              </a:rPr>
              <a:t>Bevosita</a:t>
            </a:r>
            <a:r>
              <a:rPr sz="1600" b="1" spc="235" dirty="0">
                <a:solidFill>
                  <a:srgbClr val="FF0000"/>
                </a:solidFill>
                <a:latin typeface="Tahoma"/>
                <a:cs typeface="Tahoma"/>
              </a:rPr>
              <a:t>  </a:t>
            </a:r>
            <a:r>
              <a:rPr sz="1600" b="1" dirty="0">
                <a:solidFill>
                  <a:srgbClr val="FF0000"/>
                </a:solidFill>
                <a:latin typeface="Tahoma"/>
                <a:cs typeface="Tahoma"/>
              </a:rPr>
              <a:t>–</a:t>
            </a:r>
            <a:r>
              <a:rPr sz="1600" b="1" spc="225" dirty="0">
                <a:solidFill>
                  <a:srgbClr val="FF0000"/>
                </a:solidFill>
                <a:latin typeface="Tahoma"/>
                <a:cs typeface="Tahoma"/>
              </a:rPr>
              <a:t> 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davlat</a:t>
            </a:r>
            <a:r>
              <a:rPr sz="1600" b="1" spc="225" dirty="0">
                <a:solidFill>
                  <a:srgbClr val="5B9BD4"/>
                </a:solidFill>
                <a:latin typeface="Tahoma"/>
                <a:cs typeface="Tahoma"/>
              </a:rPr>
              <a:t> 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xizmatchisining</a:t>
            </a:r>
            <a:r>
              <a:rPr sz="1600" b="1" spc="240" dirty="0">
                <a:solidFill>
                  <a:srgbClr val="5B9BD4"/>
                </a:solidFill>
                <a:latin typeface="Tahoma"/>
                <a:cs typeface="Tahoma"/>
              </a:rPr>
              <a:t> 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mansab</a:t>
            </a:r>
            <a:r>
              <a:rPr sz="1600" b="1" spc="229" dirty="0">
                <a:solidFill>
                  <a:srgbClr val="5B9BD4"/>
                </a:solidFill>
                <a:latin typeface="Tahoma"/>
                <a:cs typeface="Tahoma"/>
              </a:rPr>
              <a:t>  </a:t>
            </a:r>
            <a:r>
              <a:rPr sz="1600" b="1" spc="-20" dirty="0">
                <a:solidFill>
                  <a:srgbClr val="5B9BD4"/>
                </a:solidFill>
                <a:latin typeface="Tahoma"/>
                <a:cs typeface="Tahoma"/>
              </a:rPr>
              <a:t>yoki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xizmat</a:t>
            </a:r>
            <a:r>
              <a:rPr sz="1600" b="1" spc="-4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majburiyatlarini</a:t>
            </a:r>
            <a:r>
              <a:rPr sz="1600" b="1" spc="-1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lozim</a:t>
            </a:r>
            <a:r>
              <a:rPr sz="1600" b="1" spc="-4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darajada</a:t>
            </a:r>
            <a:r>
              <a:rPr sz="1600" b="1" spc="-3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bajarishiga</a:t>
            </a:r>
            <a:r>
              <a:rPr sz="1600" b="1" spc="-3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5B9BD4"/>
                </a:solidFill>
                <a:latin typeface="Tahoma"/>
                <a:cs typeface="Tahoma"/>
              </a:rPr>
              <a:t>ta'sir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ko‘rsatadigan</a:t>
            </a:r>
            <a:r>
              <a:rPr sz="1600" b="1" spc="40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yoxud</a:t>
            </a:r>
            <a:r>
              <a:rPr sz="1600" b="1" spc="39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ta'sir</a:t>
            </a:r>
            <a:r>
              <a:rPr sz="1600" b="1" spc="40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ko‘rsatishi</a:t>
            </a:r>
            <a:r>
              <a:rPr sz="1600" b="1" spc="39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mumkin</a:t>
            </a:r>
            <a:r>
              <a:rPr sz="1600" b="1" spc="40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5B9BD4"/>
                </a:solidFill>
                <a:latin typeface="Tahoma"/>
                <a:cs typeface="Tahoma"/>
              </a:rPr>
              <a:t>bo‘lgan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vaziyatga</a:t>
            </a:r>
            <a:r>
              <a:rPr sz="1600" b="1" spc="-4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olib</a:t>
            </a:r>
            <a:r>
              <a:rPr sz="1600" b="1" spc="-5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keluvchi</a:t>
            </a:r>
            <a:r>
              <a:rPr sz="1600" b="1" spc="-4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shaxsiy</a:t>
            </a:r>
            <a:r>
              <a:rPr sz="1600" b="1" spc="-4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manfaatning</a:t>
            </a:r>
            <a:r>
              <a:rPr sz="1600" b="1" spc="-3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5B9BD4"/>
                </a:solidFill>
                <a:latin typeface="Tahoma"/>
                <a:cs typeface="Tahoma"/>
              </a:rPr>
              <a:t>mavjudligi.</a:t>
            </a:r>
            <a:endParaRPr sz="1600" dirty="0">
              <a:latin typeface="Tahoma"/>
              <a:cs typeface="Tahoma"/>
            </a:endParaRPr>
          </a:p>
          <a:p>
            <a:pPr marL="30480" marR="6350" indent="254635" algn="just">
              <a:lnSpc>
                <a:spcPct val="100000"/>
              </a:lnSpc>
              <a:spcBef>
                <a:spcPts val="1780"/>
              </a:spcBef>
              <a:buAutoNum type="arabicPeriod"/>
              <a:tabLst>
                <a:tab pos="285115" algn="l"/>
              </a:tabLst>
            </a:pPr>
            <a:r>
              <a:rPr sz="1600" b="1" dirty="0">
                <a:solidFill>
                  <a:srgbClr val="FF0000"/>
                </a:solidFill>
                <a:latin typeface="Tahoma"/>
                <a:cs typeface="Tahoma"/>
              </a:rPr>
              <a:t>Bilvosita</a:t>
            </a:r>
            <a:r>
              <a:rPr sz="1600" b="1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Tahoma"/>
                <a:cs typeface="Tahoma"/>
              </a:rPr>
              <a:t>–</a:t>
            </a:r>
            <a:r>
              <a:rPr sz="1600" b="1" spc="-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davlat</a:t>
            </a:r>
            <a:r>
              <a:rPr sz="1600" b="1" spc="-3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xizmatchisining</a:t>
            </a:r>
            <a:r>
              <a:rPr sz="1600" b="1" spc="-3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mansab</a:t>
            </a:r>
            <a:r>
              <a:rPr sz="1600" b="1" spc="-1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yoki</a:t>
            </a:r>
            <a:r>
              <a:rPr sz="1600" b="1" spc="-3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5B9BD4"/>
                </a:solidFill>
                <a:latin typeface="Tahoma"/>
                <a:cs typeface="Tahoma"/>
              </a:rPr>
              <a:t>xizmat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majburiyatlarini</a:t>
            </a:r>
            <a:r>
              <a:rPr sz="1600" b="1" spc="185" dirty="0">
                <a:solidFill>
                  <a:srgbClr val="5B9BD4"/>
                </a:solidFill>
                <a:latin typeface="Tahoma"/>
                <a:cs typeface="Tahoma"/>
              </a:rPr>
              <a:t>  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lozim</a:t>
            </a:r>
            <a:r>
              <a:rPr sz="1600" b="1" spc="185" dirty="0">
                <a:solidFill>
                  <a:srgbClr val="5B9BD4"/>
                </a:solidFill>
                <a:latin typeface="Tahoma"/>
                <a:cs typeface="Tahoma"/>
              </a:rPr>
              <a:t>  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darajada</a:t>
            </a:r>
            <a:r>
              <a:rPr sz="1600" b="1" spc="185" dirty="0">
                <a:solidFill>
                  <a:srgbClr val="5B9BD4"/>
                </a:solidFill>
                <a:latin typeface="Tahoma"/>
                <a:cs typeface="Tahoma"/>
              </a:rPr>
              <a:t>  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bajarishiga</a:t>
            </a:r>
            <a:r>
              <a:rPr sz="1600" b="1" spc="190" dirty="0">
                <a:solidFill>
                  <a:srgbClr val="5B9BD4"/>
                </a:solidFill>
                <a:latin typeface="Tahoma"/>
                <a:cs typeface="Tahoma"/>
              </a:rPr>
              <a:t>   </a:t>
            </a:r>
            <a:r>
              <a:rPr sz="1600" b="1" spc="-10" dirty="0">
                <a:solidFill>
                  <a:srgbClr val="5B9BD4"/>
                </a:solidFill>
                <a:latin typeface="Tahoma"/>
                <a:cs typeface="Tahoma"/>
              </a:rPr>
              <a:t>ta'sir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ko‘rsatadigan</a:t>
            </a:r>
            <a:r>
              <a:rPr sz="1600" b="1" spc="43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yoxud</a:t>
            </a:r>
            <a:r>
              <a:rPr sz="1600" b="1" spc="434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ta'sir</a:t>
            </a:r>
            <a:r>
              <a:rPr sz="1600" b="1" spc="43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ko‘rsatishi</a:t>
            </a:r>
            <a:r>
              <a:rPr sz="1600" b="1" spc="42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mumkin</a:t>
            </a:r>
            <a:r>
              <a:rPr sz="1600" b="1" spc="434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5B9BD4"/>
                </a:solidFill>
                <a:latin typeface="Tahoma"/>
                <a:cs typeface="Tahoma"/>
              </a:rPr>
              <a:t>bo‘lgan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vaziyatga</a:t>
            </a:r>
            <a:r>
              <a:rPr sz="1600" b="1" spc="450" dirty="0">
                <a:solidFill>
                  <a:srgbClr val="5B9BD4"/>
                </a:solidFill>
                <a:latin typeface="Tahoma"/>
                <a:cs typeface="Tahoma"/>
              </a:rPr>
              <a:t>  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olib</a:t>
            </a:r>
            <a:r>
              <a:rPr sz="1600" b="1" spc="445" dirty="0">
                <a:solidFill>
                  <a:srgbClr val="5B9BD4"/>
                </a:solidFill>
                <a:latin typeface="Tahoma"/>
                <a:cs typeface="Tahoma"/>
              </a:rPr>
              <a:t>  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keluvchi</a:t>
            </a:r>
            <a:r>
              <a:rPr sz="1600" b="1" spc="445" dirty="0">
                <a:solidFill>
                  <a:srgbClr val="5B9BD4"/>
                </a:solidFill>
                <a:latin typeface="Tahoma"/>
                <a:cs typeface="Tahoma"/>
              </a:rPr>
              <a:t>  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bilvosita</a:t>
            </a:r>
            <a:r>
              <a:rPr sz="1600" b="1" spc="450" dirty="0">
                <a:solidFill>
                  <a:srgbClr val="5B9BD4"/>
                </a:solidFill>
                <a:latin typeface="Tahoma"/>
                <a:cs typeface="Tahoma"/>
              </a:rPr>
              <a:t>   </a:t>
            </a:r>
            <a:r>
              <a:rPr sz="1600" b="1" spc="-10" dirty="0">
                <a:solidFill>
                  <a:srgbClr val="5B9BD4"/>
                </a:solidFill>
                <a:latin typeface="Tahoma"/>
                <a:cs typeface="Tahoma"/>
              </a:rPr>
              <a:t>manfaatning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mavjudligi.</a:t>
            </a:r>
            <a:r>
              <a:rPr sz="1600" b="1" spc="-1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Bunday</a:t>
            </a:r>
            <a:r>
              <a:rPr sz="1600" b="1" spc="-1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manfaatlarga</a:t>
            </a:r>
            <a:r>
              <a:rPr sz="1600" b="1" spc="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davlat</a:t>
            </a:r>
            <a:r>
              <a:rPr sz="1600" b="1" spc="-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5B9BD4"/>
                </a:solidFill>
                <a:latin typeface="Tahoma"/>
                <a:cs typeface="Tahoma"/>
              </a:rPr>
              <a:t>xizmatchisining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qabul</a:t>
            </a:r>
            <a:r>
              <a:rPr sz="1600" b="1" spc="229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qilgan</a:t>
            </a:r>
            <a:r>
              <a:rPr sz="1600" b="1" spc="21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qarori</a:t>
            </a:r>
            <a:r>
              <a:rPr sz="1600" b="1" spc="21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natijasida</a:t>
            </a:r>
            <a:r>
              <a:rPr sz="1600" b="1" spc="229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uning</a:t>
            </a:r>
            <a:r>
              <a:rPr sz="1600" b="1" spc="22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oila</a:t>
            </a:r>
            <a:r>
              <a:rPr sz="1600" b="1" spc="22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a'zolari,</a:t>
            </a:r>
            <a:r>
              <a:rPr sz="1600" b="1" spc="22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5B9BD4"/>
                </a:solidFill>
                <a:latin typeface="Tahoma"/>
                <a:cs typeface="Tahoma"/>
              </a:rPr>
              <a:t>yaqin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qarindoshlari</a:t>
            </a:r>
            <a:r>
              <a:rPr sz="1600" b="1" spc="130" dirty="0">
                <a:solidFill>
                  <a:srgbClr val="5B9BD4"/>
                </a:solidFill>
                <a:latin typeface="Tahoma"/>
                <a:cs typeface="Tahoma"/>
              </a:rPr>
              <a:t> 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va</a:t>
            </a:r>
            <a:r>
              <a:rPr sz="1600" b="1" spc="120" dirty="0">
                <a:solidFill>
                  <a:srgbClr val="5B9BD4"/>
                </a:solidFill>
                <a:latin typeface="Tahoma"/>
                <a:cs typeface="Tahoma"/>
              </a:rPr>
              <a:t> 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do‘stlarining</a:t>
            </a:r>
            <a:r>
              <a:rPr sz="1600" b="1" spc="130" dirty="0">
                <a:solidFill>
                  <a:srgbClr val="5B9BD4"/>
                </a:solidFill>
                <a:latin typeface="Tahoma"/>
                <a:cs typeface="Tahoma"/>
              </a:rPr>
              <a:t> 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olishi</a:t>
            </a:r>
            <a:r>
              <a:rPr sz="1600" b="1" spc="125" dirty="0">
                <a:solidFill>
                  <a:srgbClr val="5B9BD4"/>
                </a:solidFill>
                <a:latin typeface="Tahoma"/>
                <a:cs typeface="Tahoma"/>
              </a:rPr>
              <a:t> 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mumkin</a:t>
            </a:r>
            <a:r>
              <a:rPr sz="1600" b="1" spc="130" dirty="0">
                <a:solidFill>
                  <a:srgbClr val="5B9BD4"/>
                </a:solidFill>
                <a:latin typeface="Tahoma"/>
                <a:cs typeface="Tahoma"/>
              </a:rPr>
              <a:t>  </a:t>
            </a:r>
            <a:r>
              <a:rPr sz="1600" b="1" spc="-10" dirty="0">
                <a:solidFill>
                  <a:srgbClr val="5B9BD4"/>
                </a:solidFill>
                <a:latin typeface="Tahoma"/>
                <a:cs typeface="Tahoma"/>
              </a:rPr>
              <a:t>bo‘lgan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moddiy</a:t>
            </a:r>
            <a:r>
              <a:rPr sz="1600" b="1" spc="-4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va/yoki</a:t>
            </a:r>
            <a:r>
              <a:rPr sz="1600" b="1" spc="-3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ma'naviy</a:t>
            </a:r>
            <a:r>
              <a:rPr sz="1600" b="1" spc="-4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foydasi</a:t>
            </a:r>
            <a:r>
              <a:rPr sz="1600" b="1" spc="-3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5B9BD4"/>
                </a:solidFill>
                <a:latin typeface="Tahoma"/>
                <a:cs typeface="Tahoma"/>
              </a:rPr>
              <a:t>kiradi.</a:t>
            </a:r>
            <a:endParaRPr sz="1600" dirty="0">
              <a:latin typeface="Tahoma"/>
              <a:cs typeface="Tahoma"/>
            </a:endParaRPr>
          </a:p>
          <a:p>
            <a:pPr marL="19050" marR="5080" indent="309880" algn="just">
              <a:lnSpc>
                <a:spcPct val="100000"/>
              </a:lnSpc>
              <a:spcBef>
                <a:spcPts val="1720"/>
              </a:spcBef>
              <a:buAutoNum type="arabicPeriod"/>
              <a:tabLst>
                <a:tab pos="328930" algn="l"/>
              </a:tabLst>
            </a:pPr>
            <a:r>
              <a:rPr sz="1600" b="1" dirty="0">
                <a:solidFill>
                  <a:srgbClr val="FF0000"/>
                </a:solidFill>
                <a:latin typeface="Tahoma"/>
                <a:cs typeface="Tahoma"/>
              </a:rPr>
              <a:t>Va'da</a:t>
            </a:r>
            <a:r>
              <a:rPr sz="1600" b="1" spc="4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Tahoma"/>
                <a:cs typeface="Tahoma"/>
              </a:rPr>
              <a:t>qilingan</a:t>
            </a:r>
            <a:r>
              <a:rPr sz="1600" b="1" spc="4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Tahoma"/>
                <a:cs typeface="Tahoma"/>
              </a:rPr>
              <a:t>–</a:t>
            </a:r>
            <a:r>
              <a:rPr sz="1600" b="1" spc="4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uchinchi</a:t>
            </a:r>
            <a:r>
              <a:rPr sz="1600" b="1" spc="42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tomondan</a:t>
            </a:r>
            <a:r>
              <a:rPr sz="1600" b="1" spc="42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va'da</a:t>
            </a:r>
            <a:r>
              <a:rPr sz="1600" b="1" spc="43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5B9BD4"/>
                </a:solidFill>
                <a:latin typeface="Tahoma"/>
                <a:cs typeface="Tahoma"/>
              </a:rPr>
              <a:t>qilingan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manfaatning</a:t>
            </a:r>
            <a:r>
              <a:rPr sz="1600" b="1" spc="1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davlat</a:t>
            </a:r>
            <a:r>
              <a:rPr sz="1600" b="1" spc="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xizmatchisining</a:t>
            </a:r>
            <a:r>
              <a:rPr sz="1600" b="1" spc="2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mansab</a:t>
            </a:r>
            <a:r>
              <a:rPr sz="1600" b="1" spc="1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yoki</a:t>
            </a:r>
            <a:r>
              <a:rPr sz="1600" b="1" spc="1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5B9BD4"/>
                </a:solidFill>
                <a:latin typeface="Tahoma"/>
                <a:cs typeface="Tahoma"/>
              </a:rPr>
              <a:t>xizmat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majburiyatlarini</a:t>
            </a:r>
            <a:r>
              <a:rPr sz="1600" b="1" spc="330" dirty="0">
                <a:solidFill>
                  <a:srgbClr val="5B9BD4"/>
                </a:solidFill>
                <a:latin typeface="Tahoma"/>
                <a:cs typeface="Tahoma"/>
              </a:rPr>
              <a:t> 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lozim</a:t>
            </a:r>
            <a:r>
              <a:rPr sz="1600" b="1" spc="330" dirty="0">
                <a:solidFill>
                  <a:srgbClr val="5B9BD4"/>
                </a:solidFill>
                <a:latin typeface="Tahoma"/>
                <a:cs typeface="Tahoma"/>
              </a:rPr>
              <a:t> 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darajada</a:t>
            </a:r>
            <a:r>
              <a:rPr sz="1600" b="1" spc="340" dirty="0">
                <a:solidFill>
                  <a:srgbClr val="5B9BD4"/>
                </a:solidFill>
                <a:latin typeface="Tahoma"/>
                <a:cs typeface="Tahoma"/>
              </a:rPr>
              <a:t> 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bajarishiga</a:t>
            </a:r>
            <a:r>
              <a:rPr sz="1600" b="1" spc="325" dirty="0">
                <a:solidFill>
                  <a:srgbClr val="5B9BD4"/>
                </a:solidFill>
                <a:latin typeface="Tahoma"/>
                <a:cs typeface="Tahoma"/>
              </a:rPr>
              <a:t>    </a:t>
            </a:r>
            <a:r>
              <a:rPr sz="1600" b="1" spc="-10" dirty="0">
                <a:solidFill>
                  <a:srgbClr val="5B9BD4"/>
                </a:solidFill>
                <a:latin typeface="Tahoma"/>
                <a:cs typeface="Tahoma"/>
              </a:rPr>
              <a:t>ta'sir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ko‘rsatadigan</a:t>
            </a:r>
            <a:r>
              <a:rPr sz="1600" b="1" spc="459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yoxud</a:t>
            </a:r>
            <a:r>
              <a:rPr sz="1600" b="1" spc="45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ta'sir</a:t>
            </a:r>
            <a:r>
              <a:rPr sz="1600" b="1" spc="459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ko‘rsatishi</a:t>
            </a:r>
            <a:r>
              <a:rPr sz="1600" b="1" spc="45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mumkin</a:t>
            </a:r>
            <a:r>
              <a:rPr sz="1600" b="1" spc="459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5B9BD4"/>
                </a:solidFill>
                <a:latin typeface="Tahoma"/>
                <a:cs typeface="Tahoma"/>
              </a:rPr>
              <a:t>bo‘lgan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vaziyatga</a:t>
            </a:r>
            <a:r>
              <a:rPr sz="1600" b="1" spc="3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olib</a:t>
            </a:r>
            <a:r>
              <a:rPr sz="1600" b="1" spc="3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kelishi.</a:t>
            </a:r>
            <a:r>
              <a:rPr sz="1600" b="1" spc="4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Bunday</a:t>
            </a:r>
            <a:r>
              <a:rPr sz="1600" b="1" spc="2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holatga</a:t>
            </a:r>
            <a:r>
              <a:rPr sz="1600" b="1" spc="4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uchinchi</a:t>
            </a:r>
            <a:r>
              <a:rPr sz="1600" b="1" spc="4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5B9BD4"/>
                </a:solidFill>
                <a:latin typeface="Tahoma"/>
                <a:cs typeface="Tahoma"/>
              </a:rPr>
              <a:t>tashkilot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vakili</a:t>
            </a:r>
            <a:r>
              <a:rPr sz="1600" b="1" spc="254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tomonidan</a:t>
            </a:r>
            <a:r>
              <a:rPr sz="1600" b="1" spc="254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ma'lum</a:t>
            </a:r>
            <a:r>
              <a:rPr sz="1600" b="1" spc="26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manfaatlar</a:t>
            </a:r>
            <a:r>
              <a:rPr sz="1600" b="1" spc="27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va'da</a:t>
            </a:r>
            <a:r>
              <a:rPr sz="1600" b="1" spc="28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qilish</a:t>
            </a:r>
            <a:r>
              <a:rPr sz="1600" b="1" spc="26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5B9BD4"/>
                </a:solidFill>
                <a:latin typeface="Tahoma"/>
                <a:cs typeface="Tahoma"/>
              </a:rPr>
              <a:t>orqali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davlat</a:t>
            </a:r>
            <a:r>
              <a:rPr sz="1600" b="1" spc="459" dirty="0">
                <a:solidFill>
                  <a:srgbClr val="5B9BD4"/>
                </a:solidFill>
                <a:latin typeface="Tahoma"/>
                <a:cs typeface="Tahoma"/>
              </a:rPr>
              <a:t> 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xizmatchisining</a:t>
            </a:r>
            <a:r>
              <a:rPr sz="1600" b="1" spc="465" dirty="0">
                <a:solidFill>
                  <a:srgbClr val="5B9BD4"/>
                </a:solidFill>
                <a:latin typeface="Tahoma"/>
                <a:cs typeface="Tahoma"/>
              </a:rPr>
              <a:t> 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qarorlariga</a:t>
            </a:r>
            <a:r>
              <a:rPr sz="1600" b="1" spc="470" dirty="0">
                <a:solidFill>
                  <a:srgbClr val="5B9BD4"/>
                </a:solidFill>
                <a:latin typeface="Tahoma"/>
                <a:cs typeface="Tahoma"/>
              </a:rPr>
              <a:t> 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muayyan</a:t>
            </a:r>
            <a:r>
              <a:rPr sz="1600" b="1" spc="465" dirty="0">
                <a:solidFill>
                  <a:srgbClr val="5B9BD4"/>
                </a:solidFill>
                <a:latin typeface="Tahoma"/>
                <a:cs typeface="Tahoma"/>
              </a:rPr>
              <a:t>  </a:t>
            </a:r>
            <a:r>
              <a:rPr sz="1600" b="1" spc="-10" dirty="0">
                <a:solidFill>
                  <a:srgbClr val="5B9BD4"/>
                </a:solidFill>
                <a:latin typeface="Tahoma"/>
                <a:cs typeface="Tahoma"/>
              </a:rPr>
              <a:t>ta'sir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o‘tkazishini</a:t>
            </a:r>
            <a:r>
              <a:rPr sz="1600" b="1" spc="-35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misol</a:t>
            </a:r>
            <a:r>
              <a:rPr sz="1600" b="1" spc="-4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qilib</a:t>
            </a:r>
            <a:r>
              <a:rPr sz="1600" b="1" spc="-4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5B9BD4"/>
                </a:solidFill>
                <a:latin typeface="Tahoma"/>
                <a:cs typeface="Tahoma"/>
              </a:rPr>
              <a:t>keltirish</a:t>
            </a:r>
            <a:r>
              <a:rPr sz="1600" b="1" spc="-20" dirty="0">
                <a:solidFill>
                  <a:srgbClr val="5B9BD4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5B9BD4"/>
                </a:solidFill>
                <a:latin typeface="Tahoma"/>
                <a:cs typeface="Tahoma"/>
              </a:rPr>
              <a:t>mumkin.</a:t>
            </a:r>
            <a:endParaRPr sz="1600" dirty="0">
              <a:latin typeface="Tahoma"/>
              <a:cs typeface="Tahoma"/>
            </a:endParaRPr>
          </a:p>
        </p:txBody>
      </p:sp>
      <p:pic>
        <p:nvPicPr>
          <p:cNvPr id="15" name="Picture 3" descr="cid:image001.png@01D87DC4.B94DB8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5726"/>
            <a:ext cx="1905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1188</Words>
  <Application>Microsoft Office PowerPoint</Application>
  <PresentationFormat>Широкоэкранный</PresentationFormat>
  <Paragraphs>127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 MT</vt:lpstr>
      <vt:lpstr>Calibri</vt:lpstr>
      <vt:lpstr>Tahoma</vt:lpstr>
      <vt:lpstr>Times New Roman</vt:lpstr>
      <vt:lpstr>Verdana</vt:lpstr>
      <vt:lpstr>Office Theme</vt:lpstr>
      <vt:lpstr>Презентация PowerPoint</vt:lpstr>
      <vt:lpstr>O‘ZBEKISTON RESPUBLIKASINING MANFAATLAR TO‘QNASHUVI TO‘G‘RISIDA QONUNI</vt:lpstr>
      <vt:lpstr>MANFAATLAR TO‘QNASHUVI: ASOSIY TUSHUNCHALAR VA UNING OLDINI OLISh BO‘YICHA YONDASHUVLAR</vt:lpstr>
      <vt:lpstr>Manfaatlar to‘qnashuvi bilan bog‘liq munosabatlarni tartibga solishning asosiy tamoyillari</vt:lpstr>
      <vt:lpstr>Davlat organining yoki boshqa tashkilotning xodimiga aloqador shaxslar</vt:lpstr>
      <vt:lpstr>MANFAATLAR TO‘QNASHUVINING SHAKLLARI</vt:lpstr>
      <vt:lpstr>MANFAATLAR TO‘QNASHUVINING SHAKLLARI</vt:lpstr>
      <vt:lpstr>MANFAATLAR TO‘QNASHUVI YUZAGA KELISHI MUMKIN BO‘LGAN HOLATLAR MISOLI</vt:lpstr>
      <vt:lpstr>MANFAATLAR TO‘QNASHUVINING UCHTA ASOSIY TURI</vt:lpstr>
      <vt:lpstr>Fuqarolarning konstitusiyaviy huquqlari buzilishi</vt:lpstr>
      <vt:lpstr>Manfaatlar to‘qnashuvi va korrupsiya mavjud farq</vt:lpstr>
      <vt:lpstr>MANFAATLAR TO‘QNASHUVI YUZ BERISHI MUMKIN BO‘LGAN HOLATLAR</vt:lpstr>
      <vt:lpstr>Davlat organi yoki boshqa tashkilot xodimining faoliyatida manfaatlar to‘qnashuvining oldini olish bo‘yicha cheklovlar</vt:lpstr>
      <vt:lpstr>E’TIBORINGIZ UCHUN RAHMAT!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 ДАВЛАТ ХАРИДЛАРИ СОҲАСИДАГИ АСОСИЙ ТУШУНЧАЛАР</dc:title>
  <dc:creator>Sanjar Boltaev</dc:creator>
  <cp:lastModifiedBy>Нурматов Ганишер Абдурахманович</cp:lastModifiedBy>
  <cp:revision>4</cp:revision>
  <dcterms:created xsi:type="dcterms:W3CDTF">2025-08-21T04:03:28Z</dcterms:created>
  <dcterms:modified xsi:type="dcterms:W3CDTF">2025-08-21T04:48:07Z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2025-01-11T00:00:00Z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2025-08-21T00:00:00Z</vt:filetime>
  </property>
  <property fmtid="{D5CDD505-2E9C-101B-9397-08002B2CF9AE}" pid="5" name="Producer">
    <vt:lpwstr>Microsoft® PowerPoint® 2016</vt:lpwstr>
  </property>
</Properties>
</file>