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omments/comment3.xml" ContentType="application/vnd.openxmlformats-officedocument.presentationml.comments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omments/comment4.xml" ContentType="application/vnd.openxmlformats-officedocument.presentationml.comment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1" r:id="rId2"/>
    <p:sldId id="343" r:id="rId3"/>
    <p:sldId id="332" r:id="rId4"/>
    <p:sldId id="333" r:id="rId5"/>
    <p:sldId id="263" r:id="rId6"/>
    <p:sldId id="334" r:id="rId7"/>
    <p:sldId id="258" r:id="rId8"/>
    <p:sldId id="260" r:id="rId9"/>
    <p:sldId id="261" r:id="rId10"/>
    <p:sldId id="262" r:id="rId11"/>
    <p:sldId id="266" r:id="rId12"/>
    <p:sldId id="293" r:id="rId13"/>
    <p:sldId id="296" r:id="rId14"/>
    <p:sldId id="344" r:id="rId15"/>
    <p:sldId id="274" r:id="rId16"/>
    <p:sldId id="335" r:id="rId17"/>
    <p:sldId id="277" r:id="rId18"/>
    <p:sldId id="278" r:id="rId19"/>
    <p:sldId id="345" r:id="rId20"/>
    <p:sldId id="348" r:id="rId21"/>
    <p:sldId id="346" r:id="rId22"/>
    <p:sldId id="264" r:id="rId23"/>
    <p:sldId id="272" r:id="rId24"/>
    <p:sldId id="299" r:id="rId25"/>
    <p:sldId id="304" r:id="rId26"/>
    <p:sldId id="336" r:id="rId27"/>
    <p:sldId id="337" r:id="rId28"/>
    <p:sldId id="338" r:id="rId29"/>
    <p:sldId id="339" r:id="rId30"/>
    <p:sldId id="340" r:id="rId31"/>
    <p:sldId id="347" r:id="rId32"/>
    <p:sldId id="341" r:id="rId33"/>
    <p:sldId id="342" r:id="rId34"/>
    <p:sldId id="349" r:id="rId35"/>
    <p:sldId id="350" r:id="rId36"/>
    <p:sldId id="351" r:id="rId37"/>
    <p:sldId id="352" r:id="rId38"/>
    <p:sldId id="289" r:id="rId39"/>
    <p:sldId id="305" r:id="rId40"/>
    <p:sldId id="311" r:id="rId41"/>
    <p:sldId id="310" r:id="rId42"/>
  </p:sldIdLst>
  <p:sldSz cx="10287000" cy="6858000" type="35mm"/>
  <p:notesSz cx="6858000" cy="9144000"/>
  <p:defaultTextStyle>
    <a:defPPr>
      <a:defRPr lang="ru-RU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B6B6B6"/>
    <a:srgbClr val="285EA0"/>
    <a:srgbClr val="004B8A"/>
    <a:srgbClr val="00518A"/>
    <a:srgbClr val="225898"/>
    <a:srgbClr val="22428A"/>
    <a:srgbClr val="22588A"/>
    <a:srgbClr val="22518A"/>
    <a:srgbClr val="1F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4" autoAdjust="0"/>
    <p:restoredTop sz="94660"/>
  </p:normalViewPr>
  <p:slideViewPr>
    <p:cSldViewPr>
      <p:cViewPr varScale="1">
        <p:scale>
          <a:sx n="110" d="100"/>
          <a:sy n="110" d="100"/>
        </p:scale>
        <p:origin x="828" y="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48;&#1085;&#1092;&#1086;&#1088;&#1084;&#1072;&#1094;&#1080;&#1103;\&#1056;&#1050;&#1052;%20795\&#1076;&#1083;&#1103;%20&#1087;&#1088;&#1077;&#1079;&#1077;&#1085;&#1090;&#1072;&#1094;&#1080;&#1080;\&#1075;&#1088;&#1072;&#1092;&#1080;&#1082;&#1080;%2003.02.202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48;&#1085;&#1092;&#1086;&#1088;&#1084;&#1072;&#1094;&#1080;&#1103;\&#1056;&#1050;&#1052;%20795\&#1076;&#1083;&#1103;%20&#1087;&#1088;&#1077;&#1079;&#1077;&#1085;&#1090;&#1072;&#1094;&#1080;&#1080;\&#1075;&#1088;&#1072;&#1092;&#1080;&#1082;&#1080;%2003.02.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55;&#1088;&#1077;&#1079;&#1077;&#1085;&#1090;&#1072;&#1094;&#1080;&#1103;\&#1042;&#1089;&#1077;%20&#1087;&#1088;&#1077;&#1079;&#1077;&#1085;&#1090;&#1072;&#1094;&#1080;&#1080;\&#1087;&#1088;&#1077;&#1079;&#1077;&#1085;&#1090;&#1072;&#1094;&#1080;&#1080;\15.04.2021%20&#1075;\&#1055;&#1083;&#1072;&#1085;%20&#1087;&#1088;&#1086;&#1080;&#1079;&#1074;&#1086;&#1076;&#1089;&#1090;&#1074;&#1072;%20&#1080;%20&#1087;&#1088;&#1086;&#1076;&#1072;&#107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50;&#1086;&#1085;&#1094;&#1077;&#1087;&#1094;&#1080;&#1103;\&#1050;&#1086;&#1085;&#1094;&#1077;&#1087;&#1094;&#1080;&#1103;%20&#1088;&#1072;&#1079;&#1074;&#1080;&#1090;&#1080;&#1103;%20&#1084;&#1077;&#1090;&#1072;&#1083;&#1083;&#1091;&#1088;&#1075;&#1080;&#1095;&#1077;&#1089;&#1082;&#1086;&#1081;%20&#1086;&#1090;&#1088;&#1072;&#1089;&#1083;&#1080;\&#1087;&#1088;&#1077;&#1079;&#1077;&#1085;&#1090;&#1072;&#1094;&#1080;&#1103;\&#1043;&#1088;&#1072;&#1092;&#1080;&#108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50;&#1086;&#1085;&#1094;&#1077;&#1087;&#1094;&#1080;&#1103;\&#1050;&#1086;&#1085;&#1094;&#1077;&#1087;&#1094;&#1080;&#1103;%20&#1088;&#1072;&#1079;&#1074;&#1080;&#1090;&#1080;&#1103;%20&#1084;&#1077;&#1090;&#1072;&#1083;&#1083;&#1091;&#1088;&#1075;&#1080;&#1095;&#1077;&#1089;&#1082;&#1086;&#1081;%20&#1086;&#1090;&#1088;&#1072;&#1089;&#1083;&#1080;\&#1087;&#1088;&#1077;&#1079;&#1077;&#1085;&#1090;&#1072;&#1094;&#1080;&#1103;\&#1054;&#1073;&#1088;&#1072;&#1079;&#1094;&#1099;%20&#1089;&#1090;&#1088;&#1072;&#1090;&#1077;&#1075;&#1080;&#1080;\01.07.2021\&#1048;&#1079;&#1084;&#1077;&#1085;&#1077;&#1085;&#1080;&#1077;%20&#1094;&#1077;&#1085;%20&#1085;&#1072;%20&#1072;&#1088;&#1084;&#1072;&#1090;&#1091;&#1088;&#1091;%20&#1088;&#1091;&#108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G%20disk\&#1051;&#1086;&#1082;&#1072;&#1083;&#1100;&#1085;&#1099;&#1081;%20&#1076;&#1080;&#1089;&#1082;\&#1040;&#1073;&#1076;&#1091;&#1085;&#1072;&#1079;&#1072;&#1088;&#1086;&#1074;\&#1050;&#1086;&#1085;&#1094;&#1077;&#1087;&#1094;&#1080;&#1103;\&#1050;&#1086;&#1085;&#1094;&#1077;&#1087;&#1094;&#1080;&#1103;%20&#1088;&#1072;&#1079;&#1074;&#1080;&#1090;&#1080;&#1103;%20&#1084;&#1077;&#1090;&#1072;&#1083;&#1083;&#1091;&#1088;&#1075;&#1080;&#1095;&#1077;&#1089;&#1082;&#1086;&#1081;%20&#1086;&#1090;&#1088;&#1072;&#1089;&#1083;&#1080;\&#1087;&#1088;&#1077;&#1079;&#1077;&#1085;&#1090;&#1072;&#1094;&#1080;&#1103;\&#1054;&#1073;&#1088;&#1072;&#1079;&#1094;&#1099;%20&#1089;&#1090;&#1088;&#1072;&#1090;&#1077;&#1075;&#1080;&#1080;\01.07.2021\&#1044;&#1080;&#1072;&#1075;&#1088;&#1072;&#1084;&#1084;&#1099;%20&#1075;&#1082;%20&#1083;&#1080;&#1089;&#1090;&#1072;%20(&#1087;&#1086;%20&#1089;&#1090;&#1086;&#1080;&#1084;&#1086;&#1089;&#1090;&#1080;)%20&#1088;&#1091;&#10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7.124.0.3\&#1086;&#1073;&#1097;&#1080;&#1077;%20&#1076;&#1086;&#1082;&#1091;&#1084;&#1077;&#1085;&#1090;&#1099;\Ekonomist\&#1044;&#1086;&#1082;&#1091;&#1084;&#1077;&#1085;&#1090;&#1099;%20&#1086;&#1073;&#1097;&#1080;&#1081;\&#1041;&#1040;&#1047;&#1040;%20&#1044;&#1040;&#1053;&#1053;&#1067;&#1061;\&#1048;&#1058;&#1054;&#1043;&#1048;%20&#1050;&#1040;&#1041;&#1052;&#1048;&#1053;\2021%20&#1075;&#1086;&#1076;\&#1055;&#1054;&#1056;&#1059;&#1063;&#1045;&#1053;&#1048;&#1048;\&#8470;6-15\&#1048;&#1083;&#1086;&#1074;&#1072;%20(&#1087;&#1088;&#1077;&#1079;&#1077;&#1085;&#1090;&#1072;&#1094;&#1080;&#1103;&#1075;&#107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sz="1300" dirty="0"/>
              <a:t>Помольные шары </a:t>
            </a:r>
            <a:endParaRPr lang="ru-RU" sz="1300" dirty="0" smtClean="0"/>
          </a:p>
          <a:p>
            <a:pPr>
              <a:defRPr sz="1300"/>
            </a:pPr>
            <a:r>
              <a:rPr lang="ru-RU" sz="1300" dirty="0" smtClean="0"/>
              <a:t>(</a:t>
            </a:r>
            <a:r>
              <a:rPr lang="ru-RU" sz="1300" dirty="0"/>
              <a:t>тыс. тонн)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результаты'!$B$4</c:f>
              <c:strCache>
                <c:ptCount val="1"/>
                <c:pt idx="0">
                  <c:v>Помольные шары (тыс. тонн)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результаты'!$C$4:$G$4</c:f>
              <c:numCache>
                <c:formatCode>_-* #\ ##0_р_._-;\-* #\ ##0_р_._-;_-* "-"??_р_._-;_-@_-</c:formatCode>
                <c:ptCount val="5"/>
                <c:pt idx="0">
                  <c:v>185</c:v>
                </c:pt>
                <c:pt idx="1">
                  <c:v>195</c:v>
                </c:pt>
                <c:pt idx="2">
                  <c:v>235</c:v>
                </c:pt>
                <c:pt idx="3">
                  <c:v>188</c:v>
                </c:pt>
                <c:pt idx="4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BC-48AE-91E5-EC2EEAEB3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085944"/>
        <c:axId val="325083984"/>
      </c:barChart>
      <c:catAx>
        <c:axId val="32508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25083984"/>
        <c:crosses val="autoZero"/>
        <c:auto val="1"/>
        <c:lblAlgn val="ctr"/>
        <c:lblOffset val="100"/>
        <c:noMultiLvlLbl val="0"/>
      </c:catAx>
      <c:valAx>
        <c:axId val="32508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32508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645E-2"/>
          <c:y val="0.15297562003118942"/>
          <c:w val="0.53739151356080794"/>
          <c:h val="0.756624670183077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DE-49FD-9C5F-8365A894E43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DE-49FD-9C5F-8365A894E43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DE-49FD-9C5F-8365A894E43D}"/>
              </c:ext>
            </c:extLst>
          </c:dPt>
          <c:cat>
            <c:strRef>
              <c:f>Лист1!$A$1:$A$3</c:f>
              <c:strCache>
                <c:ptCount val="3"/>
                <c:pt idx="0">
                  <c:v>Доля государства (АУГА*)</c:v>
                </c:pt>
                <c:pt idx="1">
                  <c:v>Доля юридических лиц</c:v>
                </c:pt>
                <c:pt idx="2">
                  <c:v>Доля физических лиц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74.59</c:v>
                </c:pt>
                <c:pt idx="1">
                  <c:v>15.1</c:v>
                </c:pt>
                <c:pt idx="2">
                  <c:v>10.32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DE-49FD-9C5F-8365A894E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legend>
      <c:legendPos val="r"/>
      <c:layout>
        <c:manualLayout>
          <c:xMode val="edge"/>
          <c:yMode val="edge"/>
          <c:x val="0.6607790901137407"/>
          <c:y val="0.17612870682200601"/>
          <c:w val="0.32255424321959897"/>
          <c:h val="0.41896981627296742"/>
        </c:manualLayout>
      </c:layout>
      <c:overlay val="0"/>
    </c:legend>
    <c:plotVisOnly val="1"/>
    <c:dispBlanksAs val="zero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lang="ru-RU" sz="1200" b="0" i="0" u="none" strike="noStrike" kern="1200" baseline="0">
          <a:solidFill>
            <a:srgbClr val="686868"/>
          </a:solidFill>
          <a:latin typeface="Arial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3207785076911E-2"/>
          <c:y val="1.8193277670002478E-2"/>
          <c:w val="0.74244682354885516"/>
          <c:h val="0.932219710630442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Сведения об активах и пассивах АО«Узметкомбинат» за 2019 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337868480725623E-2"/>
                  <c:y val="7.1492403932082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17-42EE-9743-DCC12D9AF3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337868480725623E-2"/>
                  <c:y val="3.5746201966041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17-42EE-9743-DCC12D9AF3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337868480725623E-2"/>
                  <c:y val="3.5746201966041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17-42EE-9743-DCC12D9AF3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1350.81</c:v>
                </c:pt>
                <c:pt idx="1">
                  <c:v>2482.1320000000001</c:v>
                </c:pt>
                <c:pt idx="2">
                  <c:v>1040.1790000000001</c:v>
                </c:pt>
                <c:pt idx="3">
                  <c:v>1366.703</c:v>
                </c:pt>
                <c:pt idx="4">
                  <c:v>39.444000000000003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17-42EE-9743-DCC12D9AF32F}"/>
            </c:ext>
          </c:extLst>
        </c:ser>
        <c:ser>
          <c:idx val="1"/>
          <c:order val="1"/>
          <c:tx>
            <c:strRef>
              <c:f>Лист1!$B$10</c:f>
              <c:strCache>
                <c:ptCount val="1"/>
                <c:pt idx="0">
                  <c:v>Сведения об активах и пассивах АО«Узметкомбинат» за 2020 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873015873015879E-2"/>
                  <c:y val="7.1492403932082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D17-42EE-9743-DCC12D9AF3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081632653061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17-42EE-9743-DCC12D9AF3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730158730158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D17-42EE-9743-DCC12D9AF3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Лист1!$B$11:$B$15</c:f>
              <c:numCache>
                <c:formatCode>_-* #,##0_р_._-;\-* #,##0_р_._-;_-* "-"??_р_._-;_-@_-</c:formatCode>
                <c:ptCount val="5"/>
                <c:pt idx="0">
                  <c:v>1678.0709999999999</c:v>
                </c:pt>
                <c:pt idx="1">
                  <c:v>2748.0340000000001</c:v>
                </c:pt>
                <c:pt idx="2">
                  <c:v>774.053</c:v>
                </c:pt>
                <c:pt idx="3">
                  <c:v>1557.633</c:v>
                </c:pt>
                <c:pt idx="4">
                  <c:v>378.68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17-42EE-9743-DCC12D9AF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202760"/>
        <c:axId val="498203152"/>
        <c:axId val="497211256"/>
      </c:bar3DChart>
      <c:catAx>
        <c:axId val="498202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8203152"/>
        <c:crosses val="autoZero"/>
        <c:auto val="1"/>
        <c:lblAlgn val="ctr"/>
        <c:lblOffset val="100"/>
        <c:noMultiLvlLbl val="0"/>
      </c:catAx>
      <c:valAx>
        <c:axId val="49820315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8202760"/>
        <c:crosses val="autoZero"/>
        <c:crossBetween val="between"/>
      </c:valAx>
      <c:serAx>
        <c:axId val="497211256"/>
        <c:scaling>
          <c:orientation val="minMax"/>
        </c:scaling>
        <c:delete val="1"/>
        <c:axPos val="b"/>
        <c:majorTickMark val="out"/>
        <c:minorTickMark val="none"/>
        <c:tickLblPos val="none"/>
        <c:crossAx val="498203152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732750974939042E-3"/>
                  <c:y val="-8.1410256410256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54-4E4B-8F63-DDC7308980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Лист1!$B$21:$B$27</c:f>
              <c:numCache>
                <c:formatCode>_-* #,##0_р_._-;\-* #,##0_р_._-;_-* "-"??_р_._-;_-@_-</c:formatCode>
                <c:ptCount val="7"/>
                <c:pt idx="0">
                  <c:v>1680.0250000000001</c:v>
                </c:pt>
                <c:pt idx="1">
                  <c:v>221.14406500000001</c:v>
                </c:pt>
                <c:pt idx="2">
                  <c:v>958.57899999999995</c:v>
                </c:pt>
                <c:pt idx="3">
                  <c:v>847.29700000000003</c:v>
                </c:pt>
                <c:pt idx="4">
                  <c:v>1305.6189999999999</c:v>
                </c:pt>
                <c:pt idx="5">
                  <c:v>171.136</c:v>
                </c:pt>
                <c:pt idx="6">
                  <c:v>4.4729999999999999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54-4E4B-8F63-DDC7308980B8}"/>
            </c:ext>
          </c:extLst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241982529248163E-2"/>
                  <c:y val="4.97501375328786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54-4E4B-8F63-DDC7308980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Лист1!$C$21:$C$27</c:f>
              <c:numCache>
                <c:formatCode>_-* #,##0_р_._-;\-* #,##0_р_._-;_-* "-"??_р_._-;_-@_-</c:formatCode>
                <c:ptCount val="7"/>
                <c:pt idx="0">
                  <c:v>1810.91</c:v>
                </c:pt>
                <c:pt idx="1">
                  <c:v>221.14406500000001</c:v>
                </c:pt>
                <c:pt idx="2">
                  <c:v>1002.504</c:v>
                </c:pt>
                <c:pt idx="3">
                  <c:v>1312.569</c:v>
                </c:pt>
                <c:pt idx="4">
                  <c:v>1302.625</c:v>
                </c:pt>
                <c:pt idx="5">
                  <c:v>117.917</c:v>
                </c:pt>
                <c:pt idx="6">
                  <c:v>0.501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54-4E4B-8F63-DDC730898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196096"/>
        <c:axId val="498196880"/>
        <c:axId val="497214224"/>
      </c:bar3DChart>
      <c:catAx>
        <c:axId val="4981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8196880"/>
        <c:crosses val="autoZero"/>
        <c:auto val="1"/>
        <c:lblAlgn val="ctr"/>
        <c:lblOffset val="100"/>
        <c:noMultiLvlLbl val="0"/>
      </c:catAx>
      <c:valAx>
        <c:axId val="498196880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8196096"/>
        <c:crosses val="autoZero"/>
        <c:crossBetween val="between"/>
      </c:valAx>
      <c:serAx>
        <c:axId val="497214224"/>
        <c:scaling>
          <c:orientation val="minMax"/>
        </c:scaling>
        <c:delete val="1"/>
        <c:axPos val="b"/>
        <c:majorTickMark val="out"/>
        <c:minorTickMark val="none"/>
        <c:tickLblPos val="none"/>
        <c:crossAx val="49819688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производства,</a:t>
            </a:r>
            <a:r>
              <a:rPr lang="ru-RU" sz="16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(тыс. </a:t>
            </a:r>
            <a:r>
              <a:rPr lang="ru-RU" sz="1600" b="1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7179050321629938E-2"/>
          <c:y val="6.7027777777777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896604938271607E-2"/>
          <c:y val="9.0701754761807876E-2"/>
          <c:w val="0.83708524305555554"/>
          <c:h val="0.7729011304942083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Лист1!$A$4</c:f>
              <c:strCache>
                <c:ptCount val="1"/>
                <c:pt idx="0">
                  <c:v>Сорт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Лист1!$B$2:$H$2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Лист1!$B$4:$H$4</c:f>
              <c:numCache>
                <c:formatCode>General</c:formatCode>
                <c:ptCount val="7"/>
                <c:pt idx="0" formatCode="0">
                  <c:v>826.7</c:v>
                </c:pt>
                <c:pt idx="1">
                  <c:v>816</c:v>
                </c:pt>
                <c:pt idx="2">
                  <c:v>850</c:v>
                </c:pt>
                <c:pt idx="3">
                  <c:v>850</c:v>
                </c:pt>
                <c:pt idx="4">
                  <c:v>916.2</c:v>
                </c:pt>
                <c:pt idx="5">
                  <c:v>991.2</c:v>
                </c:pt>
                <c:pt idx="6">
                  <c:v>1066.2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78-46ED-A06F-CCDB42F3E49F}"/>
            </c:ext>
          </c:extLst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Шар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4.9037532246038679E-3"/>
                  <c:y val="-1.081951418289122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8-46ED-A06F-CCDB42F3E4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Лист1!$B$2:$H$2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183.4</c:v>
                </c:pt>
                <c:pt idx="1">
                  <c:v>210</c:v>
                </c:pt>
                <c:pt idx="2">
                  <c:v>250</c:v>
                </c:pt>
                <c:pt idx="3">
                  <c:v>350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78-46ED-A06F-CCDB42F3E49F}"/>
            </c:ext>
          </c:extLst>
        </c:ser>
        <c:ser>
          <c:idx val="0"/>
          <c:order val="2"/>
          <c:tx>
            <c:strRef>
              <c:f>Лист1!$A$3</c:f>
              <c:strCache>
                <c:ptCount val="1"/>
                <c:pt idx="0">
                  <c:v>Лист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Лист1!$B$2:$H$2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Лист1!$B$3:$H$3</c:f>
              <c:numCache>
                <c:formatCode>_-* #,##0\ _₽_-;\-* #,##0\ _₽_-;_-* "-"??\ _₽_-;_-@_-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589.9</c:v>
                </c:pt>
                <c:pt idx="5">
                  <c:v>936</c:v>
                </c:pt>
                <c:pt idx="6">
                  <c:v>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78-46ED-A06F-CCDB42F3E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99284728"/>
        <c:axId val="499295312"/>
      </c:barChart>
      <c:lineChart>
        <c:grouping val="stacked"/>
        <c:varyColors val="0"/>
        <c:ser>
          <c:idx val="1"/>
          <c:order val="3"/>
          <c:tx>
            <c:strRef>
              <c:f>Лист1!$A$6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ED7D31">
                  <a:alpha val="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ED7D31">
                    <a:alpha val="0"/>
                  </a:srgb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78-46ED-A06F-CCDB42F3E4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Лист1!$B$2:$L$2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Лист1!$B$6:$H$6</c:f>
              <c:numCache>
                <c:formatCode>_-* #,##0\ _₽_-;\-* #,##0\ _₽_-;_-* "-"??\ _₽_-;_-@_-</c:formatCode>
                <c:ptCount val="7"/>
                <c:pt idx="0">
                  <c:v>1010.1</c:v>
                </c:pt>
                <c:pt idx="1">
                  <c:v>1026</c:v>
                </c:pt>
                <c:pt idx="2">
                  <c:v>1100</c:v>
                </c:pt>
                <c:pt idx="3">
                  <c:v>1200</c:v>
                </c:pt>
                <c:pt idx="4">
                  <c:v>1906.1</c:v>
                </c:pt>
                <c:pt idx="5">
                  <c:v>2327.1999999999998</c:v>
                </c:pt>
                <c:pt idx="6">
                  <c:v>2454.1999999999998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A78-46ED-A06F-CCDB42F3E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286296"/>
        <c:axId val="499292568"/>
      </c:lineChart>
      <c:catAx>
        <c:axId val="49928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295312"/>
        <c:crosses val="autoZero"/>
        <c:auto val="1"/>
        <c:lblAlgn val="ctr"/>
        <c:lblOffset val="100"/>
        <c:noMultiLvlLbl val="0"/>
      </c:catAx>
      <c:valAx>
        <c:axId val="4992953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99284728"/>
        <c:crosses val="autoZero"/>
        <c:crossBetween val="between"/>
      </c:valAx>
      <c:valAx>
        <c:axId val="499292568"/>
        <c:scaling>
          <c:orientation val="minMax"/>
        </c:scaling>
        <c:delete val="1"/>
        <c:axPos val="r"/>
        <c:numFmt formatCode="_-* #,##0\ _₽_-;\-* #,##0\ _₽_-;_-* &quot;-&quot;??\ _₽_-;_-@_-" sourceLinked="1"/>
        <c:majorTickMark val="out"/>
        <c:minorTickMark val="none"/>
        <c:tickLblPos val="nextTo"/>
        <c:crossAx val="499286296"/>
        <c:crosses val="max"/>
        <c:crossBetween val="between"/>
      </c:valAx>
      <c:catAx>
        <c:axId val="499286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292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производства, (млрд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2.8071372556580536E-2"/>
          <c:y val="1.9170575250092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6997278080213292E-2"/>
          <c:w val="0.84173147337428578"/>
          <c:h val="0.8088500432319114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Лист1!$A$4</c:f>
              <c:strCache>
                <c:ptCount val="1"/>
                <c:pt idx="0">
                  <c:v>Сорт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Лист1!$B$2:$L$2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Лист1!$B$4:$H$4</c:f>
              <c:numCache>
                <c:formatCode>_-* #,##0\ _₽_-;\-* #,##0\ _₽_-;_-* "-"??\ _₽_-;_-@_-</c:formatCode>
                <c:ptCount val="7"/>
                <c:pt idx="0">
                  <c:v>3739.2</c:v>
                </c:pt>
                <c:pt idx="1">
                  <c:v>3578.7</c:v>
                </c:pt>
                <c:pt idx="2">
                  <c:v>3727.8</c:v>
                </c:pt>
                <c:pt idx="3">
                  <c:v>3727.8</c:v>
                </c:pt>
                <c:pt idx="4">
                  <c:v>4010.5</c:v>
                </c:pt>
                <c:pt idx="5">
                  <c:v>4335</c:v>
                </c:pt>
                <c:pt idx="6">
                  <c:v>4659.3999999999996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26-49F5-AA26-C9403FFC476B}"/>
            </c:ext>
          </c:extLst>
        </c:ser>
        <c:ser>
          <c:idx val="0"/>
          <c:order val="1"/>
          <c:tx>
            <c:strRef>
              <c:f>Лист1!$A$5</c:f>
              <c:strCache>
                <c:ptCount val="1"/>
                <c:pt idx="0">
                  <c:v>Шар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Лист1!$B$2:$L$2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Лист1!$B$5:$H$5</c:f>
              <c:numCache>
                <c:formatCode>_-* #,##0\ _₽_-;\-* #,##0\ _₽_-;_-* "-"??\ _₽_-;_-@_-</c:formatCode>
                <c:ptCount val="7"/>
                <c:pt idx="0">
                  <c:v>990.9</c:v>
                </c:pt>
                <c:pt idx="1">
                  <c:v>1189.4000000000001</c:v>
                </c:pt>
                <c:pt idx="2">
                  <c:v>1415.9</c:v>
                </c:pt>
                <c:pt idx="3">
                  <c:v>1982.3</c:v>
                </c:pt>
                <c:pt idx="4">
                  <c:v>2265.5</c:v>
                </c:pt>
                <c:pt idx="5">
                  <c:v>2265.5</c:v>
                </c:pt>
                <c:pt idx="6">
                  <c:v>2265.5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26-49F5-AA26-C9403FFC476B}"/>
            </c:ext>
          </c:extLst>
        </c:ser>
        <c:ser>
          <c:idx val="2"/>
          <c:order val="3"/>
          <c:tx>
            <c:strRef>
              <c:f>Лист1!$A$3</c:f>
              <c:strCache>
                <c:ptCount val="1"/>
                <c:pt idx="0">
                  <c:v>Лист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Лист1!$B$2:$L$2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Лист1!$B$3:$H$3</c:f>
              <c:numCache>
                <c:formatCode>_-* #,##0\ _₽_-;\-* #,##0\ _₽_-;_-* "-"??\ _₽_-;_-@_-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3760</c:v>
                </c:pt>
                <c:pt idx="5">
                  <c:v>6016</c:v>
                </c:pt>
                <c:pt idx="6">
                  <c:v>6751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26-49F5-AA26-C9403FFC47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499286688"/>
        <c:axId val="499293352"/>
      </c:barChart>
      <c:lineChart>
        <c:grouping val="stacked"/>
        <c:varyColors val="0"/>
        <c:ser>
          <c:idx val="1"/>
          <c:order val="2"/>
          <c:tx>
            <c:strRef>
              <c:f>Лист1!$A$6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26-49F5-AA26-C9403FFC4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[2]Лист1!$B$16:$L$16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Лист1!$B$6:$H$6</c:f>
              <c:numCache>
                <c:formatCode>_-* #,##0\ _₽_-;\-* #,##0\ _₽_-;_-* "-"??\ _₽_-;_-@_-</c:formatCode>
                <c:ptCount val="7"/>
                <c:pt idx="0">
                  <c:v>4730.0999999999995</c:v>
                </c:pt>
                <c:pt idx="1">
                  <c:v>4768.1000000000004</c:v>
                </c:pt>
                <c:pt idx="2">
                  <c:v>5143.7000000000007</c:v>
                </c:pt>
                <c:pt idx="3">
                  <c:v>5710.1</c:v>
                </c:pt>
                <c:pt idx="4">
                  <c:v>10036</c:v>
                </c:pt>
                <c:pt idx="5">
                  <c:v>12616.5</c:v>
                </c:pt>
                <c:pt idx="6">
                  <c:v>13675.9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626-49F5-AA26-C9403FFC47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286688"/>
        <c:axId val="499293352"/>
      </c:lineChart>
      <c:catAx>
        <c:axId val="4992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293352"/>
        <c:crosses val="autoZero"/>
        <c:auto val="1"/>
        <c:lblAlgn val="ctr"/>
        <c:lblOffset val="100"/>
        <c:noMultiLvlLbl val="0"/>
      </c:catAx>
      <c:valAx>
        <c:axId val="499293352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49928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'1-53'!$G$31</c:f>
              <c:strCache>
                <c:ptCount val="1"/>
                <c:pt idx="0">
                  <c:v>Магнитогорский МК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6027210884353741E-2"/>
                  <c:y val="-3.7784405255878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826908541194259E-2"/>
                  <c:y val="-8.169865145228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028722600151171E-2"/>
                  <c:y val="-7.4379610419548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'1-53'!$N$9:$R$9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xVal>
          <c:yVal>
            <c:numRef>
              <c:f>'1-53'!$N$31:$R$31</c:f>
              <c:numCache>
                <c:formatCode>General</c:formatCode>
                <c:ptCount val="5"/>
                <c:pt idx="0">
                  <c:v>481</c:v>
                </c:pt>
                <c:pt idx="1">
                  <c:v>561</c:v>
                </c:pt>
                <c:pt idx="2">
                  <c:v>492</c:v>
                </c:pt>
                <c:pt idx="3">
                  <c:v>448</c:v>
                </c:pt>
                <c:pt idx="4">
                  <c:v>688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'1-53'!$G$34</c:f>
              <c:strCache>
                <c:ptCount val="1"/>
                <c:pt idx="0">
                  <c:v>Западно Сибирский МК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8314436885865676E-3"/>
                  <c:y val="-4.144392577224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42857142857143E-2"/>
                  <c:y val="-4.8762966804979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628873771730912E-2"/>
                  <c:y val="-4.1443925772245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'1-53'!$N$9:$R$9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xVal>
          <c:yVal>
            <c:numRef>
              <c:f>'1-53'!$N$34:$R$34</c:f>
              <c:numCache>
                <c:formatCode>General</c:formatCode>
                <c:ptCount val="5"/>
                <c:pt idx="0">
                  <c:v>465</c:v>
                </c:pt>
                <c:pt idx="1">
                  <c:v>550</c:v>
                </c:pt>
                <c:pt idx="2">
                  <c:v>488</c:v>
                </c:pt>
                <c:pt idx="3">
                  <c:v>445</c:v>
                </c:pt>
                <c:pt idx="4">
                  <c:v>718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'1-53'!$G$49</c:f>
              <c:strCache>
                <c:ptCount val="1"/>
                <c:pt idx="0">
                  <c:v>Вн. цены УМК 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5694633408919121E-2"/>
                  <c:y val="-0.114634336099585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'1-53'!$N$9:$R$9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xVal>
          <c:yVal>
            <c:numRef>
              <c:f>'1-53'!$N$49:$R$49</c:f>
              <c:numCache>
                <c:formatCode>_-* #,##0\ _₽_-;\-* #,##0\ _₽_-;_-* "-"??\ _₽_-;_-@_-</c:formatCode>
                <c:ptCount val="5"/>
                <c:pt idx="0">
                  <c:v>627.4462360563349</c:v>
                </c:pt>
                <c:pt idx="1">
                  <c:v>583.91128838666793</c:v>
                </c:pt>
                <c:pt idx="2">
                  <c:v>527.72121703253981</c:v>
                </c:pt>
                <c:pt idx="3">
                  <c:v>448.79961516712092</c:v>
                </c:pt>
                <c:pt idx="4">
                  <c:v>647.40288220849436</c:v>
                </c:pt>
              </c:numCache>
            </c:numRef>
          </c:yVal>
          <c:smooth val="1"/>
        </c:ser>
        <c:ser>
          <c:idx val="0"/>
          <c:order val="3"/>
          <c:tx>
            <c:strRef>
              <c:f>'1-53'!$G$37</c:f>
              <c:strCache>
                <c:ptCount val="1"/>
                <c:pt idx="0">
                  <c:v>Экспорт УМК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229024943310681E-2"/>
                  <c:y val="-2.6805843706777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31292517006802E-2"/>
                  <c:y val="-1.2167761641309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'1-53'!$N$9:$R$9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xVal>
          <c:yVal>
            <c:numRef>
              <c:f>'1-53'!$N$37:$R$37</c:f>
              <c:numCache>
                <c:formatCode>General</c:formatCode>
                <c:ptCount val="5"/>
                <c:pt idx="0">
                  <c:v>442</c:v>
                </c:pt>
                <c:pt idx="1">
                  <c:v>519</c:v>
                </c:pt>
                <c:pt idx="2">
                  <c:v>487</c:v>
                </c:pt>
                <c:pt idx="3" formatCode="0">
                  <c:v>403.6</c:v>
                </c:pt>
                <c:pt idx="4" formatCode="0">
                  <c:v>557.05799505305276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'1-53'!$G$50</c:f>
              <c:strCache>
                <c:ptCount val="1"/>
                <c:pt idx="0">
                  <c:v>Себестоимотсь УМК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'1-53'!$N$9:$R$9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xVal>
          <c:yVal>
            <c:numRef>
              <c:f>'1-53'!$N$50:$R$50</c:f>
              <c:numCache>
                <c:formatCode>_-* #,##0\ _₽_-;\-* #,##0\ _₽_-;_-* "-"??\ _₽_-;_-@_-</c:formatCode>
                <c:ptCount val="5"/>
                <c:pt idx="0">
                  <c:v>349.24233903830486</c:v>
                </c:pt>
                <c:pt idx="1">
                  <c:v>403.71660661205891</c:v>
                </c:pt>
                <c:pt idx="2">
                  <c:v>396.19469616814479</c:v>
                </c:pt>
                <c:pt idx="3">
                  <c:v>365.8484075061138</c:v>
                </c:pt>
                <c:pt idx="4">
                  <c:v>385.01115283582709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99289040"/>
        <c:axId val="499292960"/>
      </c:scatterChart>
      <c:valAx>
        <c:axId val="499289040"/>
        <c:scaling>
          <c:orientation val="minMax"/>
          <c:max val="5"/>
          <c:min val="1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292960"/>
        <c:crosses val="autoZero"/>
        <c:crossBetween val="midCat"/>
      </c:valAx>
      <c:valAx>
        <c:axId val="499292960"/>
        <c:scaling>
          <c:orientation val="minMax"/>
          <c:min val="340"/>
        </c:scaling>
        <c:delete val="1"/>
        <c:axPos val="l"/>
        <c:numFmt formatCode="General" sourceLinked="1"/>
        <c:majorTickMark val="none"/>
        <c:minorTickMark val="none"/>
        <c:tickLblPos val="nextTo"/>
        <c:crossAx val="499289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9432888597258677"/>
          <c:w val="0.80929155730533686"/>
          <c:h val="0.6331867891513560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Импортные цены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8333333333333369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5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Лист2!$B$2:$G$2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</c:strCache>
            </c:strRef>
          </c:cat>
          <c:val>
            <c:numRef>
              <c:f>Лист2!$B$3:$G$3</c:f>
              <c:numCache>
                <c:formatCode>_-* #,##0\ _₽_-;\-* #,##0\ _₽_-;_-* "-"??\ _₽_-;_-@_-</c:formatCode>
                <c:ptCount val="6"/>
                <c:pt idx="0">
                  <c:v>496.17849673061642</c:v>
                </c:pt>
                <c:pt idx="1">
                  <c:v>595.2656188009239</c:v>
                </c:pt>
                <c:pt idx="2">
                  <c:v>658.78128547435676</c:v>
                </c:pt>
                <c:pt idx="3">
                  <c:v>620.35109538345262</c:v>
                </c:pt>
                <c:pt idx="4">
                  <c:v>534.35019962474735</c:v>
                </c:pt>
                <c:pt idx="5" formatCode="#,##0">
                  <c:v>1575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Вн. цены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marker>
            <c:symbol val="dash"/>
            <c:size val="3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633547008547008E-2"/>
                  <c:y val="-6.6021943978314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Лист2!$B$4:$G$4</c:f>
              <c:numCache>
                <c:formatCode>_-* #,##0\ _₽_-;\-* #,##0\ _₽_-;_-* "-"??\ _₽_-;_-@_-</c:formatCode>
                <c:ptCount val="6"/>
                <c:pt idx="0">
                  <c:v>603.57408285868314</c:v>
                </c:pt>
                <c:pt idx="1">
                  <c:v>603.57408285868314</c:v>
                </c:pt>
                <c:pt idx="2">
                  <c:v>603.57408285868314</c:v>
                </c:pt>
                <c:pt idx="3">
                  <c:v>603.57408285868314</c:v>
                </c:pt>
                <c:pt idx="4">
                  <c:v>603.57408285868314</c:v>
                </c:pt>
                <c:pt idx="5">
                  <c:v>603.57408285868314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Экспортная цена</c:v>
                </c:pt>
              </c:strCache>
            </c:strRef>
          </c:tx>
          <c:spPr>
            <a:ln w="9525"/>
          </c:spPr>
          <c:marker>
            <c:symbol val="dash"/>
            <c:size val="3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567094017094115E-2"/>
                  <c:y val="-1.793451228432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Лист2!$B$5:$G$5</c:f>
              <c:numCache>
                <c:formatCode>#,##0</c:formatCode>
                <c:ptCount val="6"/>
                <c:pt idx="0" formatCode="_-* #,##0\ _₽_-;\-* #,##0\ _₽_-;_-* &quot;-&quot;??\ _₽_-;_-@_-">
                  <c:v>472.36232571549124</c:v>
                </c:pt>
                <c:pt idx="1">
                  <c:v>472.36232571549124</c:v>
                </c:pt>
                <c:pt idx="2">
                  <c:v>472.36232571549124</c:v>
                </c:pt>
                <c:pt idx="3">
                  <c:v>472.36232571549124</c:v>
                </c:pt>
                <c:pt idx="4">
                  <c:v>472.36232571549124</c:v>
                </c:pt>
                <c:pt idx="5">
                  <c:v>472.36232571549124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Себестоимость</c:v>
                </c:pt>
              </c:strCache>
            </c:strRef>
          </c:tx>
          <c:spPr>
            <a:ln w="9525"/>
          </c:spPr>
          <c:marker>
            <c:symbol val="dot"/>
            <c:size val="3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34722222222232E-2"/>
                  <c:y val="3.4524504109117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Лист2!$B$6:$G$6</c:f>
              <c:numCache>
                <c:formatCode>_-* #,##0\ _₽_-;\-* #,##0\ _₽_-;_-* "-"??\ _₽_-;_-@_-</c:formatCode>
                <c:ptCount val="6"/>
                <c:pt idx="0">
                  <c:v>446.20109370966804</c:v>
                </c:pt>
                <c:pt idx="1">
                  <c:v>446.20109370966804</c:v>
                </c:pt>
                <c:pt idx="2">
                  <c:v>446.20109370966804</c:v>
                </c:pt>
                <c:pt idx="3">
                  <c:v>446.20109370966804</c:v>
                </c:pt>
                <c:pt idx="4">
                  <c:v>446.20109370966804</c:v>
                </c:pt>
                <c:pt idx="5">
                  <c:v>446.20109370966804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291000"/>
        <c:axId val="499283944"/>
      </c:lineChart>
      <c:catAx>
        <c:axId val="499291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/>
        </c:spPr>
        <c:crossAx val="499283944"/>
        <c:crosses val="autoZero"/>
        <c:auto val="1"/>
        <c:lblAlgn val="ctr"/>
        <c:lblOffset val="100"/>
        <c:noMultiLvlLbl val="0"/>
      </c:catAx>
      <c:valAx>
        <c:axId val="499283944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499291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20598290598286"/>
          <c:y val="7.0826556516501035E-2"/>
          <c:w val="0.21455470085470088"/>
          <c:h val="0.162420895304753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результаты'!$B$3</c:f>
              <c:strCache>
                <c:ptCount val="1"/>
                <c:pt idx="0">
                  <c:v>Металлопрокат (тыс. тонн)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ash"/>
              </a:ln>
              <a:effectLst/>
            </c:spPr>
            <c:trendlineType val="exp"/>
            <c:dispRSqr val="0"/>
            <c:dispEq val="0"/>
          </c:trendline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результаты'!$C$3:$G$3</c:f>
              <c:numCache>
                <c:formatCode>_-* #\ ##0_р_._-;\-* #\ ##0_р_._-;_-* "-"??_р_._-;_-@_-</c:formatCode>
                <c:ptCount val="5"/>
                <c:pt idx="0">
                  <c:v>727</c:v>
                </c:pt>
                <c:pt idx="1">
                  <c:v>733</c:v>
                </c:pt>
                <c:pt idx="2">
                  <c:v>1061</c:v>
                </c:pt>
                <c:pt idx="3">
                  <c:v>1068</c:v>
                </c:pt>
                <c:pt idx="4">
                  <c:v>1010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67-4051-891E-D5E839181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085160"/>
        <c:axId val="325085552"/>
      </c:barChart>
      <c:catAx>
        <c:axId val="32508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25085552"/>
        <c:crosses val="autoZero"/>
        <c:auto val="1"/>
        <c:lblAlgn val="ctr"/>
        <c:lblOffset val="100"/>
        <c:noMultiLvlLbl val="0"/>
      </c:catAx>
      <c:valAx>
        <c:axId val="325085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32508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2467592592592592"/>
          <c:w val="0.93888888888888888"/>
          <c:h val="0.57432086614173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результаты'!$B$5</c:f>
              <c:strCache>
                <c:ptCount val="1"/>
                <c:pt idx="0">
                  <c:v>Сталь (тыс. тонн)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результаты'!$C$5:$G$5</c:f>
              <c:numCache>
                <c:formatCode>_-* #\ ##0_р_._-;\-* #\ ##0_р_._-;_-* "-"??_р_._-;_-@_-</c:formatCode>
                <c:ptCount val="5"/>
                <c:pt idx="0">
                  <c:v>654</c:v>
                </c:pt>
                <c:pt idx="1">
                  <c:v>661</c:v>
                </c:pt>
                <c:pt idx="2">
                  <c:v>911</c:v>
                </c:pt>
                <c:pt idx="3">
                  <c:v>950</c:v>
                </c:pt>
                <c:pt idx="4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06-454E-8DF1-8E96CDBF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086336"/>
        <c:axId val="325088688"/>
      </c:barChart>
      <c:catAx>
        <c:axId val="3250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25088688"/>
        <c:crosses val="autoZero"/>
        <c:auto val="1"/>
        <c:lblAlgn val="ctr"/>
        <c:lblOffset val="100"/>
        <c:noMultiLvlLbl val="0"/>
      </c:catAx>
      <c:valAx>
        <c:axId val="325088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3250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результаты'!$B$6</c:f>
              <c:strCache>
                <c:ptCount val="1"/>
                <c:pt idx="0">
                  <c:v>Платежи в бюджет (млрд.сум)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результаты'!$C$6:$G$6</c:f>
              <c:numCache>
                <c:formatCode>_-* #\ ##0_р_._-;\-* #\ ##0_р_._-;_-* "-"??_р_._-;_-@_-</c:formatCode>
                <c:ptCount val="5"/>
                <c:pt idx="0">
                  <c:v>225</c:v>
                </c:pt>
                <c:pt idx="1">
                  <c:v>208</c:v>
                </c:pt>
                <c:pt idx="2">
                  <c:v>454</c:v>
                </c:pt>
                <c:pt idx="3">
                  <c:v>666</c:v>
                </c:pt>
                <c:pt idx="4">
                  <c:v>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D-46DC-96D0-601EAF87E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558960"/>
        <c:axId val="497559744"/>
      </c:barChart>
      <c:catAx>
        <c:axId val="49755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97559744"/>
        <c:crosses val="autoZero"/>
        <c:auto val="1"/>
        <c:lblAlgn val="ctr"/>
        <c:lblOffset val="100"/>
        <c:noMultiLvlLbl val="0"/>
      </c:catAx>
      <c:valAx>
        <c:axId val="497559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49755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результаты'!$B$7</c:f>
              <c:strCache>
                <c:ptCount val="1"/>
                <c:pt idx="0">
                  <c:v>Чистая выручка (млрд.сум)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результаты'!$C$7:$G$7</c:f>
              <c:numCache>
                <c:formatCode>_-* #\ ##0_р_._-;\-* #\ ##0_р_._-;_-* "-"??_р_._-;_-@_-</c:formatCode>
                <c:ptCount val="5"/>
                <c:pt idx="0">
                  <c:v>1140</c:v>
                </c:pt>
                <c:pt idx="1">
                  <c:v>1780</c:v>
                </c:pt>
                <c:pt idx="2">
                  <c:v>4679</c:v>
                </c:pt>
                <c:pt idx="3">
                  <c:v>5261</c:v>
                </c:pt>
                <c:pt idx="4">
                  <c:v>5299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EA-4CFB-8C38-170F89397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556216"/>
        <c:axId val="497556608"/>
      </c:barChart>
      <c:catAx>
        <c:axId val="49755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97556608"/>
        <c:crosses val="autoZero"/>
        <c:auto val="1"/>
        <c:lblAlgn val="ctr"/>
        <c:lblOffset val="100"/>
        <c:noMultiLvlLbl val="0"/>
      </c:catAx>
      <c:valAx>
        <c:axId val="49755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49755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'Достигнутые результаты'!$B$8</c:f>
              <c:strCache>
                <c:ptCount val="1"/>
                <c:pt idx="0">
                  <c:v>Чистая прибыль (млрд.сум)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'Достигнутые результаты'!$C$2:$G$2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'Достигнутые результаты'!$C$8:$G$8</c:f>
              <c:numCache>
                <c:formatCode>_-* #\ ##0_р_._-;\-* #\ ##0_р_._-;_-* "-"??_р_._-;_-@_-</c:formatCode>
                <c:ptCount val="5"/>
                <c:pt idx="0">
                  <c:v>62</c:v>
                </c:pt>
                <c:pt idx="1">
                  <c:v>71</c:v>
                </c:pt>
                <c:pt idx="2">
                  <c:v>340</c:v>
                </c:pt>
                <c:pt idx="3">
                  <c:v>353</c:v>
                </c:pt>
                <c:pt idx="4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2-4489-B586-F7ED00914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555432"/>
        <c:axId val="497560920"/>
      </c:barChart>
      <c:catAx>
        <c:axId val="49755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97560920"/>
        <c:crosses val="autoZero"/>
        <c:auto val="1"/>
        <c:lblAlgn val="ctr"/>
        <c:lblOffset val="100"/>
        <c:noMultiLvlLbl val="0"/>
      </c:catAx>
      <c:valAx>
        <c:axId val="497560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р_._-;\-* #\ ##0_р_._-;_-* &quot;-&quot;??_р_._-;_-@_-" sourceLinked="1"/>
        <c:majorTickMark val="none"/>
        <c:minorTickMark val="none"/>
        <c:tickLblPos val="nextTo"/>
        <c:crossAx val="49755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ru-RU" sz="1200" b="1" dirty="0" smtClean="0"/>
              <a:t>Чистая прибыль</a:t>
            </a:r>
            <a:r>
              <a:rPr lang="ru-RU" sz="1200" b="1" baseline="0" dirty="0" smtClean="0"/>
              <a:t>, </a:t>
            </a:r>
            <a:r>
              <a:rPr lang="ru-RU" sz="1200" b="1" baseline="0" dirty="0"/>
              <a:t>млрд </a:t>
            </a:r>
            <a:r>
              <a:rPr lang="ru-RU" sz="1200" b="1" baseline="0" dirty="0" err="1" smtClean="0"/>
              <a:t>сум</a:t>
            </a:r>
            <a:endParaRPr lang="ru-RU" sz="12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Динамика!$A$6</c:f>
              <c:strCache>
                <c:ptCount val="1"/>
                <c:pt idx="0">
                  <c:v>Чистая прибыль</c:v>
                </c:pt>
              </c:strCache>
            </c:strRef>
          </c:tx>
          <c:cat>
            <c:strRef>
              <c:f>Динамика!$C$3:$H$3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Динамика!$C$6:$H$6</c:f>
              <c:numCache>
                <c:formatCode>_-* #\ ##0.0\ _₽_-;\-* #\ ##0.0\ _₽_-;_-* "-"\ _₽_-;_-@_-</c:formatCode>
                <c:ptCount val="6"/>
                <c:pt idx="0">
                  <c:v>4.9640000000000004</c:v>
                </c:pt>
                <c:pt idx="1">
                  <c:v>12.815</c:v>
                </c:pt>
                <c:pt idx="2">
                  <c:v>83.459000000000003</c:v>
                </c:pt>
                <c:pt idx="3">
                  <c:v>99.326999999999998</c:v>
                </c:pt>
                <c:pt idx="4">
                  <c:v>71.197999999999993</c:v>
                </c:pt>
                <c:pt idx="5">
                  <c:v>232.02699999999999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9E-48D5-B279-AF64366AC355}"/>
            </c:ext>
          </c:extLst>
        </c:ser>
        <c:ser>
          <c:idx val="0"/>
          <c:order val="1"/>
          <c:tx>
            <c:strRef>
              <c:f>Динамика!$A$6</c:f>
              <c:strCache>
                <c:ptCount val="1"/>
                <c:pt idx="0">
                  <c:v>Чистая прибыль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4.9005851235494606E-2"/>
                  <c:y val="4.579602139551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9E-48D5-B279-AF64366AC3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550773850448901E-3"/>
                  <c:y val="-0.12212272372137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69E-48D5-B279-AF64366AC3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0956964654047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9E-48D5-B279-AF64366AC35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101547700899432E-3"/>
                  <c:y val="-0.1373880641865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69E-48D5-B279-AF64366AC35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rebuchet MS" panose="020B0603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Динамика!$C$3:$H$3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Динамика!$C$6:$H$6</c:f>
              <c:numCache>
                <c:formatCode>_-* #\ ##0.0\ _₽_-;\-* #\ ##0.0\ _₽_-;_-* "-"\ _₽_-;_-@_-</c:formatCode>
                <c:ptCount val="6"/>
                <c:pt idx="0">
                  <c:v>4.9640000000000004</c:v>
                </c:pt>
                <c:pt idx="1">
                  <c:v>12.815</c:v>
                </c:pt>
                <c:pt idx="2">
                  <c:v>83.459000000000003</c:v>
                </c:pt>
                <c:pt idx="3">
                  <c:v>99.326999999999998</c:v>
                </c:pt>
                <c:pt idx="4">
                  <c:v>71.197999999999993</c:v>
                </c:pt>
                <c:pt idx="5">
                  <c:v>232.02699999999999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9E-48D5-B279-AF64366A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58568"/>
        <c:axId val="497560528"/>
      </c:lineChart>
      <c:catAx>
        <c:axId val="49755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497560528"/>
        <c:crosses val="autoZero"/>
        <c:auto val="1"/>
        <c:lblAlgn val="ctr"/>
        <c:lblOffset val="100"/>
        <c:noMultiLvlLbl val="0"/>
      </c:catAx>
      <c:valAx>
        <c:axId val="497560528"/>
        <c:scaling>
          <c:orientation val="minMax"/>
          <c:max val="3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497558568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 b="0" i="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Arial Narrow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ru-RU" sz="1200" b="1" dirty="0" smtClean="0"/>
              <a:t>Объем продаж, </a:t>
            </a:r>
            <a:br>
              <a:rPr lang="ru-RU" sz="1200" b="1" dirty="0" smtClean="0"/>
            </a:br>
            <a:r>
              <a:rPr lang="ru-RU" sz="1200" b="1" dirty="0" smtClean="0"/>
              <a:t>тыс. </a:t>
            </a:r>
            <a:r>
              <a:rPr lang="ru-RU" sz="1200" b="1" dirty="0" err="1"/>
              <a:t>тн</a:t>
            </a:r>
            <a:r>
              <a:rPr lang="ru-RU" sz="1200" b="1" dirty="0"/>
              <a:t>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'Динамика (2)'!$A$6</c:f>
              <c:strCache>
                <c:ptCount val="1"/>
                <c:pt idx="0">
                  <c:v>Чистая прибыль</c:v>
                </c:pt>
              </c:strCache>
            </c:strRef>
          </c:tx>
          <c:cat>
            <c:strRef>
              <c:f>'Динамика (2)'!$C$3:$H$3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'Динамика (2)'!$C$6:$H$6</c:f>
              <c:numCache>
                <c:formatCode>_-* #\ ##0.0\ _₽_-;\-* #\ ##0.0\ _₽_-;_-* "-"\ _₽_-;_-@_-</c:formatCode>
                <c:ptCount val="6"/>
                <c:pt idx="0">
                  <c:v>202.8</c:v>
                </c:pt>
                <c:pt idx="1">
                  <c:v>176.5</c:v>
                </c:pt>
                <c:pt idx="2">
                  <c:v>181.2</c:v>
                </c:pt>
                <c:pt idx="3">
                  <c:v>211.4</c:v>
                </c:pt>
                <c:pt idx="4">
                  <c:v>209.4</c:v>
                </c:pt>
                <c:pt idx="5">
                  <c:v>251.3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94-486B-861F-FB7A1CFD7647}"/>
            </c:ext>
          </c:extLst>
        </c:ser>
        <c:ser>
          <c:idx val="0"/>
          <c:order val="1"/>
          <c:tx>
            <c:strRef>
              <c:f>'Динамика (2)'!$A$6</c:f>
              <c:strCache>
                <c:ptCount val="1"/>
                <c:pt idx="0">
                  <c:v>Чистая прибыль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6730473687146095E-2"/>
                  <c:y val="-4.579632415383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94-486B-861F-FB7A1CFD764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37751927500363E-17"/>
                  <c:y val="0.10685808969228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94-486B-861F-FB7A1CFD764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550789478576044E-3"/>
                  <c:y val="6.1061765538446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94-486B-861F-FB7A1CFD764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675503855000726E-17"/>
                  <c:y val="6.1061765538446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94-486B-861F-FB7A1CFD764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7.632720692305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94-486B-861F-FB7A1CFD764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101578957153718E-3"/>
                  <c:y val="-9.922536899997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894-486B-861F-FB7A1CFD7647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rebuchet MS" panose="020B0603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'Динамика (2)'!$C$3:$H$3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'Динамика (2)'!$C$6:$H$6</c:f>
              <c:numCache>
                <c:formatCode>_-* #\ ##0.0\ _₽_-;\-* #\ ##0.0\ _₽_-;_-* "-"\ _₽_-;_-@_-</c:formatCode>
                <c:ptCount val="6"/>
                <c:pt idx="0">
                  <c:v>202.8</c:v>
                </c:pt>
                <c:pt idx="1">
                  <c:v>176.5</c:v>
                </c:pt>
                <c:pt idx="2">
                  <c:v>181.2</c:v>
                </c:pt>
                <c:pt idx="3">
                  <c:v>211.4</c:v>
                </c:pt>
                <c:pt idx="4">
                  <c:v>209.4</c:v>
                </c:pt>
                <c:pt idx="5">
                  <c:v>251.3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94-486B-861F-FB7A1CFD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53864"/>
        <c:axId val="497554648"/>
      </c:lineChart>
      <c:catAx>
        <c:axId val="49755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497554648"/>
        <c:crosses val="autoZero"/>
        <c:auto val="1"/>
        <c:lblAlgn val="ctr"/>
        <c:lblOffset val="100"/>
        <c:noMultiLvlLbl val="0"/>
      </c:catAx>
      <c:valAx>
        <c:axId val="497554648"/>
        <c:scaling>
          <c:orientation val="minMax"/>
          <c:max val="3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497553864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 b="0" i="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Arial Narrow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r>
              <a:rPr lang="ru-RU" sz="1200" b="1" dirty="0" smtClean="0"/>
              <a:t>Сборы металлолома, тыс. </a:t>
            </a:r>
            <a:r>
              <a:rPr lang="ru-RU" sz="1200" b="1" dirty="0" err="1"/>
              <a:t>тн</a:t>
            </a:r>
            <a:r>
              <a:rPr lang="ru-RU" sz="1200" b="1" dirty="0"/>
              <a:t>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'Динамика (3)'!$A$6</c:f>
              <c:strCache>
                <c:ptCount val="1"/>
                <c:pt idx="0">
                  <c:v>Чистая прибыль</c:v>
                </c:pt>
              </c:strCache>
            </c:strRef>
          </c:tx>
          <c:cat>
            <c:strRef>
              <c:f>'Динамика (3)'!$C$3:$H$3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'Динамика (3)'!$C$6:$H$6</c:f>
              <c:numCache>
                <c:formatCode>_-* #\ ##0.0\ _₽_-;\-* #\ ##0.0\ _₽_-;_-* "-"\ _₽_-;_-@_-</c:formatCode>
                <c:ptCount val="6"/>
                <c:pt idx="0">
                  <c:v>221.7</c:v>
                </c:pt>
                <c:pt idx="1">
                  <c:v>223.3</c:v>
                </c:pt>
                <c:pt idx="2">
                  <c:v>227</c:v>
                </c:pt>
                <c:pt idx="3">
                  <c:v>202</c:v>
                </c:pt>
                <c:pt idx="4">
                  <c:v>200</c:v>
                </c:pt>
                <c:pt idx="5">
                  <c:v>253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C1-46A6-AE50-0DC936DF19CB}"/>
            </c:ext>
          </c:extLst>
        </c:ser>
        <c:ser>
          <c:idx val="0"/>
          <c:order val="1"/>
          <c:tx>
            <c:strRef>
              <c:f>'Динамика (3)'!$A$6</c:f>
              <c:strCache>
                <c:ptCount val="1"/>
                <c:pt idx="0">
                  <c:v>Чистая прибыль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6.8694940374234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C1-46A6-AE50-0DC936DF19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37766253128139E-17"/>
                  <c:y val="2.289831345807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C1-46A6-AE50-0DC936DF19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55080510671415E-3"/>
                  <c:y val="-9.9226024985004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C1-46A6-AE50-0DC936DF19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550805106715781E-3"/>
                  <c:y val="6.8694940374234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C1-46A6-AE50-0DC936DF19C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396048267961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C1-46A6-AE50-0DC936DF19C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101610213429931E-3"/>
                  <c:y val="-0.1526554230538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8C1-46A6-AE50-0DC936DF19CB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rebuchet MS" panose="020B0603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'Динамика (3)'!$C$3:$H$3</c:f>
              <c:strCache>
                <c:ptCount val="6"/>
                <c:pt idx="0">
                  <c:v>1кв.16</c:v>
                </c:pt>
                <c:pt idx="1">
                  <c:v>1кв.17</c:v>
                </c:pt>
                <c:pt idx="2">
                  <c:v>1кв.18</c:v>
                </c:pt>
                <c:pt idx="3">
                  <c:v>1кв.19</c:v>
                </c:pt>
                <c:pt idx="4">
                  <c:v>1кв.20</c:v>
                </c:pt>
                <c:pt idx="5">
                  <c:v>1кв.21</c:v>
                </c:pt>
              </c:strCache>
            </c:strRef>
          </c:cat>
          <c:val>
            <c:numRef>
              <c:f>'Динамика (3)'!$C$6:$H$6</c:f>
              <c:numCache>
                <c:formatCode>_-* #\ ##0.0\ _₽_-;\-* #\ ##0.0\ _₽_-;_-* "-"\ _₽_-;_-@_-</c:formatCode>
                <c:ptCount val="6"/>
                <c:pt idx="0">
                  <c:v>221.7</c:v>
                </c:pt>
                <c:pt idx="1">
                  <c:v>223.3</c:v>
                </c:pt>
                <c:pt idx="2">
                  <c:v>227</c:v>
                </c:pt>
                <c:pt idx="3">
                  <c:v>202</c:v>
                </c:pt>
                <c:pt idx="4">
                  <c:v>200</c:v>
                </c:pt>
                <c:pt idx="5">
                  <c:v>253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C1-46A6-AE50-0DC936DF1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54256"/>
        <c:axId val="497559352"/>
      </c:lineChart>
      <c:catAx>
        <c:axId val="49755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497559352"/>
        <c:crosses val="autoZero"/>
        <c:auto val="1"/>
        <c:lblAlgn val="ctr"/>
        <c:lblOffset val="100"/>
        <c:noMultiLvlLbl val="0"/>
      </c:catAx>
      <c:valAx>
        <c:axId val="497559352"/>
        <c:scaling>
          <c:orientation val="minMax"/>
          <c:max val="3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497554256"/>
        <c:crosses val="autoZero"/>
        <c:crossBetween val="between"/>
        <c:majorUnit val="50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 b="0" i="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Arial Narrow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31:03.490" idx="1">
    <p:pos x="6327" y="3446"/>
    <p:text>Не ГРАДОСТРОИТЕЛЬНОЕ, а ГРАДООБРАЗУЮЩЕЕ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33:33.222" idx="2">
    <p:pos x="4632" y="867"/>
    <p:text>Мы совсем не ориентируемся на экспорт и уж тем более в перспективе на следующие 5 лет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35:19.785" idx="3">
    <p:pos x="6473" y="981"/>
    <p:text>Уберите финансовые показатели. Во-первых, это уже устаревшие данные по 2020 году (2021 год выглядит совсем иначе) Во-вторых, уровень долга у нас совсем не низкий.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37:21.824" idx="4">
    <p:pos x="2666" y="2066"/>
    <p:text>Слова "финансовый аудит" уберите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46:47.332" idx="6">
    <p:pos x="6135" y="981"/>
    <p:text>При таких финансовых показателях - объем отчислений в бюджет слишком маленький. Проверьте расчеты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49:18.419" idx="7">
    <p:pos x="3533" y="1544"/>
    <p:text>Проверьте данные - во-первых, кредит не только ФРРУ, надо написать ФРРУ/Банки. Финансовые показатели сверьте с Шарифуллиным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8:51:49.192" idx="8">
    <p:pos x="6423" y="1647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</cdr:x>
      <cdr:y>0.04435</cdr:y>
    </cdr:from>
    <cdr:to>
      <cdr:x>0.88731</cdr:x>
      <cdr:y>0.12309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646" y="155669"/>
          <a:ext cx="3946826" cy="2763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kern="1200" dirty="0">
              <a:solidFill>
                <a:srgbClr val="686868"/>
              </a:solidFill>
              <a:latin typeface="Arial" pitchFamily="34" charset="0"/>
              <a:cs typeface="Arial" pitchFamily="34" charset="0"/>
            </a:rPr>
            <a:t>Структура акционерного капитала на  </a:t>
          </a:r>
          <a:r>
            <a:rPr lang="ru-RU" sz="1200" kern="1200" dirty="0" smtClean="0">
              <a:solidFill>
                <a:srgbClr val="686868"/>
              </a:solidFill>
              <a:latin typeface="Arial" pitchFamily="34" charset="0"/>
              <a:cs typeface="Arial" pitchFamily="34" charset="0"/>
            </a:rPr>
            <a:t>12.03.2021 </a:t>
          </a:r>
          <a:r>
            <a:rPr lang="ru-RU" sz="1200" kern="1200" dirty="0">
              <a:solidFill>
                <a:srgbClr val="686868"/>
              </a:solidFill>
              <a:latin typeface="Arial" pitchFamily="34" charset="0"/>
              <a:cs typeface="Arial" pitchFamily="34" charset="0"/>
            </a:rPr>
            <a:t>г.</a:t>
          </a:r>
        </a:p>
      </cdr:txBody>
    </cdr:sp>
  </cdr:relSizeAnchor>
  <cdr:relSizeAnchor xmlns:cdr="http://schemas.openxmlformats.org/drawingml/2006/chartDrawing">
    <cdr:from>
      <cdr:x>0</cdr:x>
      <cdr:y>0.97782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312368"/>
          <a:ext cx="4608512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0.67177</cdr:x>
      <cdr:y>0.53619</cdr:y>
    </cdr:from>
    <cdr:to>
      <cdr:x>0.83503</cdr:x>
      <cdr:y>0.79357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2375" y="1905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0.78927</cdr:x>
      <cdr:y>0.66006</cdr:y>
    </cdr:from>
    <cdr:to>
      <cdr:x>0.95254</cdr:x>
      <cdr:y>0.91743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26435" y="3089429"/>
          <a:ext cx="1556941" cy="1204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i="1" baseline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  за </a:t>
          </a:r>
          <a:r>
            <a:rPr lang="ru-RU" sz="1400" i="1" baseline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2020 </a:t>
          </a:r>
          <a:r>
            <a:rPr lang="ru-RU" sz="1400" i="1" baseline="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г</a:t>
          </a:r>
          <a:r>
            <a:rPr lang="ru-RU" sz="1400" i="1" baseline="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.</a:t>
          </a:r>
        </a:p>
        <a:p xmlns:a="http://schemas.openxmlformats.org/drawingml/2006/main">
          <a:endParaRPr lang="ru-RU" sz="1000" i="1" baseline="0" dirty="0">
            <a:solidFill>
              <a:srgbClr val="C00000"/>
            </a:solidFill>
            <a:latin typeface="Arial" pitchFamily="34" charset="0"/>
            <a:ea typeface="+mn-ea"/>
            <a:cs typeface="Arial" pitchFamily="34" charset="0"/>
          </a:endParaRPr>
        </a:p>
        <a:p xmlns:a="http://schemas.openxmlformats.org/drawingml/2006/main">
          <a:r>
            <a:rPr lang="ru-RU" sz="1400" i="1" baseline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за </a:t>
          </a:r>
          <a:r>
            <a:rPr lang="ru-RU" sz="1400" i="1" baseline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2019 </a:t>
          </a:r>
          <a:r>
            <a:rPr lang="ru-RU" sz="1400" i="1" baseline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г.</a:t>
          </a:r>
          <a:endParaRPr lang="ru-RU" sz="1400" i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0.78786</cdr:x>
      <cdr:y>0.56021</cdr:y>
    </cdr:from>
    <cdr:to>
      <cdr:x>0.9881</cdr:x>
      <cdr:y>0.65935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7176" y="1627473"/>
          <a:ext cx="937123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Экспортная ц.*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0.79677</cdr:x>
      <cdr:y>0.46333</cdr:y>
    </cdr:from>
    <cdr:to>
      <cdr:x>0.99701</cdr:x>
      <cdr:y>0.56248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28868" y="1346023"/>
          <a:ext cx="937123" cy="288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Вн</a:t>
          </a:r>
          <a:r>
            <a:rPr lang="ru-RU" dirty="0" smtClean="0"/>
            <a:t>. цены*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0.79529</cdr:x>
      <cdr:y>0.62868</cdr:y>
    </cdr:from>
    <cdr:to>
      <cdr:x>0.99553</cdr:x>
      <cdr:y>0.72782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21970" y="1826400"/>
          <a:ext cx="93712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Себес.ть</a:t>
          </a:r>
          <a:r>
            <a:rPr lang="ru-RU" dirty="0" smtClean="0"/>
            <a:t>*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C643-FBC6-4951-ABD2-EA51C362B94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07E3-DCCC-4C4F-A3AA-C371F31099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D5CEC-65CC-4772-B0D6-91D0F888D7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6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D5CEC-65CC-4772-B0D6-91D0F888D7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3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D5CEC-65CC-4772-B0D6-91D0F888D7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8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07E3-DCCC-4C4F-A3AA-C371F310998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4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07E3-DCCC-4C4F-A3AA-C371F310998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B10C-3123-4B4F-93D6-4CA861AA374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9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07E3-DCCC-4C4F-A3AA-C371F310998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9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07E3-DCCC-4C4F-A3AA-C371F310998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559E3-A3F0-4512-A344-8845D6F137EF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4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34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5"/>
            <a:ext cx="45452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8" y="1535115"/>
            <a:ext cx="45469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800"/>
            </a:lvl4pPr>
            <a:lvl5pPr marL="1828727" indent="0">
              <a:buNone/>
              <a:defRPr sz="800"/>
            </a:lvl5pPr>
            <a:lvl6pPr marL="2285909" indent="0">
              <a:buNone/>
              <a:defRPr sz="800"/>
            </a:lvl6pPr>
            <a:lvl7pPr marL="2743091" indent="0">
              <a:buNone/>
              <a:defRPr sz="800"/>
            </a:lvl7pPr>
            <a:lvl8pPr marL="3200272" indent="0">
              <a:buNone/>
              <a:defRPr sz="800"/>
            </a:lvl8pPr>
            <a:lvl9pPr marL="365745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800"/>
            </a:lvl4pPr>
            <a:lvl5pPr marL="1828727" indent="0">
              <a:buNone/>
              <a:defRPr sz="800"/>
            </a:lvl5pPr>
            <a:lvl6pPr marL="2285909" indent="0">
              <a:buNone/>
              <a:defRPr sz="800"/>
            </a:lvl6pPr>
            <a:lvl7pPr marL="2743091" indent="0">
              <a:buNone/>
              <a:defRPr sz="800"/>
            </a:lvl7pPr>
            <a:lvl8pPr marL="3200272" indent="0">
              <a:buNone/>
              <a:defRPr sz="800"/>
            </a:lvl8pPr>
            <a:lvl9pPr marL="365745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00205"/>
            <a:ext cx="92583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6356358"/>
            <a:ext cx="24003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4725" y="6356358"/>
            <a:ext cx="325755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56358"/>
            <a:ext cx="24003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5.xml"/><Relationship Id="rId5" Type="http://schemas.openxmlformats.org/officeDocument/2006/relationships/image" Target="../media/image14.jpeg"/><Relationship Id="rId10" Type="http://schemas.openxmlformats.org/officeDocument/2006/relationships/slide" Target="slide19.xml"/><Relationship Id="rId4" Type="http://schemas.openxmlformats.org/officeDocument/2006/relationships/image" Target="../media/image13.jpe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comments" Target="../comments/comment5.xml"/><Relationship Id="rId5" Type="http://schemas.openxmlformats.org/officeDocument/2006/relationships/image" Target="../media/image20.jpeg"/><Relationship Id="rId10" Type="http://schemas.openxmlformats.org/officeDocument/2006/relationships/slide" Target="slide25.xml"/><Relationship Id="rId4" Type="http://schemas.openxmlformats.org/officeDocument/2006/relationships/image" Target="../media/image5.jpeg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hart" Target="../charts/chart1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chart" Target="../charts/chart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.jpeg"/><Relationship Id="rId5" Type="http://schemas.microsoft.com/office/2007/relationships/hdphoto" Target="../media/hdphoto2.wdp"/><Relationship Id="rId10" Type="http://schemas.openxmlformats.org/officeDocument/2006/relationships/slide" Target="slide20.xml"/><Relationship Id="rId4" Type="http://schemas.openxmlformats.org/officeDocument/2006/relationships/image" Target="../media/image23.png"/><Relationship Id="rId9" Type="http://schemas.microsoft.com/office/2007/relationships/hdphoto" Target="../media/hdphoto4.wdp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slide" Target="slide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slide" Target="slide25.xml"/><Relationship Id="rId4" Type="http://schemas.openxmlformats.org/officeDocument/2006/relationships/slide" Target="slide1.xml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slide" Target="slide2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slide" Target="slide2.xml"/><Relationship Id="rId5" Type="http://schemas.openxmlformats.org/officeDocument/2006/relationships/image" Target="../media/image32.jpe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.xml"/><Relationship Id="rId10" Type="http://schemas.openxmlformats.org/officeDocument/2006/relationships/slide" Target="slide25.xml"/><Relationship Id="rId4" Type="http://schemas.openxmlformats.org/officeDocument/2006/relationships/image" Target="../media/image36.jpeg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slide" Target="slide25.xml"/><Relationship Id="rId5" Type="http://schemas.openxmlformats.org/officeDocument/2006/relationships/image" Target="../media/image40.png"/><Relationship Id="rId10" Type="http://schemas.openxmlformats.org/officeDocument/2006/relationships/slide" Target="slide2.xml"/><Relationship Id="rId4" Type="http://schemas.openxmlformats.org/officeDocument/2006/relationships/image" Target="../media/image39.jpe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6.wdp"/><Relationship Id="rId7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7.wdp"/><Relationship Id="rId10" Type="http://schemas.openxmlformats.org/officeDocument/2006/relationships/slide" Target="slide25.xml"/><Relationship Id="rId4" Type="http://schemas.openxmlformats.org/officeDocument/2006/relationships/image" Target="../media/image43.png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2.png"/><Relationship Id="rId3" Type="http://schemas.openxmlformats.org/officeDocument/2006/relationships/image" Target="../media/image45.jpeg"/><Relationship Id="rId21" Type="http://schemas.openxmlformats.org/officeDocument/2006/relationships/slide" Target="slide25.xml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fif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slide" Target="slide1.xml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eg"/><Relationship Id="rId18" Type="http://schemas.openxmlformats.org/officeDocument/2006/relationships/slide" Target="slide25.xml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slide" Target="slide2.xml"/><Relationship Id="rId2" Type="http://schemas.openxmlformats.org/officeDocument/2006/relationships/image" Target="../media/image59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2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slide" Target="slide2.xml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slide" Target="slide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.png"/><Relationship Id="rId5" Type="http://schemas.openxmlformats.org/officeDocument/2006/relationships/image" Target="../media/image74.png"/><Relationship Id="rId10" Type="http://schemas.openxmlformats.org/officeDocument/2006/relationships/image" Target="../media/image5.jpe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2.xml"/><Relationship Id="rId9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3.jpeg"/><Relationship Id="rId18" Type="http://schemas.openxmlformats.org/officeDocument/2006/relationships/image" Target="../media/image87.jpeg"/><Relationship Id="rId26" Type="http://schemas.microsoft.com/office/2007/relationships/hdphoto" Target="../media/hdphoto14.wdp"/><Relationship Id="rId3" Type="http://schemas.openxmlformats.org/officeDocument/2006/relationships/image" Target="../media/image79.jpeg"/><Relationship Id="rId21" Type="http://schemas.openxmlformats.org/officeDocument/2006/relationships/slide" Target="slide25.xml"/><Relationship Id="rId7" Type="http://schemas.openxmlformats.org/officeDocument/2006/relationships/image" Target="../media/image5.jpeg"/><Relationship Id="rId12" Type="http://schemas.microsoft.com/office/2007/relationships/hdphoto" Target="../media/hdphoto11.wdp"/><Relationship Id="rId17" Type="http://schemas.microsoft.com/office/2007/relationships/hdphoto" Target="../media/hdphoto12.wdp"/><Relationship Id="rId25" Type="http://schemas.openxmlformats.org/officeDocument/2006/relationships/image" Target="../media/image91.png"/><Relationship Id="rId2" Type="http://schemas.openxmlformats.org/officeDocument/2006/relationships/image" Target="../media/image78.jpeg"/><Relationship Id="rId16" Type="http://schemas.openxmlformats.org/officeDocument/2006/relationships/image" Target="../media/image86.png"/><Relationship Id="rId20" Type="http://schemas.openxmlformats.org/officeDocument/2006/relationships/slide" Target="slide2.xml"/><Relationship Id="rId29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82.png"/><Relationship Id="rId24" Type="http://schemas.openxmlformats.org/officeDocument/2006/relationships/image" Target="../media/image90.jpeg"/><Relationship Id="rId5" Type="http://schemas.microsoft.com/office/2007/relationships/hdphoto" Target="../media/hdphoto9.wdp"/><Relationship Id="rId15" Type="http://schemas.openxmlformats.org/officeDocument/2006/relationships/image" Target="../media/image85.jpeg"/><Relationship Id="rId23" Type="http://schemas.microsoft.com/office/2007/relationships/hdphoto" Target="../media/hdphoto13.wdp"/><Relationship Id="rId28" Type="http://schemas.openxmlformats.org/officeDocument/2006/relationships/image" Target="../media/image93.png"/><Relationship Id="rId10" Type="http://schemas.microsoft.com/office/2007/relationships/hdphoto" Target="../media/hdphoto10.wdp"/><Relationship Id="rId19" Type="http://schemas.openxmlformats.org/officeDocument/2006/relationships/image" Target="../media/image88.jpeg"/><Relationship Id="rId4" Type="http://schemas.openxmlformats.org/officeDocument/2006/relationships/image" Target="../media/image80.png"/><Relationship Id="rId9" Type="http://schemas.openxmlformats.org/officeDocument/2006/relationships/image" Target="../media/image81.png"/><Relationship Id="rId14" Type="http://schemas.openxmlformats.org/officeDocument/2006/relationships/image" Target="../media/image84.jpeg"/><Relationship Id="rId22" Type="http://schemas.openxmlformats.org/officeDocument/2006/relationships/image" Target="../media/image89.png"/><Relationship Id="rId27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chart" Target="../charts/chart15.xml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comments" Target="../comments/comment7.xml"/><Relationship Id="rId4" Type="http://schemas.openxmlformats.org/officeDocument/2006/relationships/slide" Target="slide1.xml"/><Relationship Id="rId9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10" Type="http://schemas.openxmlformats.org/officeDocument/2006/relationships/image" Target="../media/image95.jpeg"/><Relationship Id="rId4" Type="http://schemas.openxmlformats.org/officeDocument/2006/relationships/slide" Target="slide11.xml"/><Relationship Id="rId9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8.jpeg"/><Relationship Id="rId18" Type="http://schemas.openxmlformats.org/officeDocument/2006/relationships/image" Target="../media/image103.jpeg"/><Relationship Id="rId26" Type="http://schemas.microsoft.com/office/2007/relationships/hdphoto" Target="../media/hdphoto14.wdp"/><Relationship Id="rId3" Type="http://schemas.openxmlformats.org/officeDocument/2006/relationships/image" Target="../media/image90.jpeg"/><Relationship Id="rId21" Type="http://schemas.openxmlformats.org/officeDocument/2006/relationships/image" Target="../media/image47.jfif"/><Relationship Id="rId7" Type="http://schemas.openxmlformats.org/officeDocument/2006/relationships/slide" Target="slide11.xml"/><Relationship Id="rId12" Type="http://schemas.openxmlformats.org/officeDocument/2006/relationships/image" Target="../media/image97.png"/><Relationship Id="rId17" Type="http://schemas.openxmlformats.org/officeDocument/2006/relationships/image" Target="../media/image102.jpe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1.jpeg"/><Relationship Id="rId20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96.jpeg"/><Relationship Id="rId24" Type="http://schemas.openxmlformats.org/officeDocument/2006/relationships/image" Target="../media/image107.png"/><Relationship Id="rId5" Type="http://schemas.openxmlformats.org/officeDocument/2006/relationships/image" Target="../media/image5.jpeg"/><Relationship Id="rId15" Type="http://schemas.openxmlformats.org/officeDocument/2006/relationships/image" Target="../media/image100.jpeg"/><Relationship Id="rId23" Type="http://schemas.openxmlformats.org/officeDocument/2006/relationships/image" Target="../media/image87.jpeg"/><Relationship Id="rId10" Type="http://schemas.openxmlformats.org/officeDocument/2006/relationships/slide" Target="slide25.xml"/><Relationship Id="rId19" Type="http://schemas.openxmlformats.org/officeDocument/2006/relationships/image" Target="../media/image104.jpeg"/><Relationship Id="rId4" Type="http://schemas.openxmlformats.org/officeDocument/2006/relationships/slide" Target="slide1.xml"/><Relationship Id="rId9" Type="http://schemas.openxmlformats.org/officeDocument/2006/relationships/slide" Target="slide19.xml"/><Relationship Id="rId14" Type="http://schemas.openxmlformats.org/officeDocument/2006/relationships/image" Target="../media/image99.jpeg"/><Relationship Id="rId22" Type="http://schemas.openxmlformats.org/officeDocument/2006/relationships/image" Target="../media/image10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.xm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10" Type="http://schemas.openxmlformats.org/officeDocument/2006/relationships/image" Target="../media/image111.png"/><Relationship Id="rId4" Type="http://schemas.openxmlformats.org/officeDocument/2006/relationships/image" Target="../media/image5.jpeg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chart" Target="../charts/chart5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chart" Target="../charts/chart3.xml"/><Relationship Id="rId5" Type="http://schemas.openxmlformats.org/officeDocument/2006/relationships/image" Target="../media/image2.png"/><Relationship Id="rId10" Type="http://schemas.openxmlformats.org/officeDocument/2006/relationships/chart" Target="../charts/chart2.xml"/><Relationship Id="rId4" Type="http://schemas.openxmlformats.org/officeDocument/2006/relationships/image" Target="../media/image5.jpeg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slide" Target="slide1.xml"/><Relationship Id="rId7" Type="http://schemas.openxmlformats.org/officeDocument/2006/relationships/image" Target="../media/image114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slide" Target="slide2.xml"/><Relationship Id="rId10" Type="http://schemas.openxmlformats.org/officeDocument/2006/relationships/slide" Target="slide25.xml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2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11" Type="http://schemas.openxmlformats.org/officeDocument/2006/relationships/image" Target="../media/image5.jpeg"/><Relationship Id="rId5" Type="http://schemas.openxmlformats.org/officeDocument/2006/relationships/image" Target="../media/image117.jpeg"/><Relationship Id="rId10" Type="http://schemas.openxmlformats.org/officeDocument/2006/relationships/slide" Target="slide1.xml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2.xml"/><Relationship Id="rId9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7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5.xml"/><Relationship Id="rId5" Type="http://schemas.openxmlformats.org/officeDocument/2006/relationships/chart" Target="../charts/chart9.xml"/><Relationship Id="rId10" Type="http://schemas.openxmlformats.org/officeDocument/2006/relationships/slide" Target="slide19.xml"/><Relationship Id="rId4" Type="http://schemas.openxmlformats.org/officeDocument/2006/relationships/chart" Target="../charts/chart8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.jpeg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comments" Target="../comments/commen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25.xml"/><Relationship Id="rId5" Type="http://schemas.openxmlformats.org/officeDocument/2006/relationships/image" Target="../media/image11.jpeg"/><Relationship Id="rId10" Type="http://schemas.openxmlformats.org/officeDocument/2006/relationships/slide" Target="slide19.xml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/>
          <a:stretch/>
        </p:blipFill>
        <p:spPr>
          <a:xfrm>
            <a:off x="0" y="12104"/>
            <a:ext cx="8767671" cy="68580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B6776F04-25E8-411C-8324-159369054960}"/>
              </a:ext>
            </a:extLst>
          </p:cNvPr>
          <p:cNvSpPr/>
          <p:nvPr/>
        </p:nvSpPr>
        <p:spPr>
          <a:xfrm>
            <a:off x="4135389" y="12104"/>
            <a:ext cx="6163824" cy="6858000"/>
          </a:xfrm>
          <a:custGeom>
            <a:avLst/>
            <a:gdLst/>
            <a:ahLst/>
            <a:cxnLst/>
            <a:rect l="l" t="t" r="r" b="b"/>
            <a:pathLst>
              <a:path w="5414645" h="7703820">
                <a:moveTo>
                  <a:pt x="5414301" y="0"/>
                </a:moveTo>
                <a:lnTo>
                  <a:pt x="1" y="0"/>
                </a:lnTo>
                <a:lnTo>
                  <a:pt x="889368" y="7703814"/>
                </a:lnTo>
                <a:lnTo>
                  <a:pt x="5414301" y="7703814"/>
                </a:lnTo>
                <a:lnTo>
                  <a:pt x="5414301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5241422" y="2132856"/>
            <a:ext cx="4554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«Узметкомбинат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2022-2026 годы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3321" y="63915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Июнь 2021 г.</a:t>
            </a:r>
          </a:p>
        </p:txBody>
      </p:sp>
      <p:pic>
        <p:nvPicPr>
          <p:cNvPr id="1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239373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4949" y="620690"/>
            <a:ext cx="1034129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ru-RU" sz="13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900" b="1" dirty="0" smtClean="0">
                <a:solidFill>
                  <a:srgbClr val="E6E6E6"/>
                </a:solidFill>
                <a:latin typeface="Arial" pitchFamily="34" charset="0"/>
                <a:cs typeface="Arial" pitchFamily="34" charset="0"/>
              </a:rPr>
              <a:t>5 6 7</a:t>
            </a:r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15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18965" y="2125176"/>
          <a:ext cx="9649072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2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2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2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12">
                <a:tc>
                  <a:txBody>
                    <a:bodyPr/>
                    <a:lstStyle/>
                    <a:p>
                      <a:r>
                        <a:rPr lang="ru-RU" altLang="ru-RU" sz="16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Цех по производству ферросплавов</a:t>
                      </a:r>
                      <a:endParaRPr lang="ru-RU" sz="1600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 по производству</a:t>
                      </a:r>
                      <a:r>
                        <a:rPr lang="ru-RU" altLang="ru-RU" sz="1600" b="1" kern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цветных металлов</a:t>
                      </a:r>
                      <a:endParaRPr lang="en-US" altLang="ru-RU" sz="16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 по производству теплоизоляционных материалов </a:t>
                      </a:r>
                      <a:endParaRPr lang="en-US" altLang="ru-RU" sz="16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 по производству товаров народного потребления</a:t>
                      </a:r>
                      <a:endParaRPr lang="en-US" altLang="ru-RU" sz="16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1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r>
                        <a:rPr lang="en-US" alt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тонн  </a:t>
                      </a:r>
                      <a:r>
                        <a:rPr lang="ru-RU" altLang="ru-RU" sz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ru-RU" sz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ферросплавов в год</a:t>
                      </a:r>
                      <a:endParaRPr lang="en-US" altLang="ru-RU" sz="12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2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производимые</a:t>
                      </a: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марки:</a:t>
                      </a:r>
                      <a:b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ферросилиций ФС-40÷65 (</a:t>
                      </a:r>
                      <a:r>
                        <a:rPr lang="ru-RU" sz="1200" b="1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15,0 тыс. </a:t>
                      </a:r>
                      <a:r>
                        <a:rPr lang="ru-RU" sz="1200" b="1" baseline="0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200" b="1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);</a:t>
                      </a:r>
                      <a:b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aseline="0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ферросиликомарганец</a:t>
                      </a: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МнС-17 (</a:t>
                      </a:r>
                      <a:r>
                        <a:rPr lang="ru-RU" sz="1200" b="1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10,0 </a:t>
                      </a:r>
                      <a:r>
                        <a:rPr lang="ru-RU" sz="1200" b="1" baseline="0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тыс.тн</a:t>
                      </a:r>
                      <a:r>
                        <a:rPr lang="ru-RU" sz="1200" b="1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 тыс</a:t>
                      </a:r>
                      <a:r>
                        <a:rPr lang="ru-RU" alt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тонн </a:t>
                      </a:r>
                      <a:r>
                        <a:rPr lang="ru-RU" altLang="ru-RU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год</a:t>
                      </a: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2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 производимая продукция:</a:t>
                      </a:r>
                      <a:br>
                        <a:rPr lang="ru-RU" sz="12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латун</a:t>
                      </a: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ь марок Л63, Л68, Л90 и латунный сплав </a:t>
                      </a:r>
                      <a:r>
                        <a:rPr lang="en-US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CuZn30</a:t>
                      </a:r>
                      <a:endParaRPr lang="ru-RU" sz="1200" baseline="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толщина 0,35÷4,0 мм</a:t>
                      </a:r>
                      <a:endParaRPr lang="ru-RU" sz="12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defTabSz="948945">
                        <a:spcAft>
                          <a:spcPts val="603"/>
                        </a:spcAft>
                        <a:buFont typeface="Wingdings" pitchFamily="2" charset="2"/>
                        <a:buNone/>
                      </a:pPr>
                      <a:endParaRPr lang="ru-RU" altLang="ru-RU" sz="14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</a:t>
                      </a:r>
                      <a:r>
                        <a:rPr lang="ru-RU" alt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тыс. тонн </a:t>
                      </a: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год</a:t>
                      </a: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производимая продукция:</a:t>
                      </a:r>
                    </a:p>
                    <a:p>
                      <a:pPr marL="342900" marR="0" indent="-16510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минеральная вата;</a:t>
                      </a:r>
                    </a:p>
                    <a:p>
                      <a:pPr marL="342900" marR="0" indent="-16510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плиты;</a:t>
                      </a:r>
                    </a:p>
                    <a:p>
                      <a:pPr marL="342900" marR="0" indent="-16510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маты прошивные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 тыс. тонн </a:t>
                      </a: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год</a:t>
                      </a: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altLang="ru-RU" sz="12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производимая продукция:</a:t>
                      </a:r>
                      <a:b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altLang="ru-RU" sz="1200" b="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наименований эмалированной посуды и метизной продукции</a:t>
                      </a:r>
                      <a:endParaRPr lang="ru-RU" altLang="ru-RU" sz="12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9006" y="1628800"/>
            <a:ext cx="728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АО «Узметкомбинат» состоит из семи основных производственных цехов:</a:t>
            </a:r>
          </a:p>
        </p:txBody>
      </p:sp>
      <p:sp>
        <p:nvSpPr>
          <p:cNvPr id="28" name="TextBox 27">
            <a:hlinkClick r:id="rId2" action="ppaction://hlinksldjump"/>
          </p:cNvPr>
          <p:cNvSpPr txBox="1"/>
          <p:nvPr/>
        </p:nvSpPr>
        <p:spPr>
          <a:xfrm>
            <a:off x="1399086" y="1052737"/>
            <a:ext cx="422788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ПРОИЗВОДСТВЕННЫЕ МОЩНОСТИ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авая круглая скобка 28"/>
          <p:cNvSpPr/>
          <p:nvPr/>
        </p:nvSpPr>
        <p:spPr>
          <a:xfrm>
            <a:off x="5638555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ОБЩИЕ\Абдуназаров\Информация\РКМ 795\для презентации\255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460" y="3061280"/>
            <a:ext cx="2232000" cy="1800000"/>
          </a:xfrm>
          <a:prstGeom prst="roundRect">
            <a:avLst>
              <a:gd name="adj" fmla="val 5914"/>
            </a:avLst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738770" y="2989272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ОБЩИЕ\Абдуназаров\ФОТО\фЕРРОСИЛИЦИЯ\22_11_2018 - 3r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72" y="3061280"/>
            <a:ext cx="2232248" cy="1800200"/>
          </a:xfrm>
          <a:prstGeom prst="roundRect">
            <a:avLst>
              <a:gd name="adj" fmla="val 8155"/>
            </a:avLst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8964" y="2989272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ОБЩИЕ\Абдуназаров\Информация\РКМ 795\для презентации\255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508" y="3061480"/>
            <a:ext cx="2232000" cy="1800000"/>
          </a:xfrm>
          <a:prstGeom prst="roundRect">
            <a:avLst>
              <a:gd name="adj" fmla="val 5237"/>
            </a:avLst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157452" y="2989272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D:\ОБЩИЕ\Абдуназаров\Информация\РКМ 795\для презентации\2556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3780" y="3061280"/>
            <a:ext cx="2232000" cy="1800000"/>
          </a:xfrm>
          <a:prstGeom prst="roundRect">
            <a:avLst>
              <a:gd name="adj" fmla="val 5660"/>
            </a:avLst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564558" y="2989272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7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3" name="TextBox 42">
            <a:hlinkClick r:id="rId9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rId10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hlinkClick r:id="rId11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399085" y="1052737"/>
            <a:ext cx="147571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ПЕРСОНАЛ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2911252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ОБЩИЕ\Абдуназаров\ФОТО\DSC_6629.JPG"/>
          <p:cNvPicPr>
            <a:picLocks noChangeAspect="1" noChangeArrowheads="1"/>
          </p:cNvPicPr>
          <p:nvPr/>
        </p:nvPicPr>
        <p:blipFill>
          <a:blip r:embed="rId4" cstate="print"/>
          <a:srcRect r="17"/>
          <a:stretch>
            <a:fillRect/>
          </a:stretch>
        </p:blipFill>
        <p:spPr bwMode="auto">
          <a:xfrm>
            <a:off x="5496046" y="2276872"/>
            <a:ext cx="4471990" cy="3744416"/>
          </a:xfrm>
          <a:prstGeom prst="roundRect">
            <a:avLst>
              <a:gd name="adj" fmla="val 2286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78356" y="1628800"/>
            <a:ext cx="564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Структура персонала по категориям </a:t>
            </a: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(списочная на конец года)</a:t>
            </a:r>
            <a:endParaRPr lang="ru-RU" sz="14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138532"/>
              </p:ext>
            </p:extLst>
          </p:nvPr>
        </p:nvGraphicFramePr>
        <p:xfrm>
          <a:off x="246956" y="2292464"/>
          <a:ext cx="5040560" cy="3728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961">
                <a:tc>
                  <a:txBody>
                    <a:bodyPr/>
                    <a:lstStyle/>
                    <a:p>
                      <a:pPr indent="0" algn="ctr"/>
                      <a:endParaRPr lang="ru-RU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10 027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10 124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80000" algn="l"/>
                      <a:r>
                        <a:rPr lang="ru-RU" sz="14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10 183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Производственный персонал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6 462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Технический персонал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2310">
                <a:tc>
                  <a:txBody>
                    <a:bodyPr/>
                    <a:lstStyle/>
                    <a:p>
                      <a:pPr indent="0" algn="l"/>
                      <a:r>
                        <a:rPr lang="ru-RU" sz="12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Обслуживающий персонал</a:t>
                      </a:r>
                      <a:endParaRPr lang="ru-RU" sz="1200" b="1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1 583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180000" algn="l" defTabSz="91436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46956" y="2219378"/>
            <a:ext cx="504056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399084" y="1052737"/>
            <a:ext cx="4832662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ОТЧЕТЫ О ДЕЯТЕЛЬНОСТИ КОМБИНАТА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6142611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1012" y="1024270"/>
            <a:ext cx="684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1.10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76684921"/>
              </p:ext>
            </p:extLst>
          </p:nvPr>
        </p:nvGraphicFramePr>
        <p:xfrm>
          <a:off x="751012" y="1628800"/>
          <a:ext cx="95359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1012" y="1547500"/>
            <a:ext cx="650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об активах АО«Узметкомбинат», в млрд.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сум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95027" y="5157192"/>
            <a:ext cx="3600401" cy="12706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itchFamily="34" charset="0"/>
                <a:cs typeface="Arial" pitchFamily="34" charset="0"/>
              </a:rPr>
              <a:t>1.  Долгосрочные активы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2.  Текущие активы, из них: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3.  Товарно-материальные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запасы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4.  Дебиторы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всего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5.  Денежные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средства</a:t>
            </a:r>
          </a:p>
        </p:txBody>
      </p:sp>
      <p:sp>
        <p:nvSpPr>
          <p:cNvPr id="24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781872957"/>
              </p:ext>
            </p:extLst>
          </p:nvPr>
        </p:nvGraphicFramePr>
        <p:xfrm>
          <a:off x="246956" y="1628800"/>
          <a:ext cx="8496944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1012" y="1556792"/>
            <a:ext cx="653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пассивах АО«Узметкомбинат», в млрд.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сум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18963" y="5110682"/>
            <a:ext cx="3600401" cy="24227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Источники собственных средств, из них: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i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Уставной капитал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i="1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Нераспределенная прибыль 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Долгосрочные обязательства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Текущие обязательства, из них:</a:t>
            </a:r>
          </a:p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6. Краткосрочные банковские кредиты</a:t>
            </a:r>
          </a:p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7. Краткосрочные займы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167836" y="4797152"/>
            <a:ext cx="1457836" cy="1204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endParaRPr lang="ru-RU" sz="1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1399084" y="1052737"/>
            <a:ext cx="4832662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ОТЧЕТЫ О ДЕЯТЕЛЬНОСТИ КОМБИНАТА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авая круглая скобка 28"/>
          <p:cNvSpPr/>
          <p:nvPr/>
        </p:nvSpPr>
        <p:spPr>
          <a:xfrm>
            <a:off x="6142611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1012" y="1024270"/>
            <a:ext cx="684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1.10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0" name="TextBox 39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Картинки по запросу &quot;металлургия&quot;">
            <a:extLst>
              <a:ext uri="{FF2B5EF4-FFF2-40B4-BE49-F238E27FC236}">
                <a16:creationId xmlns="" xmlns:a16="http://schemas.microsoft.com/office/drawing/2014/main" id="{EBD4D3E1-C2C3-40D5-8348-661350C4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381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0"/>
            <a:ext cx="5143500" cy="687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:\ОБЩИЕ\Абдуназаров\Информация\РКМ 795\для презентации\all_biz.png"/>
          <p:cNvPicPr>
            <a:picLocks noChangeAspect="1" noChangeArrowheads="1"/>
          </p:cNvPicPr>
          <p:nvPr/>
        </p:nvPicPr>
        <p:blipFill rotWithShape="1">
          <a:blip r:embed="rId3" cstate="print"/>
          <a:srcRect r="-110"/>
          <a:stretch/>
        </p:blipFill>
        <p:spPr bwMode="auto">
          <a:xfrm>
            <a:off x="5143500" y="2145969"/>
            <a:ext cx="4070414" cy="4739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001" y="260648"/>
            <a:ext cx="3021973" cy="31547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9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023" y="14991"/>
            <a:ext cx="262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985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hlinkClick r:id="rId4" action="ppaction://hlinksldjump"/>
          </p:cNvPr>
          <p:cNvSpPr txBox="1"/>
          <p:nvPr/>
        </p:nvSpPr>
        <p:spPr>
          <a:xfrm>
            <a:off x="5497906" y="1628800"/>
            <a:ext cx="3688822" cy="156965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503540" y="3356992"/>
            <a:ext cx="3197528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Цели и задачи</a:t>
            </a:r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5503543" y="4221088"/>
            <a:ext cx="4752525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 defTabSz="806450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акторы развития и инвестиционной привлекательности отрасли</a:t>
            </a:r>
          </a:p>
          <a:p>
            <a:pPr marL="539729" defTabSz="806450"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6025596" y="4869160"/>
            <a:ext cx="4660673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сновные направления развития </a:t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отрасли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6023362" y="5373216"/>
            <a:ext cx="4660673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Целевые показатели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5494282" y="3739749"/>
            <a:ext cx="4799067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Результаты, достигнутые в 2017-2020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гг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1182" y="81697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8" y="165411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399086" y="1052737"/>
            <a:ext cx="210274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 И ЗАДАЧИ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3406308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949" y="1484784"/>
            <a:ext cx="61206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3538"/>
            <a:r>
              <a:rPr lang="ru-RU" sz="1400" b="1" dirty="0" smtClean="0">
                <a:solidFill>
                  <a:srgbClr val="686868"/>
                </a:solidFill>
              </a:rPr>
              <a:t>Определены следующие задачи развития комбината: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критический анализ текущего состояния отрасли  и АО «Узметкомбинат»;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определение целей долгосрочного развития и определение стратегических задач комбината;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анализ и выявление проблем и рисков, препятствующих развитию отрасли </a:t>
            </a:r>
            <a:br>
              <a:rPr lang="ru-RU" sz="1400" dirty="0" smtClean="0">
                <a:solidFill>
                  <a:srgbClr val="686868"/>
                </a:solidFill>
              </a:rPr>
            </a:br>
            <a:r>
              <a:rPr lang="ru-RU" sz="1400" dirty="0" smtClean="0">
                <a:solidFill>
                  <a:srgbClr val="686868"/>
                </a:solidFill>
              </a:rPr>
              <a:t>и АО «Узметкомбинат», подготовка на этой основе предложений по дальнейшим преобразованиям;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проведение оценки ресурсного потенциала и определение основных направлений дальнейшего развития АО «Узметкомбинат» и черной металлургии республики на перспективу;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изучение спроса и предложения в металлургической отрасли на рынке Узбекистана, проведение анализа номенклатуры и объема импортируемой в страну металлургической продукции;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обеспечение разработки и реализации программ, «дорожных карт»  </a:t>
            </a:r>
            <a:br>
              <a:rPr lang="ru-RU" sz="1400" dirty="0" smtClean="0">
                <a:solidFill>
                  <a:srgbClr val="686868"/>
                </a:solidFill>
              </a:rPr>
            </a:br>
            <a:r>
              <a:rPr lang="ru-RU" sz="1400" dirty="0" smtClean="0">
                <a:solidFill>
                  <a:srgbClr val="686868"/>
                </a:solidFill>
              </a:rPr>
              <a:t>и других документов по конкретным направлениям развития </a:t>
            </a:r>
            <a:br>
              <a:rPr lang="ru-RU" sz="1400" dirty="0" smtClean="0">
                <a:solidFill>
                  <a:srgbClr val="686868"/>
                </a:solidFill>
              </a:rPr>
            </a:br>
            <a:r>
              <a:rPr lang="ru-RU" sz="1400" dirty="0" smtClean="0">
                <a:solidFill>
                  <a:srgbClr val="686868"/>
                </a:solidFill>
              </a:rPr>
              <a:t>АО «Узметкомбинат» согласно Концепции развития по итогам ее утверждения;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организация эффективного взаимодействия с министерствами  </a:t>
            </a:r>
            <a:br>
              <a:rPr lang="ru-RU" sz="1400" dirty="0" smtClean="0">
                <a:solidFill>
                  <a:srgbClr val="686868"/>
                </a:solidFill>
              </a:rPr>
            </a:br>
            <a:r>
              <a:rPr lang="ru-RU" sz="1400" dirty="0" smtClean="0">
                <a:solidFill>
                  <a:srgbClr val="686868"/>
                </a:solidFill>
              </a:rPr>
              <a:t>и ведомствами, а также иностранными инвесторами, кредиторами  </a:t>
            </a:r>
            <a:br>
              <a:rPr lang="ru-RU" sz="1400" dirty="0" smtClean="0">
                <a:solidFill>
                  <a:srgbClr val="686868"/>
                </a:solidFill>
              </a:rPr>
            </a:br>
            <a:r>
              <a:rPr lang="ru-RU" sz="1400" dirty="0" smtClean="0">
                <a:solidFill>
                  <a:srgbClr val="686868"/>
                </a:solidFill>
              </a:rPr>
              <a:t>и международными финансовыми институтами;</a:t>
            </a:r>
          </a:p>
          <a:p>
            <a:pPr indent="177800" algn="just" defTabSz="363538">
              <a:buClr>
                <a:srgbClr val="C00000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1400" dirty="0" smtClean="0">
                <a:solidFill>
                  <a:srgbClr val="686868"/>
                </a:solidFill>
              </a:rPr>
              <a:t> определение системы индикаторов механизма мониторинга  и контроля за ходом реализации реформ, с принятием при необходимости оперативных мер по обеспечению безусловного выполнения намеченных мероприятий.</a:t>
            </a:r>
          </a:p>
        </p:txBody>
      </p:sp>
      <p:pic>
        <p:nvPicPr>
          <p:cNvPr id="2050" name="Picture 2" descr="D:\ОБЩИЕ\Абдуназаров\Информация\РКМ 795\для презентации\tools (1).jpg"/>
          <p:cNvPicPr>
            <a:picLocks noChangeAspect="1" noChangeArrowheads="1"/>
          </p:cNvPicPr>
          <p:nvPr/>
        </p:nvPicPr>
        <p:blipFill>
          <a:blip r:embed="rId4" cstate="print"/>
          <a:srcRect r="20"/>
          <a:stretch>
            <a:fillRect/>
          </a:stretch>
        </p:blipFill>
        <p:spPr bwMode="auto">
          <a:xfrm>
            <a:off x="6511652" y="1700808"/>
            <a:ext cx="3480804" cy="4392488"/>
          </a:xfrm>
          <a:prstGeom prst="roundRect">
            <a:avLst>
              <a:gd name="adj" fmla="val 2620"/>
            </a:avLst>
          </a:prstGeom>
          <a:noFill/>
        </p:spPr>
      </p:pic>
      <p:sp>
        <p:nvSpPr>
          <p:cNvPr id="22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24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3331650" y="38331"/>
            <a:ext cx="257819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="" xmlns:a16="http://schemas.microsoft.com/office/drawing/2014/main" id="{C102F33A-8DB2-4503-85C0-F5B7252EE0CF}"/>
              </a:ext>
            </a:extLst>
          </p:cNvPr>
          <p:cNvSpPr/>
          <p:nvPr/>
        </p:nvSpPr>
        <p:spPr>
          <a:xfrm>
            <a:off x="-41076" y="-27384"/>
            <a:ext cx="4680000" cy="6876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0">
                <a:srgbClr val="1F2229"/>
              </a:gs>
            </a:gsLst>
            <a:lin ang="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ОБЩИЕ\Абдуназаров\Информация\РКМ 795\для презентации\depositphotos_90801710-stock-photo-pouring-of-liquid-metal-in.jpg"/>
          <p:cNvPicPr>
            <a:picLocks noChangeAspect="1" noChangeArrowheads="1"/>
          </p:cNvPicPr>
          <p:nvPr/>
        </p:nvPicPr>
        <p:blipFill>
          <a:blip r:embed="rId2" cstate="print"/>
          <a:srcRect r="6"/>
          <a:stretch>
            <a:fillRect/>
          </a:stretch>
        </p:blipFill>
        <p:spPr bwMode="auto">
          <a:xfrm>
            <a:off x="4729774" y="0"/>
            <a:ext cx="5554760" cy="6858000"/>
          </a:xfrm>
          <a:prstGeom prst="rect">
            <a:avLst/>
          </a:prstGeom>
          <a:noFill/>
        </p:spPr>
      </p:pic>
      <p:sp>
        <p:nvSpPr>
          <p:cNvPr id="5" name="Правая круглая скобка 4"/>
          <p:cNvSpPr/>
          <p:nvPr/>
        </p:nvSpPr>
        <p:spPr>
          <a:xfrm>
            <a:off x="4783461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020" y="1124744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C102F33A-8DB2-4503-85C0-F5B7252EE0CF}"/>
              </a:ext>
            </a:extLst>
          </p:cNvPr>
          <p:cNvSpPr/>
          <p:nvPr/>
        </p:nvSpPr>
        <p:spPr>
          <a:xfrm>
            <a:off x="4608512" y="-27384"/>
            <a:ext cx="3415308" cy="6876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  <a:alpha val="8000"/>
                </a:schemeClr>
              </a:gs>
              <a:gs pos="0">
                <a:srgbClr val="1F22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43632" y="6827890"/>
            <a:ext cx="10287000" cy="72000"/>
          </a:xfrm>
          <a:prstGeom prst="rect">
            <a:avLst/>
          </a:prstGeom>
          <a:gradFill flip="none" rotWithShape="1">
            <a:gsLst>
              <a:gs pos="0">
                <a:srgbClr val="2F70BF">
                  <a:shade val="30000"/>
                  <a:satMod val="115000"/>
                  <a:alpha val="0"/>
                </a:srgbClr>
              </a:gs>
              <a:gs pos="50000">
                <a:srgbClr val="2F70BF">
                  <a:shade val="67500"/>
                  <a:satMod val="115000"/>
                </a:srgbClr>
              </a:gs>
              <a:gs pos="100000">
                <a:srgbClr val="2F70B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-41076" y="74496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90972" y="1844824"/>
            <a:ext cx="0" cy="3600000"/>
          </a:xfrm>
          <a:prstGeom prst="line">
            <a:avLst/>
          </a:prstGeom>
          <a:ln>
            <a:solidFill>
              <a:srgbClr val="40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366595" y="1820448"/>
            <a:ext cx="45719" cy="45719"/>
          </a:xfrm>
          <a:prstGeom prst="flowChartConnector">
            <a:avLst/>
          </a:prstGeom>
          <a:solidFill>
            <a:srgbClr val="40CFF6"/>
          </a:solidFill>
          <a:ln>
            <a:noFill/>
          </a:ln>
          <a:effectLst>
            <a:glow rad="63500">
              <a:srgbClr val="40CFF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318964" y="1772816"/>
            <a:ext cx="144016" cy="144016"/>
          </a:xfrm>
          <a:prstGeom prst="flowChartConnector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366595" y="2663289"/>
            <a:ext cx="45719" cy="45719"/>
          </a:xfrm>
          <a:prstGeom prst="flowChartConnector">
            <a:avLst/>
          </a:prstGeom>
          <a:solidFill>
            <a:srgbClr val="40CFF6"/>
          </a:solidFill>
          <a:ln>
            <a:noFill/>
          </a:ln>
          <a:effectLst>
            <a:glow rad="63500">
              <a:srgbClr val="40CFF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318964" y="2615657"/>
            <a:ext cx="144016" cy="144016"/>
          </a:xfrm>
          <a:prstGeom prst="flowChartConnector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366595" y="3527385"/>
            <a:ext cx="45719" cy="45719"/>
          </a:xfrm>
          <a:prstGeom prst="flowChartConnector">
            <a:avLst/>
          </a:prstGeom>
          <a:solidFill>
            <a:srgbClr val="40CFF6"/>
          </a:solidFill>
          <a:ln>
            <a:noFill/>
          </a:ln>
          <a:effectLst>
            <a:glow rad="63500">
              <a:srgbClr val="40CFF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318964" y="3479753"/>
            <a:ext cx="144016" cy="144016"/>
          </a:xfrm>
          <a:prstGeom prst="flowChartConnector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366595" y="4486712"/>
            <a:ext cx="45719" cy="45719"/>
          </a:xfrm>
          <a:prstGeom prst="flowChartConnector">
            <a:avLst/>
          </a:prstGeom>
          <a:solidFill>
            <a:srgbClr val="40CFF6"/>
          </a:solidFill>
          <a:ln>
            <a:noFill/>
          </a:ln>
          <a:effectLst>
            <a:glow rad="63500">
              <a:srgbClr val="40CFF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318964" y="4439080"/>
            <a:ext cx="144016" cy="144016"/>
          </a:xfrm>
          <a:prstGeom prst="flowChartConnector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366595" y="5422816"/>
            <a:ext cx="45719" cy="45719"/>
          </a:xfrm>
          <a:prstGeom prst="flowChartConnector">
            <a:avLst/>
          </a:prstGeom>
          <a:solidFill>
            <a:srgbClr val="40CFF6"/>
          </a:solidFill>
          <a:ln>
            <a:noFill/>
          </a:ln>
          <a:effectLst>
            <a:glow rad="63500">
              <a:srgbClr val="40CFF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318964" y="5372009"/>
            <a:ext cx="144016" cy="144016"/>
          </a:xfrm>
          <a:prstGeom prst="flowChartConnector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6439" y="1697382"/>
            <a:ext cx="3352777" cy="7232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Объем производства </a:t>
            </a:r>
            <a:r>
              <a:rPr lang="ru-RU" sz="1400" dirty="0" smtClean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металлопроката</a:t>
            </a:r>
            <a:endParaRPr lang="ru-RU" sz="1400" dirty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endParaRPr lang="ru-RU" sz="300" dirty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1 0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 2017 г.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1933" y="2534126"/>
            <a:ext cx="277140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Чистая выручка</a:t>
            </a:r>
          </a:p>
          <a:p>
            <a:endParaRPr lang="ru-RU" sz="300" dirty="0" smtClean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 г.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7740" y="3395027"/>
            <a:ext cx="260148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Чистая </a:t>
            </a:r>
            <a:r>
              <a:rPr lang="ru-RU" sz="1400" dirty="0" smtClean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прибыль</a:t>
            </a:r>
          </a:p>
          <a:p>
            <a:endParaRPr lang="ru-RU" sz="500" dirty="0" smtClean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220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2017 г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932" y="4365104"/>
            <a:ext cx="276883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Выплаты в бюджет</a:t>
            </a:r>
            <a:endParaRPr lang="ru-RU" sz="1400" dirty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Cyrl-U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568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2017 г.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9912" y="5282540"/>
            <a:ext cx="283738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0CFF6"/>
                </a:solidFill>
                <a:latin typeface="Arial" pitchFamily="34" charset="0"/>
                <a:cs typeface="Arial" pitchFamily="34" charset="0"/>
              </a:rPr>
              <a:t>Экспорт</a:t>
            </a:r>
          </a:p>
          <a:p>
            <a:endParaRPr lang="ru-RU" sz="500" dirty="0" smtClean="0">
              <a:solidFill>
                <a:srgbClr val="40CFF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долл.      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699129" y="1952677"/>
            <a:ext cx="540000" cy="2160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ru-RU" sz="1000" dirty="0" smtClean="0">
                <a:latin typeface="Arial" pitchFamily="34" charset="0"/>
                <a:cs typeface="Arial" pitchFamily="34" charset="0"/>
              </a:rPr>
              <a:t>1,4 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Равнобедренный треугольник 59"/>
          <p:cNvSpPr>
            <a:spLocks noChangeAspect="1"/>
          </p:cNvSpPr>
          <p:nvPr/>
        </p:nvSpPr>
        <p:spPr>
          <a:xfrm>
            <a:off x="2765413" y="2033689"/>
            <a:ext cx="54000" cy="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631605" y="2804050"/>
            <a:ext cx="540000" cy="2160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uz-Cyrl-UZ" sz="1000" dirty="0" smtClean="0">
                <a:latin typeface="Arial" pitchFamily="34" charset="0"/>
                <a:cs typeface="Arial" pitchFamily="34" charset="0"/>
              </a:rPr>
              <a:t>2,9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Равнобедренный треугольник 62"/>
          <p:cNvSpPr>
            <a:spLocks noChangeAspect="1"/>
          </p:cNvSpPr>
          <p:nvPr/>
        </p:nvSpPr>
        <p:spPr>
          <a:xfrm>
            <a:off x="2664945" y="2876058"/>
            <a:ext cx="54000" cy="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479205" y="3700541"/>
            <a:ext cx="576064" cy="2160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uz-Cyrl-UZ" sz="1000" dirty="0" smtClean="0">
                <a:latin typeface="Arial" pitchFamily="34" charset="0"/>
                <a:cs typeface="Arial" pitchFamily="34" charset="0"/>
              </a:rPr>
              <a:t>3,1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Равнобедренный треугольник 64"/>
          <p:cNvSpPr>
            <a:spLocks noChangeAspect="1"/>
          </p:cNvSpPr>
          <p:nvPr/>
        </p:nvSpPr>
        <p:spPr>
          <a:xfrm>
            <a:off x="2512545" y="3767786"/>
            <a:ext cx="54000" cy="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551269" y="4669394"/>
            <a:ext cx="576008" cy="2160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uz-Cyrl-UZ" sz="1000" dirty="0" smtClean="0">
                <a:latin typeface="Arial" pitchFamily="34" charset="0"/>
                <a:cs typeface="Arial" pitchFamily="34" charset="0"/>
              </a:rPr>
              <a:t>2,7 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Равнобедренный треугольник 68"/>
          <p:cNvSpPr>
            <a:spLocks noChangeAspect="1"/>
          </p:cNvSpPr>
          <p:nvPr/>
        </p:nvSpPr>
        <p:spPr>
          <a:xfrm>
            <a:off x="2584609" y="4736639"/>
            <a:ext cx="54000" cy="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695906" y="5595972"/>
            <a:ext cx="540008" cy="2160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uz-Cyrl-UZ" sz="1000" dirty="0" smtClean="0">
                <a:latin typeface="Arial" pitchFamily="34" charset="0"/>
                <a:cs typeface="Arial" pitchFamily="34" charset="0"/>
              </a:rPr>
              <a:t>1,7 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2749865" y="5667980"/>
            <a:ext cx="54000" cy="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hlinkClick r:id="rId3" action="ppaction://hlinksldjump"/>
          </p:cNvPr>
          <p:cNvSpPr txBox="1"/>
          <p:nvPr/>
        </p:nvSpPr>
        <p:spPr>
          <a:xfrm>
            <a:off x="1399085" y="1153211"/>
            <a:ext cx="4459482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Результаты, достигнутые в 2017-2020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гг.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99084" y="908721"/>
            <a:ext cx="5688632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ФАКТОРЫ РАЗВИТИЯ И ИНВЕСТИЦИОННОЙ ПРИВЛЕКАТЕЛЬНОСТИ ОТРАСЛИ</a:t>
            </a: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6537943" y="980728"/>
            <a:ext cx="45719" cy="504056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973" y="1531394"/>
            <a:ext cx="9649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55600"/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	факторам развития и инвестиционной привлекательности отрасли относятся высокие темпы 	роста 	экономики, что предопределяет тенденцию увеличения потребления металлопроката. Согласно прогнозам международных финансовых институтов (АБР, МВФ, Всемирный банк) экономика Узбекистана в 2019-2021 гг. будет расти на 5-6%.</a:t>
            </a:r>
          </a:p>
          <a:p>
            <a:pPr algn="just"/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К другим факторам развития отрасли можно отнести: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установление курса национальной валюты по отношению к иностранным валютам исключительно с использованием рыночных механизмов, в результате проведенной либерализации валютной политики;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значительное снижение налоговой нагрузки, в результате проведенной налоговой реформы;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переход с 2018 года к порядку реализации проката черных металлов на внутреннем рынке на основе рыночных принципов;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наличие к освоению месторождений марганцевой руды и кварцитов;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наличие стабильных заказов смежных отраслей, потребляющих продукцию черной металлургии (горнодобывающая отрасль, строительство, машиностроение);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имеются потенциальные возможности по выпуску новых видов продукции с высокой добавленной стоимостью;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реализация Правительством страны программ модернизации промышленности и обновления инфраструктуры, локализации продукции, а также строительства и реконструкции городов и сел.</a:t>
            </a:r>
          </a:p>
          <a:p>
            <a:pPr algn="just"/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Таким образом, имеются предпосылки развития отрасли при условии своевременного обеспечения производства сырьем.</a:t>
            </a:r>
          </a:p>
          <a:p>
            <a:pPr algn="just"/>
            <a:endParaRPr lang="ru-RU" sz="16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294" y="1499299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26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7" action="ppaction://hlinksldjump"/>
          </p:cNvPr>
          <p:cNvSpPr txBox="1"/>
          <p:nvPr/>
        </p:nvSpPr>
        <p:spPr>
          <a:xfrm>
            <a:off x="3331650" y="38331"/>
            <a:ext cx="257819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99084" y="1030749"/>
            <a:ext cx="5976664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НАПРАВЛЕНИЯ РАЗВИТИЯ ОТРАСЛИ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7087716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963" y="1621244"/>
            <a:ext cx="61926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55600"/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err="1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реднесрочные</a:t>
            </a: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задачи развития отрасли, учитывая обозначенные </a:t>
            </a: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	Протоколом </a:t>
            </a:r>
            <a:r>
              <a:rPr lang="ru-RU" sz="14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№31 совещания Кабинета Министров от 19.02.2021 г. «По вопросам повышения эффективности и увеличения производственных мощностей АО «Узметкомбинат» путём непрерывного обеспечения сырьевыми материалами за счёт снижения себестоимости производимой продукции и повышения конкурентоспособности на внутреннем и внешнем рынках», заключаются в нижеследующем:</a:t>
            </a:r>
            <a:endParaRPr lang="ru-RU" sz="1400" dirty="0" smtClean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увеличение и доведение производства проката черных металлов</a:t>
            </a:r>
            <a:b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с 1,0 млн. тонн в 2020 году до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годового уровня 2,5 млн. тонн к </a:t>
            </a: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2026 году;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расширение номенклатуры и увеличение доли продукции глубокой переработки с высокой добавленной стоимостью;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строительство и реконструкция сталеплавильных и прокатных производств последующих переделов, обеспечивающих развитие машиностроения, стройиндустрии и других отраслей промышленности;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удовлетворение спроса внутреннего рынка на металлопродукцию </a:t>
            </a:r>
            <a:b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в необходимой номенклатуре, качестве и объемах с использованием наилучших доступных технологий при условии стабильного сырьевого обеспечения;</a:t>
            </a:r>
          </a:p>
          <a:p>
            <a:pPr indent="2667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увеличение уровня локализации производства, предусматривающей организацию выпуска конкурентоспособной, импортозамещающей </a:t>
            </a:r>
            <a:b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и экспортоориентированной продукции.</a:t>
            </a:r>
          </a:p>
          <a:p>
            <a:pPr algn="just"/>
            <a:endParaRPr lang="ru-RU" sz="14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472" y="157428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pic>
        <p:nvPicPr>
          <p:cNvPr id="5123" name="Picture 3" descr="D:\ОБЩИЕ\Абдуназаров\Информация\РКМ 795\для презентации\240_F_107959264_cQpRKxi48MgiQ4jA4qUv6lTknKbOK4X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07596" y="2420889"/>
            <a:ext cx="4608512" cy="3168352"/>
          </a:xfrm>
          <a:prstGeom prst="roundRect">
            <a:avLst>
              <a:gd name="adj" fmla="val 4241"/>
            </a:avLst>
          </a:prstGeom>
          <a:noFill/>
        </p:spPr>
      </p:pic>
      <p:sp>
        <p:nvSpPr>
          <p:cNvPr id="23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2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8" action="ppaction://hlinksldjump"/>
          </p:cNvPr>
          <p:cNvSpPr txBox="1"/>
          <p:nvPr/>
        </p:nvSpPr>
        <p:spPr>
          <a:xfrm>
            <a:off x="3331650" y="38331"/>
            <a:ext cx="257819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54912"/>
              </p:ext>
            </p:extLst>
          </p:nvPr>
        </p:nvGraphicFramePr>
        <p:xfrm>
          <a:off x="666304" y="1836316"/>
          <a:ext cx="4608001" cy="4184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1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9376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Основные показатели </a:t>
                      </a:r>
                      <a:br>
                        <a:rPr lang="uz-Cyrl-UZ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uz-Cyrl-UZ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r>
                        <a:rPr lang="uz-Cyrl-UZ" sz="2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года</a:t>
                      </a:r>
                      <a:endParaRPr lang="ru-RU" sz="2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1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 производства металлопроката –</a:t>
                      </a:r>
                      <a:b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1 010 тыс. </a:t>
                      </a:r>
                      <a:r>
                        <a:rPr lang="ru-RU" sz="16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тн</a:t>
                      </a: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1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Выплавка стали – </a:t>
                      </a:r>
                    </a:p>
                    <a:p>
                      <a:pPr algn="l"/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950,0</a:t>
                      </a:r>
                      <a:r>
                        <a:rPr lang="ru-RU" sz="16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тыс. </a:t>
                      </a:r>
                      <a:r>
                        <a:rPr lang="ru-RU" sz="16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тн</a:t>
                      </a:r>
                      <a:r>
                        <a:rPr lang="ru-RU" sz="16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1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Отчисления</a:t>
                      </a:r>
                      <a:r>
                        <a:rPr lang="ru-RU" sz="16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бюджет</a:t>
                      </a: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b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568 млрд. </a:t>
                      </a:r>
                      <a:r>
                        <a:rPr lang="ru-RU" sz="16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6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 – 202 млн долл. 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Выручка от реализации– </a:t>
                      </a:r>
                      <a:b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5 299 млрд </a:t>
                      </a:r>
                      <a:r>
                        <a:rPr lang="ru-RU" sz="16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6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Чистая прибыль – 220 млрд </a:t>
                      </a:r>
                      <a:r>
                        <a:rPr lang="ru-RU" sz="16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6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399084" y="1030749"/>
            <a:ext cx="3312368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ПОКАЗАТЕЛИ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83643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4423420" y="104422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37210"/>
              </p:ext>
            </p:extLst>
          </p:nvPr>
        </p:nvGraphicFramePr>
        <p:xfrm>
          <a:off x="5058793" y="1556793"/>
          <a:ext cx="4680000" cy="4771848"/>
        </p:xfrm>
        <a:graphic>
          <a:graphicData uri="http://schemas.openxmlformats.org/drawingml/2006/table">
            <a:tbl>
              <a:tblPr firstRow="1" bandRow="1">
                <a:effectLst>
                  <a:outerShdw blurRad="2159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7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2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154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 Целевые показатели до 2026 года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производства металлопроката  –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2 454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Выплавка стали –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2 138 </a:t>
                      </a:r>
                      <a:r>
                        <a:rPr lang="ru-RU" sz="1800" b="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тн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Отчисления в бюджет  – </a:t>
                      </a:r>
                      <a:b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776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млрд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7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 –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млн долл.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Выручка от реализации – </a:t>
                      </a:r>
                      <a:b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20 706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7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Чистая прибыль  –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2 083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млрд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5E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328" y="1956778"/>
            <a:ext cx="504056" cy="5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800" y="1628802"/>
            <a:ext cx="689388" cy="71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5058792" y="1556792"/>
            <a:ext cx="468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7435057" y="1522884"/>
            <a:ext cx="72008" cy="72008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31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19</a:t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37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3331650" y="38331"/>
            <a:ext cx="257819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Картинки по запросу &quot;металлургия&quot;">
            <a:extLst>
              <a:ext uri="{FF2B5EF4-FFF2-40B4-BE49-F238E27FC236}">
                <a16:creationId xmlns="" xmlns:a16="http://schemas.microsoft.com/office/drawing/2014/main" id="{EBD4D3E1-C2C3-40D5-8348-661350C4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381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0"/>
            <a:ext cx="5143500" cy="687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:\ОБЩИЕ\Абдуназаров\Информация\РКМ 795\для презентации\all_biz.png"/>
          <p:cNvPicPr>
            <a:picLocks noChangeAspect="1" noChangeArrowheads="1"/>
          </p:cNvPicPr>
          <p:nvPr/>
        </p:nvPicPr>
        <p:blipFill rotWithShape="1">
          <a:blip r:embed="rId3" cstate="print"/>
          <a:srcRect r="-110"/>
          <a:stretch/>
        </p:blipFill>
        <p:spPr bwMode="auto">
          <a:xfrm>
            <a:off x="5143500" y="2145969"/>
            <a:ext cx="4070414" cy="4739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001" y="260648"/>
            <a:ext cx="3021973" cy="31547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19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023" y="14991"/>
            <a:ext cx="1980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71182" y="81697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985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5359524" y="1400935"/>
            <a:ext cx="3110780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компании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5368573" y="4477301"/>
            <a:ext cx="406796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«УМК» сегодня в цифрах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5359524" y="5197381"/>
            <a:ext cx="412907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мощность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>
          <a:xfrm>
            <a:off x="5910606" y="5564891"/>
            <a:ext cx="151713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5377523" y="4837341"/>
            <a:ext cx="45977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акционерного капитала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62590" y="2473792"/>
            <a:ext cx="4709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Производимая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продукция</a:t>
            </a:r>
          </a:p>
          <a:p>
            <a:pPr marL="539729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географическое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местоположение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5" action="ppaction://hlinksldjump"/>
          </p:cNvPr>
          <p:cNvSpPr txBox="1"/>
          <p:nvPr/>
        </p:nvSpPr>
        <p:spPr>
          <a:xfrm>
            <a:off x="5359524" y="3070811"/>
            <a:ext cx="4385068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экономические 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производственные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</a:t>
            </a:r>
          </a:p>
        </p:txBody>
      </p:sp>
      <p:sp>
        <p:nvSpPr>
          <p:cNvPr id="40" name="TextBox 39">
            <a:hlinkClick r:id="rId5" action="ppaction://hlinksldjump"/>
          </p:cNvPr>
          <p:cNvSpPr txBox="1"/>
          <p:nvPr/>
        </p:nvSpPr>
        <p:spPr>
          <a:xfrm>
            <a:off x="5359524" y="3694501"/>
            <a:ext cx="4008462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География и объем экспорта</a:t>
            </a:r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5368573" y="4083800"/>
            <a:ext cx="336027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Рекордные результаты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5910606" y="5939992"/>
            <a:ext cx="3985442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 о деятельности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комбината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8" y="165411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нтабельность инвестиций Норма прибыли Computer Icons Dividend,  Investment, разное, текст, инвестиции png | Klipartz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97461" l="21910" r="7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"/>
          <a:stretch/>
        </p:blipFill>
        <p:spPr bwMode="auto">
          <a:xfrm>
            <a:off x="5275472" y="2029937"/>
            <a:ext cx="682750" cy="7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08580" y="1919009"/>
            <a:ext cx="1441420" cy="76790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</a:p>
          <a:p>
            <a:pPr algn="ctr"/>
            <a:r>
              <a:rPr lang="ru-RU" sz="1182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чистой прибыли</a:t>
            </a:r>
            <a:endParaRPr lang="ru-RU" sz="118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2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083</a:t>
            </a:r>
            <a:r>
              <a:rPr lang="ru-RU" sz="151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омпьютерные иконки Цена Стоимость Скидки и скидки Сервис, низкая цена,  разное, угол, текст png | Klipar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135" l="10000" r="90000">
                        <a14:foregroundMark x1="21685" y1="23596" x2="21685" y2="23596"/>
                        <a14:foregroundMark x1="22921" y1="28539" x2="22921" y2="28539"/>
                        <a14:foregroundMark x1="22472" y1="33596" x2="22472" y2="33596"/>
                        <a14:foregroundMark x1="22472" y1="38989" x2="22472" y2="38989"/>
                        <a14:foregroundMark x1="22697" y1="44270" x2="22697" y2="44270"/>
                        <a14:foregroundMark x1="17640" y1="38764" x2="17640" y2="38764"/>
                        <a14:foregroundMark x1="17640" y1="43820" x2="17640" y2="43820"/>
                        <a14:foregroundMark x1="11910" y1="34045" x2="11910" y2="34045"/>
                        <a14:foregroundMark x1="12697" y1="38427" x2="12697" y2="38427"/>
                        <a14:foregroundMark x1="12697" y1="44157" x2="12697" y2="44157"/>
                        <a14:foregroundMark x1="77865" y1="23933" x2="77865" y2="23933"/>
                        <a14:foregroundMark x1="76966" y1="28876" x2="76966" y2="28876"/>
                        <a14:foregroundMark x1="77528" y1="34045" x2="77528" y2="34045"/>
                        <a14:foregroundMark x1="77528" y1="39213" x2="77528" y2="39213"/>
                        <a14:foregroundMark x1="77079" y1="44382" x2="77079" y2="44382"/>
                        <a14:foregroundMark x1="87416" y1="19663" x2="87416" y2="19663"/>
                        <a14:foregroundMark x1="87303" y1="23596" x2="87303" y2="23596"/>
                        <a14:foregroundMark x1="87416" y1="33933" x2="87416" y2="33933"/>
                        <a14:foregroundMark x1="87865" y1="39438" x2="87865" y2="39438"/>
                        <a14:foregroundMark x1="87416" y1="44157" x2="87416" y2="44157"/>
                        <a14:foregroundMark x1="82247" y1="38989" x2="82247" y2="38989"/>
                        <a14:foregroundMark x1="82697" y1="43483" x2="82697" y2="43483"/>
                        <a14:foregroundMark x1="49663" y1="32697" x2="49663" y2="32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04" y="2031231"/>
            <a:ext cx="780772" cy="7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19577" y="1672179"/>
            <a:ext cx="2106991" cy="12615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Среднегодовая </a:t>
            </a:r>
          </a:p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себестоимость </a:t>
            </a:r>
          </a:p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  <a:p>
            <a:pPr algn="ctr"/>
            <a:r>
              <a:rPr lang="en-US" sz="202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</a:t>
            </a:r>
            <a:r>
              <a:rPr lang="ru-RU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02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5 06</a:t>
            </a:r>
            <a:r>
              <a:rPr lang="ru-RU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сорта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Значок вектора производительности знак производства символ иллюстрации  эффективности увеличить эмблему Иллюстрация вектора - иллюстрации  насчитывающей производительности, производства: 16463188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5258" l="10000" r="90000">
                        <a14:foregroundMark x1="33625" y1="35879" x2="33625" y2="35879"/>
                        <a14:foregroundMark x1="41125" y1="46892" x2="41125" y2="46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0" b="-261"/>
          <a:stretch/>
        </p:blipFill>
        <p:spPr bwMode="auto">
          <a:xfrm>
            <a:off x="160150" y="2031231"/>
            <a:ext cx="717033" cy="7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4464" y="1919009"/>
            <a:ext cx="1750799" cy="76790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</a:t>
            </a:r>
          </a:p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до</a:t>
            </a:r>
          </a:p>
          <a:p>
            <a:pPr algn="ctr"/>
            <a:r>
              <a:rPr lang="ru-RU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13,7</a:t>
            </a:r>
            <a:r>
              <a:rPr lang="ru-RU" sz="151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13" b="1" dirty="0">
                <a:latin typeface="Arial" panose="020B0604020202020204" pitchFamily="34" charset="0"/>
                <a:cs typeface="Arial" panose="020B0604020202020204" pitchFamily="34" charset="0"/>
              </a:rPr>
              <a:t>трлн </a:t>
            </a:r>
            <a:r>
              <a:rPr lang="ru-RU" sz="1013" b="1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endParaRPr lang="ru-RU" sz="101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97126" y="1828054"/>
            <a:ext cx="1830949" cy="94981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Среднегодовая </a:t>
            </a:r>
          </a:p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</a:t>
            </a:r>
          </a:p>
          <a:p>
            <a:pPr algn="ctr"/>
            <a:r>
              <a:rPr lang="ru-RU" sz="1182" b="1" dirty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algn="ctr"/>
            <a:r>
              <a:rPr lang="en-US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2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2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</a:t>
            </a:r>
            <a:r>
              <a:rPr lang="ru-RU" sz="151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13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тыс.сум</a:t>
            </a:r>
            <a:r>
              <a:rPr lang="ru-RU" sz="1013" b="1" dirty="0" smtClean="0">
                <a:latin typeface="Arial" panose="020B0604020202020204" pitchFamily="34" charset="0"/>
                <a:cs typeface="Arial" panose="020B0604020202020204" pitchFamily="34" charset="0"/>
              </a:rPr>
              <a:t>/ед</a:t>
            </a:r>
            <a:r>
              <a:rPr lang="ru-RU" sz="1013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 descr="скачать, производительность труда, Depositphoto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000" r="76667">
                        <a14:foregroundMark x1="54333" y1="51538" x2="54333" y2="51538"/>
                        <a14:foregroundMark x1="35556" y1="13654" x2="35556" y2="13654"/>
                        <a14:foregroundMark x1="60778" y1="61538" x2="60778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5"/>
          <a:stretch/>
        </p:blipFill>
        <p:spPr bwMode="auto">
          <a:xfrm>
            <a:off x="7616811" y="1821461"/>
            <a:ext cx="866222" cy="9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1399084" y="1030749"/>
            <a:ext cx="3312368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ПОКАЗАТЕЛИ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11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683643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круглая скобка 27"/>
          <p:cNvSpPr/>
          <p:nvPr/>
        </p:nvSpPr>
        <p:spPr>
          <a:xfrm>
            <a:off x="4423420" y="104422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" action="ppaction://noaction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3331650" y="38331"/>
            <a:ext cx="257819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36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/>
              <a:t>20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/>
          </p:nvPr>
        </p:nvGraphicFramePr>
        <p:xfrm>
          <a:off x="234010" y="2922172"/>
          <a:ext cx="500544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/>
          </p:nvPr>
        </p:nvGraphicFramePr>
        <p:xfrm>
          <a:off x="5340358" y="3068960"/>
          <a:ext cx="477169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39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Картинки по запросу &quot;металлургия&quot;">
            <a:extLst>
              <a:ext uri="{FF2B5EF4-FFF2-40B4-BE49-F238E27FC236}">
                <a16:creationId xmlns="" xmlns:a16="http://schemas.microsoft.com/office/drawing/2014/main" id="{EBD4D3E1-C2C3-40D5-8348-661350C4E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7"/>
          <a:stretch/>
        </p:blipFill>
        <p:spPr bwMode="auto">
          <a:xfrm flipH="1"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0"/>
            <a:ext cx="5143500" cy="687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:\ОБЩИЕ\Абдуназаров\Информация\РКМ 795\для презентации\all_biz.png"/>
          <p:cNvPicPr>
            <a:picLocks noChangeAspect="1" noChangeArrowheads="1"/>
          </p:cNvPicPr>
          <p:nvPr/>
        </p:nvPicPr>
        <p:blipFill rotWithShape="1">
          <a:blip r:embed="rId3" cstate="print"/>
          <a:srcRect r="-110"/>
          <a:stretch/>
        </p:blipFill>
        <p:spPr bwMode="auto">
          <a:xfrm>
            <a:off x="5143500" y="2145969"/>
            <a:ext cx="4070414" cy="4739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001" y="260648"/>
            <a:ext cx="3021973" cy="31547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19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023" y="14991"/>
            <a:ext cx="262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4985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hlinkClick r:id="rId4" action="ppaction://hlinksldjump"/>
          </p:cNvPr>
          <p:cNvSpPr txBox="1"/>
          <p:nvPr/>
        </p:nvSpPr>
        <p:spPr>
          <a:xfrm>
            <a:off x="5086125" y="2051638"/>
            <a:ext cx="5253866" cy="150810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4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</a:t>
            </a:r>
          </a:p>
          <a:p>
            <a:r>
              <a:rPr lang="uz-Cyrl-UZ" sz="4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  <a:endParaRPr lang="ru-RU" sz="4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5737566" y="4304132"/>
            <a:ext cx="4731782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Реализованные проекты</a:t>
            </a: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5740310" y="4696116"/>
            <a:ext cx="4731782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  <a:tabLst>
                <a:tab pos="7239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Обновление и модернизация металлургического оборудования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5719564" y="5322698"/>
            <a:ext cx="4731782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Строительство литейно-</a:t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прокатного комплекса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5737566" y="3931536"/>
            <a:ext cx="4731782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Последние достижения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1182" y="81697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8" y="165411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46955" y="4393573"/>
          <a:ext cx="3164400" cy="2059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2175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en-US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ввода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1100" b="1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75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10,0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тыс.т/г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175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17,02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млн. 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406">
                <a:tc>
                  <a:txBody>
                    <a:bodyPr/>
                    <a:lstStyle/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</a:t>
                      </a:r>
                      <a:endParaRPr lang="ru-RU" sz="1100" b="1" spc="75" dirty="0" smtClean="0">
                        <a:solidFill>
                          <a:srgbClr val="686868"/>
                        </a:solidFill>
                        <a:latin typeface="Arial" pitchFamily="34" charset="0"/>
                        <a:ea typeface="Lato Heavy" panose="020F0502020204030203" pitchFamily="34" charset="0"/>
                        <a:cs typeface="Arial" pitchFamily="34" charset="0"/>
                      </a:endParaRPr>
                    </a:p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финансирования: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636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собственные   </a:t>
                      </a:r>
                    </a:p>
                    <a:p>
                      <a:pPr>
                        <a:buClr>
                          <a:srgbClr val="C00000"/>
                        </a:buClr>
                        <a:buFontTx/>
                        <a:buNone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</a:t>
                      </a:r>
                    </a:p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кредитные средства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100" b="1" spc="75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6,61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млн. долл. 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10,42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млн.долл.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445">
                <a:tc>
                  <a:txBody>
                    <a:bodyPr/>
                    <a:lstStyle/>
                    <a:p>
                      <a:pPr marL="0" marR="0" lvl="1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окупаемости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8,6 </a:t>
                      </a:r>
                      <a:r>
                        <a:rPr lang="ru-RU" sz="1100" kern="12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5" name="Picture 3" descr="D:\ОБЩИЕ\Абдуназаров\ФОТО\DSC_7808.JPG"/>
          <p:cNvPicPr>
            <a:picLocks noChangeAspect="1" noChangeArrowheads="1"/>
          </p:cNvPicPr>
          <p:nvPr/>
        </p:nvPicPr>
        <p:blipFill>
          <a:blip r:embed="rId3" cstate="print"/>
          <a:srcRect b="-89"/>
          <a:stretch>
            <a:fillRect/>
          </a:stretch>
        </p:blipFill>
        <p:spPr bwMode="auto">
          <a:xfrm>
            <a:off x="247308" y="2132856"/>
            <a:ext cx="3168000" cy="2304256"/>
          </a:xfrm>
          <a:prstGeom prst="rect">
            <a:avLst/>
          </a:prstGeom>
          <a:noFill/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631332" y="4408085"/>
          <a:ext cx="31644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1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692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en-US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ввода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kern="12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692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25,0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тыс.т/г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692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59,9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млн. 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</a:t>
                      </a:r>
                      <a:endParaRPr lang="ru-RU" sz="1100" b="1" spc="75" dirty="0" smtClean="0">
                        <a:solidFill>
                          <a:srgbClr val="686868"/>
                        </a:solidFill>
                        <a:latin typeface="Arial" pitchFamily="34" charset="0"/>
                        <a:ea typeface="Lato Heavy" panose="020F0502020204030203" pitchFamily="34" charset="0"/>
                        <a:cs typeface="Arial" pitchFamily="34" charset="0"/>
                      </a:endParaRPr>
                    </a:p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финансирования: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057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собственные  </a:t>
                      </a:r>
                    </a:p>
                    <a:p>
                      <a:pPr>
                        <a:buClr>
                          <a:srgbClr val="C00000"/>
                        </a:buClr>
                        <a:buFontTx/>
                        <a:buNone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</a:t>
                      </a:r>
                    </a:p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кредитные средства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39,7 млн. долл.</a:t>
                      </a:r>
                    </a:p>
                    <a:p>
                      <a:endParaRPr lang="ru-RU" sz="1100" spc="75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20,2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млн.долл.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692">
                <a:tc>
                  <a:txBody>
                    <a:bodyPr/>
                    <a:lstStyle/>
                    <a:p>
                      <a:pPr marL="0" marR="0" lvl="1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окупаемости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7,7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399086" y="1052737"/>
            <a:ext cx="337527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ПОСЛЕДНИЕ ДОСТИЖЕНИЯ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4774460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5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6956" y="1594892"/>
            <a:ext cx="3168000" cy="825908"/>
            <a:chOff x="246956" y="1594892"/>
            <a:chExt cx="3168000" cy="82590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46956" y="1628800"/>
              <a:ext cx="3168000" cy="792000"/>
            </a:xfrm>
            <a:prstGeom prst="rect">
              <a:avLst/>
            </a:prstGeom>
            <a:solidFill>
              <a:srgbClr val="1F4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ОРГАНИЗАЦИЯ ПРОИЗВОДСТВА ТЕПЛОИЗОЛЯЦИОННЫХ МАТЕРИАЛОВ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46956" y="1594892"/>
              <a:ext cx="3150000" cy="72008"/>
              <a:chOff x="246956" y="1594892"/>
              <a:chExt cx="3150000" cy="72008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46956" y="1628800"/>
                <a:ext cx="3150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Блок-схема: узел 33"/>
              <p:cNvSpPr/>
              <p:nvPr/>
            </p:nvSpPr>
            <p:spPr>
              <a:xfrm>
                <a:off x="1831133" y="1594892"/>
                <a:ext cx="72008" cy="72008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3631332" y="1594892"/>
            <a:ext cx="3168000" cy="753988"/>
            <a:chOff x="3631332" y="1594892"/>
            <a:chExt cx="3168000" cy="7539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631332" y="1628800"/>
              <a:ext cx="3168000" cy="720080"/>
            </a:xfrm>
            <a:prstGeom prst="rect">
              <a:avLst/>
            </a:prstGeom>
            <a:solidFill>
              <a:srgbClr val="1F4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ОРГАНИЗАЦИЯ ПРОИЗВОДСТВА ФЕРРОСПЛАВОВ</a:t>
              </a: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НА АО «УЗМЕТКОМБИНАТ»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631332" y="1628800"/>
              <a:ext cx="315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Блок-схема: узел 34"/>
            <p:cNvSpPr/>
            <p:nvPr/>
          </p:nvSpPr>
          <p:spPr>
            <a:xfrm>
              <a:off x="5215508" y="1594892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6" descr="D:\29.04.19. КАТАНКА\Катанка\Ферросилиция.24.08.18\IMG_0387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2348880"/>
            <a:ext cx="31680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70659\Desktop\29.04.19. КАТАНКА\Катанка\14.08.19\IMG_1180.JPG">
            <a:extLst>
              <a:ext uri="{FF2B5EF4-FFF2-40B4-BE49-F238E27FC236}">
                <a16:creationId xmlns="" xmlns:a16="http://schemas.microsoft.com/office/drawing/2014/main" id="{79FD84D4-B0F7-4F13-8AE6-9BD345311140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8" y="2330518"/>
            <a:ext cx="316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015708" y="1585820"/>
            <a:ext cx="3168000" cy="825908"/>
            <a:chOff x="7015708" y="1585820"/>
            <a:chExt cx="3168000" cy="82590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015708" y="1619728"/>
              <a:ext cx="3168000" cy="792000"/>
            </a:xfrm>
            <a:prstGeom prst="rect">
              <a:avLst/>
            </a:prstGeom>
            <a:solidFill>
              <a:srgbClr val="1F4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ОРГАНИЗАЦИЯ ПРОИЗВОДСТВА КАТАНКИ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НА СТАНЕ «300»  СОРТОПРОКАТНОГО ЦЕХА №2 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015708" y="1619728"/>
              <a:ext cx="315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Блок-схема: узел 41"/>
            <p:cNvSpPr/>
            <p:nvPr/>
          </p:nvSpPr>
          <p:spPr>
            <a:xfrm>
              <a:off x="8599884" y="1585820"/>
              <a:ext cx="72008" cy="72008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8023" y="6335472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015708" y="4399013"/>
          <a:ext cx="31644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1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593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r>
                        <a:rPr lang="en-US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ввода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593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100,0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тыс.т/г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593">
                <a:tc>
                  <a:txBody>
                    <a:bodyPr/>
                    <a:lstStyle/>
                    <a:p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19,9</a:t>
                      </a:r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млн. 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682">
                <a:tc>
                  <a:txBody>
                    <a:bodyPr/>
                    <a:lstStyle/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</a:t>
                      </a:r>
                      <a:endParaRPr lang="ru-RU" sz="1100" b="1" spc="75" dirty="0" smtClean="0">
                        <a:solidFill>
                          <a:srgbClr val="686868"/>
                        </a:solidFill>
                        <a:latin typeface="Arial" pitchFamily="34" charset="0"/>
                        <a:ea typeface="Lato Heavy" panose="020F0502020204030203" pitchFamily="34" charset="0"/>
                        <a:cs typeface="Arial" pitchFamily="34" charset="0"/>
                      </a:endParaRPr>
                    </a:p>
                    <a:p>
                      <a:pPr marL="6350"/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финансирования: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77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собственные  </a:t>
                      </a:r>
                    </a:p>
                    <a:p>
                      <a:pPr>
                        <a:buClr>
                          <a:srgbClr val="C00000"/>
                        </a:buClr>
                        <a:buFontTx/>
                        <a:buNone/>
                      </a:pPr>
                      <a:r>
                        <a:rPr lang="ru-RU" sz="1100" spc="75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</a:t>
                      </a:r>
                      <a:endParaRPr lang="ru-RU" sz="1100" spc="75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C00000"/>
                        </a:buClr>
                        <a:buFontTx/>
                        <a:buChar char="-"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кредитные средства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4,7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млн. долл. </a:t>
                      </a:r>
                    </a:p>
                    <a:p>
                      <a:endParaRPr lang="ru-RU" sz="1100" b="1" spc="75" dirty="0" smtClean="0">
                        <a:solidFill>
                          <a:srgbClr val="686868"/>
                        </a:solidFill>
                        <a:latin typeface="Arial" pitchFamily="34" charset="0"/>
                        <a:ea typeface="Lato Heavy" panose="020F0502020204030203" pitchFamily="34" charset="0"/>
                        <a:cs typeface="Arial" pitchFamily="34" charset="0"/>
                      </a:endParaRPr>
                    </a:p>
                    <a:p>
                      <a:r>
                        <a:rPr lang="ru-RU" sz="1100" b="1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15,2 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млн.долл.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971">
                <a:tc>
                  <a:txBody>
                    <a:bodyPr/>
                    <a:lstStyle/>
                    <a:p>
                      <a:pPr marL="0" marR="0" lvl="1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окупаемости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spc="75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Lato Heavy" panose="020F0502020204030203" pitchFamily="34" charset="0"/>
                          <a:cs typeface="Arial" pitchFamily="34" charset="0"/>
                        </a:rPr>
                        <a:t>5,1</a:t>
                      </a:r>
                      <a:r>
                        <a:rPr lang="ru-RU" sz="1100" spc="75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52" name="TextBox 51">
            <a:hlinkClick r:id="rId9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hlinkClick r:id="rId10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hlinkClick r:id="rId10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hlinkClick r:id="rId10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48255"/>
              </p:ext>
            </p:extLst>
          </p:nvPr>
        </p:nvGraphicFramePr>
        <p:xfrm>
          <a:off x="1496172" y="1567573"/>
          <a:ext cx="8514903" cy="4797249"/>
        </p:xfrm>
        <a:graphic>
          <a:graphicData uri="http://schemas.openxmlformats.org/drawingml/2006/table">
            <a:tbl>
              <a:tblPr/>
              <a:tblGrid>
                <a:gridCol w="168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3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2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3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8231"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1pPr>
                      <a:lvl2pPr marL="4572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2pPr>
                      <a:lvl3pPr marL="9144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3pPr>
                      <a:lvl4pPr marL="13716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4pPr>
                      <a:lvl5pPr marL="18288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5pPr>
                      <a:lvl6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6pPr>
                      <a:lvl7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7pPr>
                      <a:lvl8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8pPr>
                      <a:lvl9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686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99" marR="6359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1pPr>
                      <a:lvl2pPr marL="4572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2pPr>
                      <a:lvl3pPr marL="9144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3pPr>
                      <a:lvl4pPr marL="13716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4pPr>
                      <a:lvl5pPr marL="18288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5pPr>
                      <a:lvl6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6pPr>
                      <a:lvl7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7pPr>
                      <a:lvl8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8pPr>
                      <a:lvl9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Страна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686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99" marR="6359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1pPr>
                      <a:lvl2pPr marL="4572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2pPr>
                      <a:lvl3pPr marL="9144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3pPr>
                      <a:lvl4pPr marL="13716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4pPr>
                      <a:lvl5pPr marL="18288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5pPr>
                      <a:lvl6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6pPr>
                      <a:lvl7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7pPr>
                      <a:lvl8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8pPr>
                      <a:lvl9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Наименование проекта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686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99" marR="6359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1pPr>
                      <a:lvl2pPr marL="4572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2pPr>
                      <a:lvl3pPr marL="9144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3pPr>
                      <a:lvl4pPr marL="13716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4pPr>
                      <a:lvl5pPr marL="18288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5pPr>
                      <a:lvl6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6pPr>
                      <a:lvl7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7pPr>
                      <a:lvl8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8pPr>
                      <a:lvl9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Стоимость, млн. долл.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686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99" marR="6359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1pPr>
                      <a:lvl2pPr marL="4572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2pPr>
                      <a:lvl3pPr marL="9144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3pPr>
                      <a:lvl4pPr marL="13716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4pPr>
                      <a:lvl5pPr marL="1828800" defTabSz="9493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5pPr>
                      <a:lvl6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6pPr>
                      <a:lvl7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7pPr>
                      <a:lvl8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8pPr>
                      <a:lvl9pPr indent="-65088" defTabSz="949325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ntAwesome"/>
                          <a:cs typeface="FontAwesome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Мощность 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6868"/>
                          </a:solidFill>
                          <a:effectLst/>
                          <a:latin typeface="Arial" pitchFamily="34" charset="0"/>
                          <a:ea typeface="FontAwesome"/>
                          <a:cs typeface="Arial" pitchFamily="34" charset="0"/>
                        </a:rPr>
                        <a:t>производства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686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99" marR="63599" marT="45732" marB="45732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Posco</a:t>
                      </a:r>
                      <a:r>
                        <a:rPr lang="en-US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Daewoo Corporation 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Южная Корея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производства ферросплавов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ферросплавов 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20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CERI Capital Engineering and Research Incorporation Ltd. 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КНР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производства катанки на стане «300» Сортопрокатного цеха №2 с установкой проволочного блока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19,9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 стальной катанки и арматуры 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7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РТПК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РФ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производства теплоизоляционных материалов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теплоизоляционных материалов 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20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Agbor Engineering Ltd.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Велико-британия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машины непрерывного литья заготовок с внедрением энергосберегающих технологий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9,7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Доведение мощности разливки с </a:t>
                      </a:r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до</a:t>
                      </a:r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850,0 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литой заготовки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07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 I2S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США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производства электротехнической медной полосы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тыс. </a:t>
                      </a:r>
                      <a:r>
                        <a:rPr lang="ru-RU" sz="1400" b="0" i="0" u="none" strike="noStrike" dirty="0" err="1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продукции из меди и ее сплавов </a:t>
                      </a:r>
                      <a:endParaRPr lang="ru-RU" sz="1400" b="1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8"/>
            <a:ext cx="128989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3789042"/>
            <a:ext cx="1141214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4" descr="Без названия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5661248"/>
            <a:ext cx="111308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52938"/>
            <a:ext cx="146719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"/>
          <a:stretch>
            <a:fillRect/>
          </a:stretch>
        </p:blipFill>
        <p:spPr bwMode="auto">
          <a:xfrm>
            <a:off x="318965" y="2132858"/>
            <a:ext cx="10461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1399086" y="1052737"/>
            <a:ext cx="811131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РЕАЛИЗОВАННЫЕ ПРОЕКТЫ С УЧАСТИЕМ ЗАРУБЕЖНЫХ КОМПАНИЙ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9463980" y="1038222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9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12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hlinkClick r:id="rId12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378416" y="1267015"/>
            <a:ext cx="6885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E6E6E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z-Latn-UZ" sz="20000" b="1" dirty="0" smtClean="0">
                <a:solidFill>
                  <a:srgbClr val="E6E6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0" b="1" dirty="0" smtClean="0">
                <a:solidFill>
                  <a:srgbClr val="E6E6E6"/>
                </a:solidFill>
                <a:latin typeface="Arial" pitchFamily="34" charset="0"/>
                <a:cs typeface="Arial" pitchFamily="34" charset="0"/>
              </a:rPr>
              <a:t>2 3</a:t>
            </a:r>
            <a:endParaRPr lang="ru-RU" sz="20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3" descr="\\172.16.20.70\di общ\Комрон\ПКМ\Без названия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022" y="3745787"/>
            <a:ext cx="2016900" cy="1342800"/>
          </a:xfrm>
          <a:prstGeom prst="roundRect">
            <a:avLst>
              <a:gd name="adj" fmla="val 5504"/>
            </a:avLst>
          </a:prstGeom>
          <a:ln>
            <a:noFill/>
          </a:ln>
          <a:effectLst/>
        </p:spPr>
      </p:pic>
      <p:pic>
        <p:nvPicPr>
          <p:cNvPr id="40" name="Picture 6" descr="C:\Users\70659\Desktop\b60ce986436938d60732ad41d4ad5108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52" y="3750013"/>
            <a:ext cx="2016900" cy="1342800"/>
          </a:xfrm>
          <a:prstGeom prst="roundRect">
            <a:avLst>
              <a:gd name="adj" fmla="val 4387"/>
            </a:avLst>
          </a:prstGeom>
          <a:ln>
            <a:noFill/>
          </a:ln>
          <a:effectLst/>
          <a:extLst/>
        </p:spPr>
      </p:pic>
      <p:pic>
        <p:nvPicPr>
          <p:cNvPr id="28" name="Picture 2" descr="C:\Users\70659\Desktop\big.photo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57" y="3745787"/>
            <a:ext cx="2016900" cy="1342800"/>
          </a:xfrm>
          <a:prstGeom prst="roundRect">
            <a:avLst>
              <a:gd name="adj" fmla="val 4387"/>
            </a:avLst>
          </a:prstGeom>
          <a:ln>
            <a:noFill/>
          </a:ln>
          <a:effectLst/>
          <a:extLst/>
        </p:spPr>
      </p:pic>
      <p:sp>
        <p:nvSpPr>
          <p:cNvPr id="24" name="Прямоугольник 23"/>
          <p:cNvSpPr/>
          <p:nvPr/>
        </p:nvSpPr>
        <p:spPr>
          <a:xfrm>
            <a:off x="3314021" y="3658807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28416" y="3658789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58686" y="3654112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091" y="1484785"/>
            <a:ext cx="9910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	 В целях совершенствования внутренней и внешней инфраструктуры комбината в рамках проекта «Строительство литейно-прокатного комплекса» комбинатом реализуется проект «Обновление и модернизация металлургического оборудования», которая состоит из </a:t>
            </a:r>
            <a:r>
              <a:rPr lang="ru-RU" sz="1400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основных частей.</a:t>
            </a:r>
            <a:endParaRPr lang="ru-RU" sz="14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1399084" y="1052737"/>
            <a:ext cx="873648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ОБНОВЛЕНИЕ И МОДЕРНИЗАЦИЯ МЕТАЛЛУРГИЧЕСКОГО ОБОРУДОВАНИЯ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>
            <a:off x="9959036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6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ОБЩИЕ\Абдуназаров\Информация\РКМ 795\для презентации\reverse-factor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948" y="2204864"/>
            <a:ext cx="2983260" cy="4176464"/>
          </a:xfrm>
          <a:prstGeom prst="roundRect">
            <a:avLst>
              <a:gd name="adj" fmla="val 791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70721"/>
              </p:ext>
            </p:extLst>
          </p:nvPr>
        </p:nvGraphicFramePr>
        <p:xfrm>
          <a:off x="3302986" y="2285960"/>
          <a:ext cx="6984013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6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9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реконструкции</a:t>
                      </a:r>
                      <a:b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модернизации основного технологического оборудования цехов</a:t>
                      </a:r>
                      <a:endParaRPr lang="ru-RU" altLang="ru-RU" sz="1400" b="1" kern="1200" dirty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3"/>
                        </a:spcAft>
                      </a:pP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современного лабораторного оборудования </a:t>
                      </a:r>
                      <a:endParaRPr lang="en-US" altLang="ru-RU" sz="14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3"/>
                        </a:spcAft>
                      </a:pP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капитального ремонта железнодорожных путей </a:t>
                      </a:r>
                      <a:endParaRPr lang="en-US" altLang="ru-RU" sz="14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производственных показателей</a:t>
                      </a:r>
                      <a:b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до 1,1 млн. </a:t>
                      </a:r>
                      <a:r>
                        <a:rPr lang="ru-RU" sz="1400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углубленного анализа качественных характеристик готовой продукции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defTabSz="363538"/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Цель:</a:t>
                      </a:r>
                      <a:r>
                        <a:rPr lang="ru-RU" alt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требуемого роста грузопотоков</a:t>
                      </a: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9" name="TextBox 38">
            <a:hlinkClick r:id="rId9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rId10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10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66" y="4869162"/>
            <a:ext cx="5113187" cy="19888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2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daniel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80" y="5537614"/>
            <a:ext cx="2675219" cy="1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r="-1"/>
          <a:stretch>
            <a:fillRect/>
          </a:stretch>
        </p:blipFill>
        <p:spPr bwMode="auto">
          <a:xfrm flipH="1">
            <a:off x="-12482" y="1400960"/>
            <a:ext cx="5112599" cy="3468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" name="Rectangle 18"/>
          <p:cNvSpPr/>
          <p:nvPr/>
        </p:nvSpPr>
        <p:spPr>
          <a:xfrm>
            <a:off x="-12699" y="1412776"/>
            <a:ext cx="5100118" cy="3456384"/>
          </a:xfrm>
          <a:prstGeom prst="rect">
            <a:avLst/>
          </a:prstGeom>
          <a:gradFill flip="none" rotWithShape="0">
            <a:gsLst>
              <a:gs pos="93000">
                <a:srgbClr val="1F2229">
                  <a:alpha val="0"/>
                </a:srgbClr>
              </a:gs>
              <a:gs pos="1000">
                <a:srgbClr val="1F2229">
                  <a:alpha val="91765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52" y="2517782"/>
            <a:ext cx="5023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98" dirty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   Литейно-прокатный </a:t>
            </a:r>
            <a:br>
              <a:rPr lang="ru-RU" sz="3200" b="1" spc="98" dirty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</a:br>
            <a:r>
              <a:rPr lang="ru-RU" sz="3200" b="1" spc="98" dirty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комплекс  </a:t>
            </a:r>
            <a:endParaRPr lang="en-US" sz="3200" b="1" spc="98" dirty="0">
              <a:solidFill>
                <a:schemeClr val="bg1"/>
              </a:solidFill>
              <a:latin typeface="Arial" pitchFamily="34" charset="0"/>
              <a:ea typeface="Lato Heavy" panose="020F0502020204030203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537612" y="5315723"/>
            <a:ext cx="4115345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79442" y="5643827"/>
            <a:ext cx="48063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eaLnBrk="0" hangingPunct="0"/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Сортамент г/к рулонов 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соответствует </a:t>
            </a:r>
          </a:p>
          <a:p>
            <a:pPr marL="360363" eaLnBrk="0" hangingPunct="0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ГОСТ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19903–2015</a:t>
            </a:r>
          </a:p>
          <a:p>
            <a:pPr marL="360363" algn="just" eaLnBrk="0" hangingPunct="0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Толщина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полосы: 1,6÷12,0 мм;</a:t>
            </a:r>
          </a:p>
          <a:p>
            <a:pPr marL="360363" algn="just" eaLnBrk="0" hangingPunct="0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Ширина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полосы: 800÷1300 мм;</a:t>
            </a:r>
          </a:p>
          <a:p>
            <a:pPr marL="360363" algn="just" eaLnBrk="0" hangingPunct="0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Масса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рулона: до 30 тонн.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47267" y="5315723"/>
            <a:ext cx="3303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Ассортимент продукции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21126" y="4849997"/>
            <a:ext cx="4965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spc="98" dirty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Горячекатаный </a:t>
            </a:r>
            <a:r>
              <a:rPr lang="ru-RU" sz="2800" b="1" spc="98" dirty="0" smtClean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лист</a:t>
            </a:r>
            <a:endParaRPr lang="en-US" sz="2000" b="1" spc="98" dirty="0">
              <a:solidFill>
                <a:schemeClr val="bg1"/>
              </a:solidFill>
              <a:latin typeface="Arial" pitchFamily="34" charset="0"/>
              <a:ea typeface="Lato Heavy" panose="020F0502020204030203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97311" y="3299499"/>
            <a:ext cx="3504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Технология производства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88014" y="3659541"/>
            <a:ext cx="4806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>
              <a:defRPr/>
            </a:pP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Прокатный стан </a:t>
            </a:r>
            <a:r>
              <a:rPr lang="en-US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QSP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 компании </a:t>
            </a:r>
            <a:r>
              <a:rPr lang="en-US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DANIELI</a:t>
            </a:r>
            <a:endParaRPr lang="en-US" sz="1400" dirty="0">
              <a:solidFill>
                <a:srgbClr val="4A4D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537612" y="3299499"/>
            <a:ext cx="4115345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76795" y="886110"/>
            <a:ext cx="3966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Производственная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мощность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87516" y="1196752"/>
            <a:ext cx="4972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Производство  импортозамещающей  продукции 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объеме 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040 тыс. тонн в год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Срок реализации – 2020-2023 гг.</a:t>
            </a:r>
          </a:p>
          <a:p>
            <a:pPr algn="just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Общая прогнозная стоимость проекта – 6</a:t>
            </a:r>
            <a:r>
              <a:rPr lang="en-US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56,2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 млн. евро.</a:t>
            </a:r>
          </a:p>
          <a:p>
            <a:pPr algn="just"/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Создание рабочих мест – 406 ед.</a:t>
            </a:r>
            <a:endParaRPr lang="ru-RU" sz="1400" dirty="0">
              <a:solidFill>
                <a:srgbClr val="4A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ÐÐ°ÑÑÐ¸Ð½ÐºÐ¸ Ð¿Ð¾ Ð·Ð°Ð¿ÑÐ¾ÑÑ renesans heavy industries logo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 r="-1" b="-13500"/>
          <a:stretch/>
        </p:blipFill>
        <p:spPr bwMode="auto">
          <a:xfrm>
            <a:off x="2972409" y="6111161"/>
            <a:ext cx="2074995" cy="6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ÐÐ°ÑÑÐ¸Ð½ÐºÐ¸ Ð¿Ð¾ Ð·Ð°Ð¿ÑÐ¾ÑÑ renesans heavy industries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4" b="-4391"/>
          <a:stretch/>
        </p:blipFill>
        <p:spPr bwMode="auto">
          <a:xfrm>
            <a:off x="2359054" y="6123101"/>
            <a:ext cx="640025" cy="6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работа\246108950_297230.jpg"/>
          <p:cNvPicPr>
            <a:picLocks noChangeAspect="1" noChangeArrowheads="1"/>
          </p:cNvPicPr>
          <p:nvPr/>
        </p:nvPicPr>
        <p:blipFill rotWithShape="1">
          <a:blip r:embed="rId6" cstate="print"/>
          <a:srcRect b="-139"/>
          <a:stretch/>
        </p:blipFill>
        <p:spPr bwMode="auto">
          <a:xfrm>
            <a:off x="5192949" y="3915635"/>
            <a:ext cx="5094907" cy="1216509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350566" y="2507411"/>
            <a:ext cx="1226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Экспорт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1094" y="2867453"/>
            <a:ext cx="4806379" cy="31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Горячекатаный лист </a:t>
            </a:r>
            <a:r>
              <a:rPr lang="ru-RU" sz="1400" dirty="0" smtClean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– 104 тыс</a:t>
            </a:r>
            <a:r>
              <a:rPr lang="ru-RU" sz="1400" dirty="0">
                <a:solidFill>
                  <a:srgbClr val="4A4D4D"/>
                </a:solidFill>
                <a:latin typeface="Arial" pitchFamily="34" charset="0"/>
                <a:cs typeface="Arial" pitchFamily="34" charset="0"/>
              </a:rPr>
              <a:t>. тонн в год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5564659" y="2420888"/>
            <a:ext cx="4115345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73812" y="5313402"/>
            <a:ext cx="5445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98" dirty="0">
                <a:solidFill>
                  <a:srgbClr val="FF0000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 1 </a:t>
            </a:r>
            <a:r>
              <a:rPr lang="ru-RU" sz="4000" b="1" spc="98" dirty="0" smtClean="0">
                <a:solidFill>
                  <a:srgbClr val="FF0000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040 </a:t>
            </a:r>
            <a:r>
              <a:rPr lang="ru-RU" sz="2800" b="1" spc="98" dirty="0" smtClean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тыс. </a:t>
            </a:r>
            <a:r>
              <a:rPr lang="ru-RU" sz="2800" b="1" spc="98" dirty="0" err="1" smtClean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тн</a:t>
            </a:r>
            <a:r>
              <a:rPr lang="ru-RU" sz="2800" b="1" spc="98" dirty="0" smtClean="0">
                <a:solidFill>
                  <a:schemeClr val="bg1"/>
                </a:solidFill>
                <a:latin typeface="Arial" pitchFamily="34" charset="0"/>
                <a:ea typeface="Lato Heavy" panose="020F0502020204030203" pitchFamily="34" charset="0"/>
                <a:cs typeface="Arial" pitchFamily="34" charset="0"/>
              </a:rPr>
              <a:t>. год</a:t>
            </a:r>
            <a:endParaRPr lang="en-US" sz="2800" b="1" spc="98" dirty="0">
              <a:solidFill>
                <a:schemeClr val="bg1"/>
              </a:solidFill>
              <a:latin typeface="Arial" pitchFamily="34" charset="0"/>
              <a:ea typeface="Lato Heavy" panose="020F0502020204030203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1399086" y="908722"/>
            <a:ext cx="3468057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СТРОИТЕЛЬСТВО ЛИТЕЙНО-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ПРОКАТНОГО КОМПЛЕКСА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авая круглая скобка 32"/>
          <p:cNvSpPr/>
          <p:nvPr/>
        </p:nvSpPr>
        <p:spPr>
          <a:xfrm>
            <a:off x="4846467" y="980728"/>
            <a:ext cx="81009" cy="51857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8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11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hlinkClick r:id="rId11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7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6867" y="1489598"/>
            <a:ext cx="4246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endParaRPr lang="ru-RU" sz="135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Производство горячекатаного листа в объеме </a:t>
            </a:r>
            <a:endParaRPr lang="en-US" sz="135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1,04 млн. тонн в год.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5662" y="2663593"/>
            <a:ext cx="3363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МЕСТОПОЛОЖЕНИЕ</a:t>
            </a:r>
            <a:endParaRPr lang="en-US" sz="135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95556" l="5000" r="98333">
                        <a14:foregroundMark x1="76389" y1="67593" x2="76389" y2="67593"/>
                        <a14:foregroundMark x1="75417" y1="67963" x2="75417" y2="67963"/>
                        <a14:foregroundMark x1="84861" y1="66111" x2="84861" y2="66111"/>
                        <a14:foregroundMark x1="88472" y1="67037" x2="88472" y2="67037"/>
                        <a14:foregroundMark x1="78056" y1="67778" x2="78056" y2="67778"/>
                        <a14:foregroundMark x1="77083" y1="67778" x2="77083" y2="67778"/>
                        <a14:foregroundMark x1="73750" y1="68333" x2="73750" y2="68333"/>
                        <a14:foregroundMark x1="87361" y1="52222" x2="87361" y2="52222"/>
                        <a14:foregroundMark x1="74583" y1="67963" x2="74583" y2="67963"/>
                        <a14:foregroundMark x1="76111" y1="68333" x2="76111" y2="68333"/>
                        <a14:foregroundMark x1="76389" y1="67407" x2="76389" y2="67407"/>
                        <a14:foregroundMark x1="18194" y1="44444" x2="18333" y2="44815"/>
                        <a14:foregroundMark x1="19028" y1="45370" x2="19028" y2="45370"/>
                        <a14:foregroundMark x1="19444" y1="46481" x2="19444" y2="46481"/>
                        <a14:foregroundMark x1="20000" y1="46296" x2="20000" y2="46296"/>
                        <a14:foregroundMark x1="26667" y1="55556" x2="26667" y2="55556"/>
                        <a14:foregroundMark x1="25417" y1="55556" x2="25417" y2="55556"/>
                        <a14:foregroundMark x1="24306" y1="55370" x2="24306" y2="55370"/>
                        <a14:foregroundMark x1="23750" y1="55185" x2="23750" y2="55185"/>
                        <a14:foregroundMark x1="24722" y1="55370" x2="24722" y2="55370"/>
                        <a14:foregroundMark x1="27639" y1="55741" x2="27639" y2="55741"/>
                        <a14:foregroundMark x1="25139" y1="56296" x2="25139" y2="56296"/>
                        <a14:foregroundMark x1="25972" y1="55556" x2="25972" y2="55556"/>
                        <a14:foregroundMark x1="26250" y1="56296" x2="26250" y2="56296"/>
                        <a14:foregroundMark x1="75000" y1="67778" x2="75000" y2="67778"/>
                        <a14:foregroundMark x1="27083" y1="56667" x2="27083" y2="56667"/>
                        <a14:foregroundMark x1="24306" y1="56111" x2="24306" y2="56111"/>
                        <a14:foregroundMark x1="23889" y1="55370" x2="23889" y2="55370"/>
                        <a14:foregroundMark x1="26250" y1="55370" x2="26250" y2="55370"/>
                        <a14:foregroundMark x1="27222" y1="55185" x2="27222" y2="55185"/>
                        <a14:foregroundMark x1="76944" y1="68889" x2="76944" y2="68889"/>
                        <a14:foregroundMark x1="77500" y1="68148" x2="77500" y2="68148"/>
                        <a14:foregroundMark x1="77639" y1="69074" x2="77639" y2="69074"/>
                        <a14:foregroundMark x1="75556" y1="68333" x2="75556" y2="68333"/>
                        <a14:foregroundMark x1="74861" y1="68704" x2="74861" y2="68704"/>
                        <a14:foregroundMark x1="73889" y1="68704" x2="73889" y2="68704"/>
                        <a14:foregroundMark x1="25556" y1="55000" x2="25556" y2="55000"/>
                        <a14:foregroundMark x1="24861" y1="55000" x2="24861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5031" r="3291" b="4968"/>
          <a:stretch/>
        </p:blipFill>
        <p:spPr>
          <a:xfrm>
            <a:off x="374433" y="2948961"/>
            <a:ext cx="4803351" cy="2691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17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9" b="-518"/>
          <a:stretch/>
        </p:blipFill>
        <p:spPr>
          <a:xfrm>
            <a:off x="3952249" y="4415798"/>
            <a:ext cx="187624" cy="290774"/>
          </a:xfrm>
          <a:prstGeom prst="rect">
            <a:avLst/>
          </a:prstGeom>
        </p:spPr>
      </p:pic>
      <p:sp>
        <p:nvSpPr>
          <p:cNvPr id="18" name="Прямоугольник 141"/>
          <p:cNvSpPr/>
          <p:nvPr/>
        </p:nvSpPr>
        <p:spPr>
          <a:xfrm>
            <a:off x="3245666" y="3693848"/>
            <a:ext cx="1896623" cy="22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835"/>
            <a:r>
              <a:rPr lang="ru-RU" sz="887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Бекабад</a:t>
            </a:r>
            <a:r>
              <a:rPr lang="en-US" sz="887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sz="887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6232" y="1488667"/>
            <a:ext cx="3363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Законодательная основа</a:t>
            </a:r>
            <a:endParaRPr lang="en-US" sz="135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231" y="1877453"/>
            <a:ext cx="43931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Постановление Президента Республики Узбекистан от 09.01.2018г. № ПП-3468. "О программе развития </a:t>
            </a:r>
            <a:r>
              <a:rPr lang="en-US" sz="1350" dirty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1350" dirty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АО "Узметкомбинат" на 2018-2020 годы".</a:t>
            </a:r>
            <a:endParaRPr lang="en-US" sz="135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6230" y="2661079"/>
            <a:ext cx="439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Постановление Президента Республики Узбекистан от 09.01.2020г. № ПП-4563. "О мерах по реализации инвестиционной программы Республики Узбекистан на 2020-2022 годы".</a:t>
            </a:r>
            <a:endParaRPr lang="en-US" sz="135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230" y="3648262"/>
            <a:ext cx="439318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Постановление Президента Республики Узбекистан </a:t>
            </a:r>
            <a:r>
              <a:rPr lang="en-US" sz="1350" dirty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1350" dirty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№ ПП - 4077 от 25.12.2018 года "О мерах по ускорению процесса модернизации производственных мощностей, технического и технологического перевооружения отраслей промышленности". </a:t>
            </a:r>
          </a:p>
          <a:p>
            <a:pPr algn="just"/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Налоговые и таможенные льготы предоставлены до 01.01.2022 года, </a:t>
            </a:r>
            <a:r>
              <a:rPr lang="ru-RU" sz="135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разрешение на параллельное проектирование и финансирование в рамках инвестиционного проекта "Строительство </a:t>
            </a:r>
            <a:r>
              <a:rPr lang="ru-RU" sz="135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литейно-прокатного </a:t>
            </a:r>
            <a:r>
              <a:rPr lang="ru-RU" sz="1350" dirty="0">
                <a:latin typeface="Cambria" panose="02040503050406030204" pitchFamily="18" charset="0"/>
                <a:cs typeface="Times New Roman" panose="02020603050405020304" pitchFamily="18" charset="0"/>
              </a:rPr>
              <a:t>комплекса".</a:t>
            </a:r>
            <a:endParaRPr lang="en-US" sz="135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6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1399086" y="1043448"/>
            <a:ext cx="5310164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Строительство литейно-прокатного комплекса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авая круглая скобка 25"/>
          <p:cNvSpPr/>
          <p:nvPr/>
        </p:nvSpPr>
        <p:spPr>
          <a:xfrm>
            <a:off x="6463305" y="1043448"/>
            <a:ext cx="48347" cy="36932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10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28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47" y="2766706"/>
            <a:ext cx="480903" cy="48090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2" y="2082477"/>
            <a:ext cx="480903" cy="4809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"/>
          <a:stretch/>
        </p:blipFill>
        <p:spPr>
          <a:xfrm>
            <a:off x="7995776" y="3771255"/>
            <a:ext cx="1075268" cy="676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200" y="1666333"/>
            <a:ext cx="1799330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Cambria" panose="02040503050406030204" pitchFamily="18" charset="0"/>
              </a:rPr>
              <a:t>Склад сырья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96" y="2004040"/>
            <a:ext cx="666832" cy="668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1302" y="2660453"/>
            <a:ext cx="63650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dirty="0">
                <a:solidFill>
                  <a:srgbClr val="002060"/>
                </a:solidFill>
                <a:latin typeface="Cambria" panose="02040503050406030204" pitchFamily="18" charset="0"/>
              </a:rPr>
              <a:t>Лом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8" y="2003522"/>
            <a:ext cx="719002" cy="593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3965" y="2649847"/>
            <a:ext cx="55767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002060"/>
                </a:solidFill>
                <a:latin typeface="Cambria" panose="02040503050406030204" pitchFamily="18" charset="0"/>
              </a:rPr>
              <a:t>ГБЖ</a:t>
            </a:r>
          </a:p>
        </p:txBody>
      </p:sp>
      <p:pic>
        <p:nvPicPr>
          <p:cNvPr id="16" name="Pictur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68" y="1852225"/>
            <a:ext cx="820125" cy="82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5921792" y="2566285"/>
            <a:ext cx="77136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13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ДСП</a:t>
            </a:r>
            <a:r>
              <a:rPr lang="en-US" sz="1013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120</a:t>
            </a:r>
            <a:endParaRPr lang="ru-RU" sz="1013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72" y="1811481"/>
            <a:ext cx="844166" cy="80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595389" y="2539521"/>
            <a:ext cx="125883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dirty="0">
                <a:solidFill>
                  <a:srgbClr val="002060"/>
                </a:solidFill>
                <a:latin typeface="Cambria" panose="02040503050406030204" pitchFamily="18" charset="0"/>
              </a:rPr>
              <a:t>Двухпозиционный Печь-ковш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70" y="1758039"/>
            <a:ext cx="1002097" cy="8056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745137" y="2528109"/>
            <a:ext cx="127024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dirty="0">
                <a:solidFill>
                  <a:srgbClr val="002060"/>
                </a:solidFill>
                <a:latin typeface="Cambria" panose="02040503050406030204" pitchFamily="18" charset="0"/>
              </a:rPr>
              <a:t>Двухпозиционный </a:t>
            </a:r>
            <a:r>
              <a:rPr lang="ru-RU" sz="1013" dirty="0" err="1">
                <a:solidFill>
                  <a:srgbClr val="002060"/>
                </a:solidFill>
                <a:latin typeface="Cambria" panose="02040503050406030204" pitchFamily="18" charset="0"/>
              </a:rPr>
              <a:t>Вакууматор</a:t>
            </a:r>
            <a:endParaRPr lang="ru-RU" sz="1013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94" y="3750932"/>
            <a:ext cx="796196" cy="96440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04161" y="3358795"/>
            <a:ext cx="1266693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1" dirty="0" err="1">
                <a:solidFill>
                  <a:srgbClr val="002060"/>
                </a:solidFill>
                <a:latin typeface="Cambria" panose="02040503050406030204" pitchFamily="18" charset="0"/>
              </a:rPr>
              <a:t>Тонкослябовая</a:t>
            </a:r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МНЛЗ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9"/>
          <a:stretch/>
        </p:blipFill>
        <p:spPr>
          <a:xfrm>
            <a:off x="4457175" y="3936766"/>
            <a:ext cx="1503694" cy="59816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37205" y="3382293"/>
            <a:ext cx="1045479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Туннельная </a:t>
            </a:r>
          </a:p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печь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36" y="3786630"/>
            <a:ext cx="1171429" cy="7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5965807" y="3380398"/>
            <a:ext cx="1133644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Стан горячей </a:t>
            </a:r>
          </a:p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прокатки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77566" y="4408876"/>
            <a:ext cx="1358559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81" dirty="0">
                <a:solidFill>
                  <a:srgbClr val="002060"/>
                </a:solidFill>
                <a:latin typeface="Cambria" panose="02040503050406030204" pitchFamily="18" charset="0"/>
              </a:rPr>
              <a:t>Горячекатаные рулоны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2562" y="1590062"/>
            <a:ext cx="26974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Источники электроснабжения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3" y="2051983"/>
            <a:ext cx="758991" cy="122237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8128" y="3197771"/>
            <a:ext cx="1050024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28" dirty="0" err="1">
                <a:solidFill>
                  <a:srgbClr val="002060"/>
                </a:solidFill>
                <a:latin typeface="Cambria" panose="02040503050406030204" pitchFamily="18" charset="0"/>
              </a:rPr>
              <a:t>Сырдаринская</a:t>
            </a:r>
            <a:r>
              <a:rPr lang="ru-RU" sz="928" dirty="0">
                <a:solidFill>
                  <a:srgbClr val="002060"/>
                </a:solidFill>
                <a:latin typeface="Cambria" panose="02040503050406030204" pitchFamily="18" charset="0"/>
              </a:rPr>
              <a:t> ТЭС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1231358" y="2690891"/>
            <a:ext cx="784607" cy="639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08190" y="2366972"/>
            <a:ext cx="651133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9" dirty="0">
                <a:latin typeface="Cambria" panose="02040503050406030204" pitchFamily="18" charset="0"/>
              </a:rPr>
              <a:t> </a:t>
            </a:r>
            <a:r>
              <a:rPr lang="en-US" sz="1013" dirty="0">
                <a:solidFill>
                  <a:srgbClr val="002060"/>
                </a:solidFill>
                <a:latin typeface="Cambria" panose="02040503050406030204" pitchFamily="18" charset="0"/>
              </a:rPr>
              <a:t>23 </a:t>
            </a:r>
            <a:r>
              <a:rPr lang="uz-Cyrl-UZ" sz="1013" dirty="0">
                <a:solidFill>
                  <a:srgbClr val="002060"/>
                </a:solidFill>
                <a:latin typeface="Cambria" panose="02040503050406030204" pitchFamily="18" charset="0"/>
              </a:rPr>
              <a:t>км</a:t>
            </a:r>
            <a:endParaRPr lang="ru-RU" sz="1013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818" y="2541764"/>
            <a:ext cx="70532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230 МВт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8922" y="5554039"/>
            <a:ext cx="1739579" cy="27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Кислород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 -10 000 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м3/ч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118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0012" y="1635125"/>
            <a:ext cx="3151675" cy="1292524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0010" y="1649014"/>
            <a:ext cx="914742" cy="300082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Cambria" panose="02040503050406030204" pitchFamily="18" charset="0"/>
              </a:rPr>
              <a:t>ЭСПЦ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71294" y="3025777"/>
            <a:ext cx="3927710" cy="1801811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9049" y="2997283"/>
            <a:ext cx="2354795" cy="3261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519" dirty="0">
                <a:solidFill>
                  <a:schemeClr val="bg1"/>
                </a:solidFill>
                <a:latin typeface="Cambria" panose="02040503050406030204" pitchFamily="18" charset="0"/>
              </a:rPr>
              <a:t>Литейно-прокатный цех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77226" y="1580456"/>
            <a:ext cx="6223935" cy="33825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69201" y="1656181"/>
            <a:ext cx="1799330" cy="1276522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2898" y="3224282"/>
            <a:ext cx="1575081" cy="5078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Cambria" panose="02040503050406030204" pitchFamily="18" charset="0"/>
              </a:rPr>
              <a:t>Склад готовой продукции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45139" y="3219304"/>
            <a:ext cx="1582840" cy="1615055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194539" y="2275432"/>
            <a:ext cx="606360" cy="59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8" y="4262521"/>
            <a:ext cx="577679" cy="5776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6023" y="3788557"/>
            <a:ext cx="2094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Участок Водоснабжения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641564" y="4268627"/>
            <a:ext cx="1122274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~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20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000 м3/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2946762" y="4205255"/>
            <a:ext cx="301412" cy="89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305572" y="3878022"/>
            <a:ext cx="427268" cy="64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58348" y="5099159"/>
            <a:ext cx="22750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Участок производства технических газов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41225" y="5789132"/>
            <a:ext cx="1381120" cy="27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Аргон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 - 420 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м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3/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" b="73"/>
          <a:stretch/>
        </p:blipFill>
        <p:spPr>
          <a:xfrm>
            <a:off x="604691" y="5512858"/>
            <a:ext cx="650076" cy="75696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47861" y="6008136"/>
            <a:ext cx="1398140" cy="27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Азот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 – 3 000 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м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3/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2969990" y="5406311"/>
            <a:ext cx="3992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3369196" y="5055406"/>
            <a:ext cx="0" cy="3540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72319" y="5101409"/>
            <a:ext cx="2497670" cy="1279914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72631" y="3739725"/>
            <a:ext cx="2485136" cy="1279812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231358" y="1820284"/>
            <a:ext cx="164007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ПС “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Печная</a:t>
            </a:r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”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 . </a:t>
            </a:r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 220/35 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кВт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2825" y="3252512"/>
            <a:ext cx="143494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ПС “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Металлургия</a:t>
            </a:r>
            <a:r>
              <a:rPr lang="uz-Cyrl-UZ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”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.   220/110 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кВт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>
            <a:off x="2940365" y="2528105"/>
            <a:ext cx="29287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566934" y="4552793"/>
            <a:ext cx="1259439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Грунтовая вода 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500 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м</a:t>
            </a:r>
            <a:r>
              <a:rPr lang="en-US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3/</a:t>
            </a:r>
            <a:r>
              <a:rPr lang="ru-RU" sz="1013" i="1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88129" y="1606033"/>
            <a:ext cx="2458629" cy="205688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 flipH="1">
            <a:off x="9256434" y="2120921"/>
            <a:ext cx="5427" cy="95286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>
            <a:off x="7547772" y="3065892"/>
            <a:ext cx="1714094" cy="120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8995481" y="2140103"/>
            <a:ext cx="28017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Рисунок 1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71" y="5479418"/>
            <a:ext cx="689304" cy="836459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3617635" y="5167789"/>
            <a:ext cx="2273562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19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Комплекс газоочистки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652030" y="5670609"/>
            <a:ext cx="1068922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~ 2 800 000 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м</a:t>
            </a:r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3/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ч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590644" y="4538452"/>
            <a:ext cx="1211660" cy="37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638371" y="5153554"/>
            <a:ext cx="2232098" cy="1227774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4801537" y="4975873"/>
            <a:ext cx="0" cy="1642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6639978" y="5144482"/>
            <a:ext cx="2286523" cy="1227774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Cambria" panose="020405030504060302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633021" y="5147131"/>
            <a:ext cx="2293475" cy="5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19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Участок по переработке шлака</a:t>
            </a:r>
          </a:p>
        </p:txBody>
      </p:sp>
      <p:cxnSp>
        <p:nvCxnSpPr>
          <p:cNvPr id="146" name="Прямая со стрелкой 145"/>
          <p:cNvCxnSpPr/>
          <p:nvPr/>
        </p:nvCxnSpPr>
        <p:spPr>
          <a:xfrm>
            <a:off x="7519206" y="4984199"/>
            <a:ext cx="0" cy="1693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Рисунок 1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 b="55"/>
          <a:stretch/>
        </p:blipFill>
        <p:spPr>
          <a:xfrm>
            <a:off x="6774096" y="5497460"/>
            <a:ext cx="724259" cy="722176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7573161" y="5710517"/>
            <a:ext cx="1233874" cy="455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 ~ 200 000 </a:t>
            </a:r>
            <a:r>
              <a:rPr lang="ru-RU" sz="1181" i="1" dirty="0">
                <a:solidFill>
                  <a:srgbClr val="002060"/>
                </a:solidFill>
                <a:latin typeface="Cambria" panose="02040503050406030204" pitchFamily="18" charset="0"/>
              </a:rPr>
              <a:t>тонн в год</a:t>
            </a:r>
          </a:p>
        </p:txBody>
      </p:sp>
      <p:sp>
        <p:nvSpPr>
          <p:cNvPr id="7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17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85" name="TextBox 84">
            <a:hlinkClick r:id="rId19" action="ppaction://hlinksldjump"/>
          </p:cNvPr>
          <p:cNvSpPr txBox="1"/>
          <p:nvPr/>
        </p:nvSpPr>
        <p:spPr>
          <a:xfrm>
            <a:off x="1399086" y="1043448"/>
            <a:ext cx="293637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Технологический процесс</a:t>
            </a:r>
          </a:p>
        </p:txBody>
      </p:sp>
      <p:sp>
        <p:nvSpPr>
          <p:cNvPr id="86" name="Правая круглая скобка 85"/>
          <p:cNvSpPr/>
          <p:nvPr/>
        </p:nvSpPr>
        <p:spPr>
          <a:xfrm>
            <a:off x="4303065" y="1043448"/>
            <a:ext cx="48347" cy="36932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>
            <a:hlinkClick r:id="rId20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>
            <a:hlinkClick r:id="rId21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>
            <a:hlinkClick r:id="rId21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>
            <a:hlinkClick r:id="rId21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9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7"/>
          <a:stretch/>
        </p:blipFill>
        <p:spPr>
          <a:xfrm>
            <a:off x="554826" y="2211793"/>
            <a:ext cx="9144564" cy="336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" b="-413"/>
          <a:stretch/>
        </p:blipFill>
        <p:spPr>
          <a:xfrm>
            <a:off x="108229" y="2214593"/>
            <a:ext cx="372953" cy="3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9" b="172"/>
          <a:stretch/>
        </p:blipFill>
        <p:spPr>
          <a:xfrm>
            <a:off x="399647" y="4931777"/>
            <a:ext cx="310357" cy="362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" b="-98"/>
          <a:stretch/>
        </p:blipFill>
        <p:spPr>
          <a:xfrm>
            <a:off x="2975774" y="1915683"/>
            <a:ext cx="421722" cy="451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1" t="455" r="-2" b="-285"/>
          <a:stretch/>
        </p:blipFill>
        <p:spPr>
          <a:xfrm>
            <a:off x="1643483" y="5602034"/>
            <a:ext cx="373639" cy="362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/>
          <a:stretch/>
        </p:blipFill>
        <p:spPr>
          <a:xfrm>
            <a:off x="7653569" y="1780796"/>
            <a:ext cx="458351" cy="333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" b="44"/>
          <a:stretch/>
        </p:blipFill>
        <p:spPr>
          <a:xfrm>
            <a:off x="6366922" y="2578956"/>
            <a:ext cx="370810" cy="3098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201"/>
          <a:stretch/>
        </p:blipFill>
        <p:spPr>
          <a:xfrm>
            <a:off x="4093211" y="5915923"/>
            <a:ext cx="425222" cy="393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-221"/>
          <a:stretch/>
        </p:blipFill>
        <p:spPr>
          <a:xfrm>
            <a:off x="7855356" y="5711408"/>
            <a:ext cx="422155" cy="373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29" y="2360226"/>
            <a:ext cx="400623" cy="4006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6722" y="2232013"/>
            <a:ext cx="630614" cy="32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ДСП</a:t>
            </a:r>
            <a:endParaRPr lang="en-US" sz="1519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94454" y="2614232"/>
            <a:ext cx="956186" cy="133335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4330" y="4974257"/>
            <a:ext cx="1141531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Печь-ковш</a:t>
            </a:r>
            <a:endParaRPr lang="en-US" sz="1519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18356" y="3633212"/>
            <a:ext cx="1394009" cy="140637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68537" y="5652834"/>
            <a:ext cx="2131096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Вакуумный дегазатор</a:t>
            </a:r>
            <a:endParaRPr lang="en-US" sz="1519" dirty="0"/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V="1">
            <a:off x="3034085" y="3826088"/>
            <a:ext cx="36602" cy="182674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83551" y="2268579"/>
            <a:ext cx="1286121" cy="559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Участок </a:t>
            </a:r>
          </a:p>
          <a:p>
            <a:r>
              <a:rPr lang="ru-RU" sz="1519" dirty="0">
                <a:latin typeface="Cambria" panose="02040503050406030204" pitchFamily="18" charset="0"/>
              </a:rPr>
              <a:t>газоочистки</a:t>
            </a:r>
            <a:endParaRPr lang="en-US" sz="1519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004939" y="2834359"/>
            <a:ext cx="22575" cy="435591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366093" y="1868048"/>
            <a:ext cx="1558568" cy="559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 err="1">
                <a:latin typeface="Cambria" panose="02040503050406030204" pitchFamily="18" charset="0"/>
              </a:rPr>
              <a:t>Тонкослябовая</a:t>
            </a:r>
            <a:r>
              <a:rPr lang="ru-RU" sz="1519" dirty="0">
                <a:latin typeface="Cambria" panose="02040503050406030204" pitchFamily="18" charset="0"/>
              </a:rPr>
              <a:t> </a:t>
            </a:r>
          </a:p>
          <a:p>
            <a:r>
              <a:rPr lang="ru-RU" sz="1519" dirty="0">
                <a:latin typeface="Cambria" panose="02040503050406030204" pitchFamily="18" charset="0"/>
              </a:rPr>
              <a:t>МНЛЗ</a:t>
            </a:r>
            <a:endParaRPr lang="en-US" sz="1519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02581" y="2464193"/>
            <a:ext cx="247394" cy="1728298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80753" y="2560138"/>
            <a:ext cx="1690014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Туннельная печь</a:t>
            </a:r>
            <a:endParaRPr lang="en-US" sz="1519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5587861" y="2924087"/>
            <a:ext cx="1294477" cy="890713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259582" y="5679533"/>
            <a:ext cx="1403333" cy="559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Стан горячей </a:t>
            </a:r>
          </a:p>
          <a:p>
            <a:r>
              <a:rPr lang="ru-RU" sz="1519" dirty="0">
                <a:latin typeface="Cambria" panose="02040503050406030204" pitchFamily="18" charset="0"/>
              </a:rPr>
              <a:t>прокатки</a:t>
            </a:r>
            <a:endParaRPr lang="en-US" sz="1519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308732" y="4038706"/>
            <a:ext cx="2272667" cy="1672701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047172" y="2228528"/>
            <a:ext cx="1098293" cy="108931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518430" y="5956809"/>
            <a:ext cx="2394886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Участок Водоподготовки</a:t>
            </a:r>
            <a:endParaRPr lang="en-US" sz="1519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531642" y="5170602"/>
            <a:ext cx="86062" cy="894148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 21"/>
          <p:cNvSpPr/>
          <p:nvPr/>
        </p:nvSpPr>
        <p:spPr>
          <a:xfrm>
            <a:off x="547785" y="1505319"/>
            <a:ext cx="2508084" cy="7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Система транспортировки шихтовых материалов</a:t>
            </a:r>
            <a:endParaRPr lang="en-US" sz="1519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1" y="1616394"/>
            <a:ext cx="373639" cy="311624"/>
          </a:xfrm>
          <a:prstGeom prst="rect">
            <a:avLst/>
          </a:prstGeom>
        </p:spPr>
      </p:pic>
      <p:cxnSp>
        <p:nvCxnSpPr>
          <p:cNvPr id="40" name="Straight Arrow Connector 23"/>
          <p:cNvCxnSpPr/>
          <p:nvPr/>
        </p:nvCxnSpPr>
        <p:spPr>
          <a:xfrm flipH="1">
            <a:off x="851295" y="2010548"/>
            <a:ext cx="369082" cy="123419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 21"/>
          <p:cNvSpPr/>
          <p:nvPr/>
        </p:nvSpPr>
        <p:spPr>
          <a:xfrm>
            <a:off x="8720322" y="4891653"/>
            <a:ext cx="1455078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Склад готовой продукции</a:t>
            </a:r>
            <a:endParaRPr lang="en-US" sz="1519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77" y="4972618"/>
            <a:ext cx="465300" cy="403167"/>
          </a:xfrm>
          <a:prstGeom prst="rect">
            <a:avLst/>
          </a:prstGeom>
        </p:spPr>
      </p:pic>
      <p:cxnSp>
        <p:nvCxnSpPr>
          <p:cNvPr id="46" name="Straight Arrow Connector 54"/>
          <p:cNvCxnSpPr/>
          <p:nvPr/>
        </p:nvCxnSpPr>
        <p:spPr>
          <a:xfrm flipH="1" flipV="1">
            <a:off x="8723624" y="4303733"/>
            <a:ext cx="775544" cy="60768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21"/>
          <p:cNvSpPr/>
          <p:nvPr/>
        </p:nvSpPr>
        <p:spPr>
          <a:xfrm>
            <a:off x="8095547" y="1679809"/>
            <a:ext cx="2203585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9" dirty="0" err="1">
                <a:latin typeface="Cambria" panose="02040503050406030204" pitchFamily="18" charset="0"/>
              </a:rPr>
              <a:t>Вальцешлифовальный</a:t>
            </a:r>
            <a:r>
              <a:rPr lang="ru-RU" sz="1519" dirty="0">
                <a:latin typeface="Cambria" panose="02040503050406030204" pitchFamily="18" charset="0"/>
              </a:rPr>
              <a:t> цех</a:t>
            </a:r>
            <a:endParaRPr lang="en-US" sz="1519" dirty="0"/>
          </a:p>
        </p:txBody>
      </p:sp>
      <p:pic>
        <p:nvPicPr>
          <p:cNvPr id="50" name="Рисунок 7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 b="323"/>
          <a:stretch/>
        </p:blipFill>
        <p:spPr>
          <a:xfrm>
            <a:off x="5256101" y="1696263"/>
            <a:ext cx="356576" cy="41520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38237" y="1529015"/>
            <a:ext cx="1563620" cy="79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19" dirty="0">
                <a:latin typeface="Cambria" panose="02040503050406030204" pitchFamily="18" charset="0"/>
              </a:rPr>
              <a:t>Кислородно-компрессорная станция</a:t>
            </a:r>
            <a:endParaRPr lang="en-US" sz="1519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912837" y="2299642"/>
            <a:ext cx="22575" cy="84828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1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62" name="TextBox 61">
            <a:hlinkClick r:id="rId16" action="ppaction://hlinksldjump"/>
          </p:cNvPr>
          <p:cNvSpPr txBox="1"/>
          <p:nvPr/>
        </p:nvSpPr>
        <p:spPr>
          <a:xfrm>
            <a:off x="1399086" y="1043448"/>
            <a:ext cx="8885438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технологические участки и агрегаты «Литейно-прокатного комплекса»</a:t>
            </a:r>
          </a:p>
        </p:txBody>
      </p:sp>
      <p:sp>
        <p:nvSpPr>
          <p:cNvPr id="63" name="Правая круглая скобка 62"/>
          <p:cNvSpPr/>
          <p:nvPr/>
        </p:nvSpPr>
        <p:spPr>
          <a:xfrm>
            <a:off x="10135713" y="1043448"/>
            <a:ext cx="48347" cy="36932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hlinkClick r:id="rId17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hlinkClick r:id="rId1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hlinkClick r:id="rId18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hlinkClick r:id="rId18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3"/>
          <p:cNvSpPr/>
          <p:nvPr/>
        </p:nvSpPr>
        <p:spPr>
          <a:xfrm>
            <a:off x="779372" y="1628800"/>
            <a:ext cx="160011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площадки</a:t>
            </a:r>
            <a:endParaRPr lang="ru-RU" sz="1013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779372" y="1820922"/>
            <a:ext cx="4066757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Строительная площадка расположена на территории действующего завода АО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</a:rPr>
              <a:t>"Узметкомбинат". </a:t>
            </a:r>
            <a:endParaRPr lang="ru-RU" sz="1013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Участок полностью готов к строительству, геолого-разведочные работы завершены.</a:t>
            </a:r>
          </a:p>
        </p:txBody>
      </p:sp>
      <p:sp>
        <p:nvSpPr>
          <p:cNvPr id="24" name="Прямоугольник 15"/>
          <p:cNvSpPr/>
          <p:nvPr/>
        </p:nvSpPr>
        <p:spPr>
          <a:xfrm>
            <a:off x="783473" y="2535579"/>
            <a:ext cx="2662908" cy="254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2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Подрядчики и Поставщики</a:t>
            </a:r>
          </a:p>
        </p:txBody>
      </p:sp>
      <p:pic>
        <p:nvPicPr>
          <p:cNvPr id="25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2" y="1905784"/>
            <a:ext cx="487706" cy="477752"/>
          </a:xfrm>
          <a:prstGeom prst="rect">
            <a:avLst/>
          </a:prstGeom>
        </p:spPr>
      </p:pic>
      <p:pic>
        <p:nvPicPr>
          <p:cNvPr id="26" name="Picture 25" descr="Parameters - Free business and finance icon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946131"/>
            <a:ext cx="610792" cy="5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" b="-226"/>
          <a:stretch/>
        </p:blipFill>
        <p:spPr>
          <a:xfrm>
            <a:off x="5206379" y="1868364"/>
            <a:ext cx="578906" cy="583771"/>
          </a:xfrm>
          <a:prstGeom prst="rect">
            <a:avLst/>
          </a:prstGeom>
        </p:spPr>
      </p:pic>
      <p:sp>
        <p:nvSpPr>
          <p:cNvPr id="29" name="Прямоугольник 21"/>
          <p:cNvSpPr/>
          <p:nvPr/>
        </p:nvSpPr>
        <p:spPr>
          <a:xfrm>
            <a:off x="5873027" y="1672070"/>
            <a:ext cx="156805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Базовый инжиниринг</a:t>
            </a:r>
            <a:endParaRPr lang="ru-RU" sz="1013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58" y="3302912"/>
            <a:ext cx="583027" cy="583027"/>
          </a:xfrm>
          <a:prstGeom prst="rect">
            <a:avLst/>
          </a:prstGeom>
        </p:spPr>
      </p:pic>
      <p:sp>
        <p:nvSpPr>
          <p:cNvPr id="31" name="Прямоугольник 23"/>
          <p:cNvSpPr/>
          <p:nvPr/>
        </p:nvSpPr>
        <p:spPr>
          <a:xfrm>
            <a:off x="5873027" y="3201016"/>
            <a:ext cx="201529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Подрядчик по строительству</a:t>
            </a:r>
            <a:endParaRPr lang="ru-RU" sz="1013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Прямоугольник 24"/>
          <p:cNvSpPr/>
          <p:nvPr/>
        </p:nvSpPr>
        <p:spPr>
          <a:xfrm>
            <a:off x="5873028" y="3478076"/>
            <a:ext cx="4193194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РХИ достиг мобилизационного прогресса на 72,53%. На участке уже начались земляные работы, часть тощих и технологических бетонных работ.</a:t>
            </a:r>
          </a:p>
        </p:txBody>
      </p:sp>
      <p:sp>
        <p:nvSpPr>
          <p:cNvPr id="35" name="Прямоугольник 27"/>
          <p:cNvSpPr/>
          <p:nvPr/>
        </p:nvSpPr>
        <p:spPr>
          <a:xfrm>
            <a:off x="5862554" y="1920406"/>
            <a:ext cx="420366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Базовый инжиниринг основного технологического оборудования был завершен компанией «Даниели» 28 августа 2020 года.</a:t>
            </a:r>
          </a:p>
        </p:txBody>
      </p:sp>
      <p:sp>
        <p:nvSpPr>
          <p:cNvPr id="36" name="Прямоугольник 33"/>
          <p:cNvSpPr/>
          <p:nvPr/>
        </p:nvSpPr>
        <p:spPr>
          <a:xfrm>
            <a:off x="783474" y="2746135"/>
            <a:ext cx="4189660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666" indent="-144666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Группа компаний «Danieli» является поставщиком и монтажником основного технологического и </a:t>
            </a:r>
            <a:r>
              <a:rPr lang="ru-RU" sz="1013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вспомогательно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</a:rPr>
              <a:t>-комплектующего оборудования, 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поставщиком основных инжиниринговых, консультационных и обучающих услуг.</a:t>
            </a:r>
          </a:p>
          <a:p>
            <a:pPr marL="144666" indent="-144666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ООО «Ренейссанс Хэви Индастриз» (РХИ) является генеральным подрядчиком для выполнения работ, связанных со строительством,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поставкой 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вспомогательного оборудования и услуг по рабочей документации. </a:t>
            </a:r>
            <a:endParaRPr lang="en-US" sz="101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Прямоугольник 38">
            <a:extLst>
              <a:ext uri="{FF2B5EF4-FFF2-40B4-BE49-F238E27FC236}">
                <a16:creationId xmlns="" xmlns:a16="http://schemas.microsoft.com/office/drawing/2014/main" id="{F5D89181-445B-41FD-BC29-A03EBA0657BB}"/>
              </a:ext>
            </a:extLst>
          </p:cNvPr>
          <p:cNvSpPr/>
          <p:nvPr/>
        </p:nvSpPr>
        <p:spPr>
          <a:xfrm>
            <a:off x="5873023" y="4040989"/>
            <a:ext cx="168828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Поставка оборудования</a:t>
            </a:r>
            <a:endParaRPr lang="ru-RU" sz="1013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Прямоугольник 39">
            <a:extLst>
              <a:ext uri="{FF2B5EF4-FFF2-40B4-BE49-F238E27FC236}">
                <a16:creationId xmlns="" xmlns:a16="http://schemas.microsoft.com/office/drawing/2014/main" id="{C9BDDE85-0485-48A5-8ED8-FA2BCD47276C}"/>
              </a:ext>
            </a:extLst>
          </p:cNvPr>
          <p:cNvSpPr/>
          <p:nvPr/>
        </p:nvSpPr>
        <p:spPr>
          <a:xfrm>
            <a:off x="5873028" y="4279832"/>
            <a:ext cx="4193194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Начался процесс закупки основного технологического оборудования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компании </a:t>
            </a:r>
            <a:r>
              <a:rPr lang="ru-RU" sz="1013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Danieli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. Прогресс в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закупке 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</a:rPr>
              <a:t>основного технологического оборудования - 75,2% и прогресс в производстве основного технологического оборудования - 50%.</a:t>
            </a:r>
          </a:p>
        </p:txBody>
      </p:sp>
      <p:pic>
        <p:nvPicPr>
          <p:cNvPr id="39" name="Рисунок 2">
            <a:extLst>
              <a:ext uri="{FF2B5EF4-FFF2-40B4-BE49-F238E27FC236}">
                <a16:creationId xmlns="" xmlns:a16="http://schemas.microsoft.com/office/drawing/2014/main" id="{F6F2F285-5F80-4417-868E-1D9E3FC79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76" y="4173076"/>
            <a:ext cx="784391" cy="624146"/>
          </a:xfrm>
          <a:prstGeom prst="rect">
            <a:avLst/>
          </a:prstGeom>
        </p:spPr>
      </p:pic>
      <p:sp>
        <p:nvSpPr>
          <p:cNvPr id="40" name="Прямоугольник 41">
            <a:extLst>
              <a:ext uri="{FF2B5EF4-FFF2-40B4-BE49-F238E27FC236}">
                <a16:creationId xmlns="" xmlns:a16="http://schemas.microsoft.com/office/drawing/2014/main" id="{E4CAD73F-3FB6-4858-B05F-D53E4BCD4C42}"/>
              </a:ext>
            </a:extLst>
          </p:cNvPr>
          <p:cNvSpPr/>
          <p:nvPr/>
        </p:nvSpPr>
        <p:spPr>
          <a:xfrm>
            <a:off x="5864038" y="2438143"/>
            <a:ext cx="1925527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Детальное проектирование</a:t>
            </a:r>
            <a:endParaRPr lang="ru-RU" sz="1052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Прямоугольник 52">
            <a:extLst>
              <a:ext uri="{FF2B5EF4-FFF2-40B4-BE49-F238E27FC236}">
                <a16:creationId xmlns="" xmlns:a16="http://schemas.microsoft.com/office/drawing/2014/main" id="{068D7096-0536-4CAB-92D7-628B17FF7F76}"/>
              </a:ext>
            </a:extLst>
          </p:cNvPr>
          <p:cNvSpPr/>
          <p:nvPr/>
        </p:nvSpPr>
        <p:spPr>
          <a:xfrm>
            <a:off x="5864632" y="2659072"/>
            <a:ext cx="4201589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Проектные работы выполняет «Укргипромез» (Украина), текущий прогресс составляет 35%. Завершение рабочего проектирования ожидается к июню 2021 года. </a:t>
            </a:r>
          </a:p>
        </p:txBody>
      </p:sp>
      <p:sp>
        <p:nvSpPr>
          <p:cNvPr id="42" name="Прямоугольник 53">
            <a:extLst>
              <a:ext uri="{FF2B5EF4-FFF2-40B4-BE49-F238E27FC236}">
                <a16:creationId xmlns="" xmlns:a16="http://schemas.microsoft.com/office/drawing/2014/main" id="{C48536C0-3EC5-4651-8516-20AAA6F150D6}"/>
              </a:ext>
            </a:extLst>
          </p:cNvPr>
          <p:cNvSpPr/>
          <p:nvPr/>
        </p:nvSpPr>
        <p:spPr>
          <a:xfrm>
            <a:off x="5862553" y="5021576"/>
            <a:ext cx="228176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b="1" dirty="0">
                <a:solidFill>
                  <a:srgbClr val="277AA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Технологические консультанты</a:t>
            </a:r>
            <a:endParaRPr lang="ru-RU" sz="1013" dirty="0">
              <a:solidFill>
                <a:srgbClr val="277AA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Прямоугольник 54">
            <a:extLst>
              <a:ext uri="{FF2B5EF4-FFF2-40B4-BE49-F238E27FC236}">
                <a16:creationId xmlns="" xmlns:a16="http://schemas.microsoft.com/office/drawing/2014/main" id="{F47417BE-B8A1-4C4C-8626-2E7F33E2827F}"/>
              </a:ext>
            </a:extLst>
          </p:cNvPr>
          <p:cNvSpPr/>
          <p:nvPr/>
        </p:nvSpPr>
        <p:spPr>
          <a:xfrm>
            <a:off x="5905376" y="5281997"/>
            <a:ext cx="4141431" cy="10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666" indent="-144666" algn="just">
              <a:spcAft>
                <a:spcPts val="253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Worley&amp;Parsons проводит оценку оптимизации затрат по проекту. Получение отчета ожидается в июне 2021 года.</a:t>
            </a:r>
          </a:p>
          <a:p>
            <a:pPr marL="144666" indent="-144666" algn="just">
              <a:spcAft>
                <a:spcPts val="253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WOOD's предоставил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частичному возобновлению проекта с учетом интеграции сырья с </a:t>
            </a:r>
            <a:r>
              <a:rPr lang="ru-RU" sz="1013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месторождением </a:t>
            </a: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Тебинбулак для использования на </a:t>
            </a:r>
            <a:b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013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АО «Узметкомбинат».</a:t>
            </a:r>
          </a:p>
        </p:txBody>
      </p:sp>
      <p:pic>
        <p:nvPicPr>
          <p:cNvPr id="44" name="Рисунок 6">
            <a:extLst>
              <a:ext uri="{FF2B5EF4-FFF2-40B4-BE49-F238E27FC236}">
                <a16:creationId xmlns="" xmlns:a16="http://schemas.microsoft.com/office/drawing/2014/main" id="{E381C014-6F0D-4DC2-8571-2763D15B2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71" y="5168107"/>
            <a:ext cx="721905" cy="721905"/>
          </a:xfrm>
          <a:prstGeom prst="rect">
            <a:avLst/>
          </a:prstGeom>
        </p:spPr>
      </p:pic>
      <p:pic>
        <p:nvPicPr>
          <p:cNvPr id="45" name="Picture 4" descr="Картинки по запросу &quot;detailed desing icon png&quot;">
            <a:extLst>
              <a:ext uri="{FF2B5EF4-FFF2-40B4-BE49-F238E27FC236}">
                <a16:creationId xmlns="" xmlns:a16="http://schemas.microsoft.com/office/drawing/2014/main" id="{9D4E62A6-9054-40D4-9AA4-555234E7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8" y="2640920"/>
            <a:ext cx="544083" cy="5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38606"/>
              </p:ext>
            </p:extLst>
          </p:nvPr>
        </p:nvGraphicFramePr>
        <p:xfrm>
          <a:off x="223123" y="4070534"/>
          <a:ext cx="4715090" cy="222806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335883">
                  <a:extLst>
                    <a:ext uri="{9D8B030D-6E8A-4147-A177-3AD203B41FA5}">
                      <a16:colId xmlns="" xmlns:a16="http://schemas.microsoft.com/office/drawing/2014/main" val="3749911941"/>
                    </a:ext>
                  </a:extLst>
                </a:gridCol>
                <a:gridCol w="779854">
                  <a:extLst>
                    <a:ext uri="{9D8B030D-6E8A-4147-A177-3AD203B41FA5}">
                      <a16:colId xmlns="" xmlns:a16="http://schemas.microsoft.com/office/drawing/2014/main" val="1736256609"/>
                    </a:ext>
                  </a:extLst>
                </a:gridCol>
                <a:gridCol w="2599353">
                  <a:extLst>
                    <a:ext uri="{9D8B030D-6E8A-4147-A177-3AD203B41FA5}">
                      <a16:colId xmlns="" xmlns:a16="http://schemas.microsoft.com/office/drawing/2014/main" val="2786201516"/>
                    </a:ext>
                  </a:extLst>
                </a:gridCol>
              </a:tblGrid>
              <a:tr h="31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Описание</a:t>
                      </a:r>
                      <a:endParaRPr lang="en-US" sz="900" b="1" kern="1200" dirty="0">
                        <a:solidFill>
                          <a:srgbClr val="277AA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Объём</a:t>
                      </a:r>
                      <a:r>
                        <a:rPr lang="en-US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/>
                      </a:r>
                      <a:br>
                        <a:rPr lang="en-US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</a:br>
                      <a:r>
                        <a:rPr lang="en-US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(</a:t>
                      </a:r>
                      <a:r>
                        <a:rPr lang="ru-RU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млн</a:t>
                      </a:r>
                      <a:r>
                        <a:rPr lang="en-US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</a:t>
                      </a:r>
                      <a:r>
                        <a:rPr lang="en-US" sz="900" b="1" kern="1200" baseline="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z-Cyrl-UZ" sz="900" b="1" kern="1200" baseline="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е</a:t>
                      </a:r>
                      <a:r>
                        <a:rPr lang="ru-RU" sz="900" b="1" kern="1200" baseline="0" dirty="0" err="1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вро</a:t>
                      </a:r>
                      <a:r>
                        <a:rPr lang="en-US" sz="900" b="1" kern="1200" baseline="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endParaRPr lang="en-US" sz="900" b="1" kern="1200" dirty="0">
                        <a:solidFill>
                          <a:srgbClr val="277AA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>
                          <a:solidFill>
                            <a:srgbClr val="277AA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Деятельное участие</a:t>
                      </a:r>
                      <a:endParaRPr lang="en-US" sz="900" b="1" kern="1200" dirty="0">
                        <a:solidFill>
                          <a:srgbClr val="277AA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31577932"/>
                  </a:ext>
                </a:extLst>
              </a:tr>
              <a:tr h="4405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  <a:latin typeface="Cambria" panose="02040503050406030204" pitchFamily="18" charset="0"/>
                        </a:rPr>
                        <a:t>Danieli &amp; C. Officine Meccaniche S.p.A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121.74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Поставка основного технологического оборудования, </a:t>
                      </a:r>
                      <a:r>
                        <a:rPr lang="ru-RU" sz="9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вспомогательно</a:t>
                      </a:r>
                      <a:r>
                        <a:rPr lang="ru-RU" sz="900" u="none" strike="noStrike" dirty="0" smtClean="0">
                          <a:effectLst/>
                          <a:latin typeface="Cambria" panose="02040503050406030204" pitchFamily="18" charset="0"/>
                        </a:rPr>
                        <a:t>-комплектующие </a:t>
                      </a:r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и прочие услуги.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6808507"/>
                  </a:ext>
                </a:extLst>
              </a:tr>
              <a:tr h="370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 Germany GmbH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111.04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Поставка основного технологического оборудования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76525966"/>
                  </a:ext>
                </a:extLst>
              </a:tr>
              <a:tr h="352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 Volga LLC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44.00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Поставка</a:t>
                      </a:r>
                      <a:r>
                        <a:rPr lang="ru-RU" sz="900" u="none" strike="noStrike" baseline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Cambria" panose="02040503050406030204" pitchFamily="18" charset="0"/>
                        </a:rPr>
                        <a:t>вспомогательно-коплектующего</a:t>
                      </a:r>
                      <a:r>
                        <a:rPr lang="ru-RU" sz="9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оборудования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86106838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 Construction International S.p.A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45.22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Монтаж </a:t>
                      </a:r>
                      <a:r>
                        <a:rPr lang="ru-RU" sz="900" u="none" strike="noStrike" dirty="0" smtClean="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r>
                        <a:rPr lang="ru-RU" sz="9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поставляемого оборудования </a:t>
                      </a:r>
                      <a:r>
                        <a:rPr lang="ru-RU" sz="900" u="none" strike="noStrike" baseline="0" dirty="0">
                          <a:effectLst/>
                          <a:latin typeface="Cambria" panose="02040503050406030204" pitchFamily="18" charset="0"/>
                        </a:rPr>
                        <a:t>компанией </a:t>
                      </a:r>
                      <a:r>
                        <a:rPr lang="en-US" sz="900" u="none" strike="noStrike" dirty="0" err="1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0807255"/>
                  </a:ext>
                </a:extLst>
              </a:tr>
              <a:tr h="440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Renaissance Heavy Industries LLC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smtClean="0">
                          <a:effectLst/>
                          <a:latin typeface="Cambria" panose="02040503050406030204" pitchFamily="18" charset="0"/>
                        </a:rPr>
                        <a:t>196.78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mbria" panose="02040503050406030204" pitchFamily="18" charset="0"/>
                        </a:rPr>
                        <a:t>Строительство основного технологического и вспомогательного здания и поставка вспомогательного оборудования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461986"/>
                  </a:ext>
                </a:extLst>
              </a:tr>
            </a:tbl>
          </a:graphicData>
        </a:graphic>
      </p:graphicFrame>
      <p:sp>
        <p:nvSpPr>
          <p:cNvPr id="28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10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9" name="TextBox 48">
            <a:hlinkClick r:id="rId12" action="ppaction://hlinksldjump"/>
          </p:cNvPr>
          <p:cNvSpPr txBox="1"/>
          <p:nvPr/>
        </p:nvSpPr>
        <p:spPr>
          <a:xfrm>
            <a:off x="1399086" y="1043448"/>
            <a:ext cx="5318820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 проекта «Литейно-прокатный комплекс»</a:t>
            </a:r>
          </a:p>
        </p:txBody>
      </p:sp>
      <p:sp>
        <p:nvSpPr>
          <p:cNvPr id="50" name="Правая круглая скобка 49"/>
          <p:cNvSpPr/>
          <p:nvPr/>
        </p:nvSpPr>
        <p:spPr>
          <a:xfrm>
            <a:off x="6727676" y="1043448"/>
            <a:ext cx="48347" cy="36932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rId13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14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14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 dirty="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rId6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hape 140">
            <a:extLst>
              <a:ext uri="{FF2B5EF4-FFF2-40B4-BE49-F238E27FC236}">
                <a16:creationId xmlns="" xmlns:a16="http://schemas.microsoft.com/office/drawing/2014/main" id="{94EB6943-E76A-4D3C-89ED-1247E8E55524}"/>
              </a:ext>
            </a:extLst>
          </p:cNvPr>
          <p:cNvSpPr/>
          <p:nvPr/>
        </p:nvSpPr>
        <p:spPr>
          <a:xfrm>
            <a:off x="268124" y="1682097"/>
            <a:ext cx="2718881" cy="3086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454DEC-E6F9-488E-8727-493A1B48A4FA}"/>
              </a:ext>
            </a:extLst>
          </p:cNvPr>
          <p:cNvSpPr txBox="1"/>
          <p:nvPr/>
        </p:nvSpPr>
        <p:spPr>
          <a:xfrm>
            <a:off x="281246" y="1673344"/>
            <a:ext cx="2927659" cy="32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19" b="1" dirty="0" smtClean="0">
                <a:solidFill>
                  <a:srgbClr val="225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Производимые продукции</a:t>
            </a:r>
            <a:endParaRPr lang="ru-RU" sz="1519" b="1" dirty="0">
              <a:solidFill>
                <a:srgbClr val="225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D19482-E13B-4150-86B5-A4995E4FB501}"/>
              </a:ext>
            </a:extLst>
          </p:cNvPr>
          <p:cNvSpPr txBox="1"/>
          <p:nvPr/>
        </p:nvSpPr>
        <p:spPr>
          <a:xfrm>
            <a:off x="99096" y="2023619"/>
            <a:ext cx="2937457" cy="152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12738">
              <a:tabLst>
                <a:tab pos="361950" algn="l"/>
              </a:tabLst>
            </a:pP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Ассортимент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продукции, выпускаемой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комбинатом,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включает:</a:t>
            </a: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844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Сортопрокат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стальные шары;</a:t>
            </a:r>
            <a:endParaRPr lang="ru-RU" sz="84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 </a:t>
            </a: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►Товары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народного потребления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(эмалированная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посуда, электроды и др.);</a:t>
            </a: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►Цветные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металлы и металлические изделия;</a:t>
            </a:r>
          </a:p>
          <a:p>
            <a:pPr algn="just"/>
            <a:endParaRPr lang="ru-RU" sz="84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84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sz="84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Теплоизоляционные материалы;          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9152E93-8124-415C-B736-C96F9C72EF15}"/>
              </a:ext>
            </a:extLst>
          </p:cNvPr>
          <p:cNvSpPr txBox="1"/>
          <p:nvPr/>
        </p:nvSpPr>
        <p:spPr>
          <a:xfrm>
            <a:off x="243021" y="3573016"/>
            <a:ext cx="2768429" cy="52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28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производства за предыдущие периоды приведен в таблице </a:t>
            </a:r>
            <a:r>
              <a:rPr lang="ru-RU" sz="92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ниже:</a:t>
            </a:r>
            <a:endParaRPr lang="ru-RU" sz="928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8DDE514-868B-47CA-84BA-6D7230A3E04C}"/>
              </a:ext>
            </a:extLst>
          </p:cNvPr>
          <p:cNvSpPr txBox="1"/>
          <p:nvPr/>
        </p:nvSpPr>
        <p:spPr>
          <a:xfrm>
            <a:off x="5031212" y="1896228"/>
            <a:ext cx="4890545" cy="146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670" indent="-14467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УМК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находится на юге Ташкентской области, в городе Бекабад, в 140 км от Ташкента и в 10 км от железнодорожной станции Бекабад.</a:t>
            </a:r>
          </a:p>
          <a:p>
            <a:pPr marL="144670" indent="-14467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площадка расположена в восточной промышленной зоне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Бекабад, на востоке и северо-востоке граничит с государственной границей Республики Таджикистан..  </a:t>
            </a:r>
          </a:p>
          <a:p>
            <a:pPr marL="144670" indent="-14467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комбината составляет – 412 га.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141">
            <a:extLst>
              <a:ext uri="{FF2B5EF4-FFF2-40B4-BE49-F238E27FC236}">
                <a16:creationId xmlns="" xmlns:a16="http://schemas.microsoft.com/office/drawing/2014/main" id="{7898373B-92F4-4DCF-9BE0-7876BAB3758F}"/>
              </a:ext>
            </a:extLst>
          </p:cNvPr>
          <p:cNvGrpSpPr/>
          <p:nvPr/>
        </p:nvGrpSpPr>
        <p:grpSpPr>
          <a:xfrm>
            <a:off x="3360124" y="1652546"/>
            <a:ext cx="6683856" cy="3718632"/>
            <a:chOff x="21335" y="-27936"/>
            <a:chExt cx="6273165" cy="3515356"/>
          </a:xfrm>
        </p:grpSpPr>
        <p:sp>
          <p:nvSpPr>
            <p:cNvPr id="50" name="Shape 142">
              <a:extLst>
                <a:ext uri="{FF2B5EF4-FFF2-40B4-BE49-F238E27FC236}">
                  <a16:creationId xmlns="" xmlns:a16="http://schemas.microsoft.com/office/drawing/2014/main" id="{B3037B6D-C76D-4B69-80C2-68B83E767159}"/>
                </a:ext>
              </a:extLst>
            </p:cNvPr>
            <p:cNvSpPr/>
            <p:nvPr/>
          </p:nvSpPr>
          <p:spPr>
            <a:xfrm>
              <a:off x="21335" y="76200"/>
              <a:ext cx="6273165" cy="3411220"/>
            </a:xfrm>
            <a:custGeom>
              <a:avLst/>
              <a:gdLst/>
              <a:ahLst/>
              <a:cxnLst/>
              <a:rect l="0" t="0" r="0" b="0"/>
              <a:pathLst>
                <a:path w="6273165" h="3411220">
                  <a:moveTo>
                    <a:pt x="0" y="3410712"/>
                  </a:moveTo>
                  <a:lnTo>
                    <a:pt x="6272784" y="3410712"/>
                  </a:lnTo>
                  <a:lnTo>
                    <a:pt x="6272784" y="0"/>
                  </a:lnTo>
                  <a:lnTo>
                    <a:pt x="0" y="0"/>
                  </a:lnTo>
                  <a:lnTo>
                    <a:pt x="0" y="3410712"/>
                  </a:lnTo>
                  <a:close/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Shape 143">
              <a:extLst>
                <a:ext uri="{FF2B5EF4-FFF2-40B4-BE49-F238E27FC236}">
                  <a16:creationId xmlns="" xmlns:a16="http://schemas.microsoft.com/office/drawing/2014/main" id="{92ECA3B4-201A-4081-9A2B-8AE48D09F74D}"/>
                </a:ext>
              </a:extLst>
            </p:cNvPr>
            <p:cNvSpPr/>
            <p:nvPr/>
          </p:nvSpPr>
          <p:spPr>
            <a:xfrm>
              <a:off x="130395" y="-27936"/>
              <a:ext cx="2920365" cy="182880"/>
            </a:xfrm>
            <a:custGeom>
              <a:avLst/>
              <a:gdLst/>
              <a:ahLst/>
              <a:cxnLst/>
              <a:rect l="0" t="0" r="0" b="0"/>
              <a:pathLst>
                <a:path w="2920365" h="182880">
                  <a:moveTo>
                    <a:pt x="2919983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2919983" y="182879"/>
                  </a:lnTo>
                  <a:lnTo>
                    <a:pt x="2919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hape 144">
              <a:extLst>
                <a:ext uri="{FF2B5EF4-FFF2-40B4-BE49-F238E27FC236}">
                  <a16:creationId xmlns="" xmlns:a16="http://schemas.microsoft.com/office/drawing/2014/main" id="{16A01533-E55B-4A42-B9EF-28D3C1152FAB}"/>
                </a:ext>
              </a:extLst>
            </p:cNvPr>
            <p:cNvSpPr/>
            <p:nvPr/>
          </p:nvSpPr>
          <p:spPr>
            <a:xfrm>
              <a:off x="135636" y="833628"/>
              <a:ext cx="4447540" cy="2545080"/>
            </a:xfrm>
            <a:custGeom>
              <a:avLst/>
              <a:gdLst/>
              <a:ahLst/>
              <a:cxnLst/>
              <a:rect l="0" t="0" r="0" b="0"/>
              <a:pathLst>
                <a:path w="4447540" h="2545080">
                  <a:moveTo>
                    <a:pt x="750062" y="0"/>
                  </a:moveTo>
                  <a:lnTo>
                    <a:pt x="267842" y="59181"/>
                  </a:lnTo>
                  <a:lnTo>
                    <a:pt x="0" y="118363"/>
                  </a:lnTo>
                  <a:lnTo>
                    <a:pt x="0" y="1302130"/>
                  </a:lnTo>
                  <a:lnTo>
                    <a:pt x="232155" y="1272539"/>
                  </a:lnTo>
                  <a:lnTo>
                    <a:pt x="232155" y="1109725"/>
                  </a:lnTo>
                  <a:lnTo>
                    <a:pt x="678688" y="858265"/>
                  </a:lnTo>
                  <a:lnTo>
                    <a:pt x="785876" y="961770"/>
                  </a:lnTo>
                  <a:lnTo>
                    <a:pt x="1018032" y="991361"/>
                  </a:lnTo>
                  <a:lnTo>
                    <a:pt x="1053718" y="1050543"/>
                  </a:lnTo>
                  <a:lnTo>
                    <a:pt x="1053718" y="1302130"/>
                  </a:lnTo>
                  <a:lnTo>
                    <a:pt x="1500251" y="1302130"/>
                  </a:lnTo>
                  <a:lnTo>
                    <a:pt x="1714500" y="1731264"/>
                  </a:lnTo>
                  <a:lnTo>
                    <a:pt x="2428875" y="2189949"/>
                  </a:lnTo>
                  <a:lnTo>
                    <a:pt x="2625343" y="2234349"/>
                  </a:lnTo>
                  <a:lnTo>
                    <a:pt x="2803906" y="2323122"/>
                  </a:lnTo>
                  <a:lnTo>
                    <a:pt x="2803906" y="2441498"/>
                  </a:lnTo>
                  <a:lnTo>
                    <a:pt x="3143249" y="2545079"/>
                  </a:lnTo>
                  <a:lnTo>
                    <a:pt x="3143249" y="2411907"/>
                  </a:lnTo>
                  <a:lnTo>
                    <a:pt x="3286124" y="2263940"/>
                  </a:lnTo>
                  <a:lnTo>
                    <a:pt x="3179064" y="2234349"/>
                  </a:lnTo>
                  <a:lnTo>
                    <a:pt x="3214751" y="2012391"/>
                  </a:lnTo>
                  <a:lnTo>
                    <a:pt x="3000374" y="2012391"/>
                  </a:lnTo>
                  <a:lnTo>
                    <a:pt x="3000374" y="1849615"/>
                  </a:lnTo>
                  <a:lnTo>
                    <a:pt x="3339718" y="1849615"/>
                  </a:lnTo>
                  <a:lnTo>
                    <a:pt x="3321939" y="1612899"/>
                  </a:lnTo>
                  <a:lnTo>
                    <a:pt x="3411219" y="1642490"/>
                  </a:lnTo>
                  <a:lnTo>
                    <a:pt x="3554094" y="1583308"/>
                  </a:lnTo>
                  <a:lnTo>
                    <a:pt x="3625468" y="1450085"/>
                  </a:lnTo>
                  <a:lnTo>
                    <a:pt x="3786251" y="1420494"/>
                  </a:lnTo>
                  <a:lnTo>
                    <a:pt x="3893439" y="1450085"/>
                  </a:lnTo>
                  <a:lnTo>
                    <a:pt x="3857624" y="1583308"/>
                  </a:lnTo>
                  <a:lnTo>
                    <a:pt x="3964813" y="1642490"/>
                  </a:lnTo>
                  <a:lnTo>
                    <a:pt x="4143374" y="1642490"/>
                  </a:lnTo>
                  <a:lnTo>
                    <a:pt x="4304157" y="1583308"/>
                  </a:lnTo>
                  <a:lnTo>
                    <a:pt x="4447032" y="1450085"/>
                  </a:lnTo>
                  <a:lnTo>
                    <a:pt x="4304157" y="1302130"/>
                  </a:lnTo>
                  <a:lnTo>
                    <a:pt x="4143374" y="1213357"/>
                  </a:lnTo>
                  <a:lnTo>
                    <a:pt x="3964813" y="1272539"/>
                  </a:lnTo>
                  <a:lnTo>
                    <a:pt x="3786251" y="1213357"/>
                  </a:lnTo>
                  <a:lnTo>
                    <a:pt x="3857624" y="1168907"/>
                  </a:lnTo>
                  <a:lnTo>
                    <a:pt x="3893439" y="991361"/>
                  </a:lnTo>
                  <a:lnTo>
                    <a:pt x="3554094" y="1198498"/>
                  </a:lnTo>
                  <a:lnTo>
                    <a:pt x="3375406" y="1361312"/>
                  </a:lnTo>
                  <a:lnTo>
                    <a:pt x="3339718" y="1509267"/>
                  </a:lnTo>
                  <a:lnTo>
                    <a:pt x="3214751" y="1509267"/>
                  </a:lnTo>
                  <a:lnTo>
                    <a:pt x="3214751" y="1361312"/>
                  </a:lnTo>
                  <a:lnTo>
                    <a:pt x="3143249" y="1302130"/>
                  </a:lnTo>
                  <a:lnTo>
                    <a:pt x="2839719" y="1361312"/>
                  </a:lnTo>
                  <a:lnTo>
                    <a:pt x="2803906" y="1109725"/>
                  </a:lnTo>
                  <a:lnTo>
                    <a:pt x="2625343" y="961770"/>
                  </a:lnTo>
                  <a:lnTo>
                    <a:pt x="2625343" y="858265"/>
                  </a:lnTo>
                  <a:lnTo>
                    <a:pt x="2321687" y="547496"/>
                  </a:lnTo>
                  <a:lnTo>
                    <a:pt x="2178812" y="562228"/>
                  </a:lnTo>
                  <a:lnTo>
                    <a:pt x="1571625" y="591819"/>
                  </a:lnTo>
                  <a:lnTo>
                    <a:pt x="1339468" y="310768"/>
                  </a:lnTo>
                  <a:lnTo>
                    <a:pt x="1160907" y="251586"/>
                  </a:lnTo>
                  <a:lnTo>
                    <a:pt x="892937" y="88772"/>
                  </a:lnTo>
                  <a:lnTo>
                    <a:pt x="750062" y="0"/>
                  </a:lnTo>
                  <a:close/>
                </a:path>
              </a:pathLst>
            </a:custGeom>
            <a:solidFill>
              <a:srgbClr val="D0D2D2"/>
            </a:solidFill>
          </p:spPr>
          <p:txBody>
            <a:bodyPr/>
            <a:lstStyle/>
            <a:p>
              <a:endParaRPr lang="ru-RU" sz="151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Shape 145">
              <a:extLst>
                <a:ext uri="{FF2B5EF4-FFF2-40B4-BE49-F238E27FC236}">
                  <a16:creationId xmlns="" xmlns:a16="http://schemas.microsoft.com/office/drawing/2014/main" id="{DACD001B-2406-488E-B156-C76EEC38B594}"/>
                </a:ext>
              </a:extLst>
            </p:cNvPr>
            <p:cNvSpPr/>
            <p:nvPr/>
          </p:nvSpPr>
          <p:spPr>
            <a:xfrm>
              <a:off x="135636" y="833628"/>
              <a:ext cx="4447540" cy="2545080"/>
            </a:xfrm>
            <a:custGeom>
              <a:avLst/>
              <a:gdLst/>
              <a:ahLst/>
              <a:cxnLst/>
              <a:rect l="0" t="0" r="0" b="0"/>
              <a:pathLst>
                <a:path w="4447540" h="2545080">
                  <a:moveTo>
                    <a:pt x="0" y="1302130"/>
                  </a:moveTo>
                  <a:lnTo>
                    <a:pt x="0" y="118363"/>
                  </a:lnTo>
                  <a:lnTo>
                    <a:pt x="267842" y="59181"/>
                  </a:lnTo>
                  <a:lnTo>
                    <a:pt x="750062" y="0"/>
                  </a:lnTo>
                  <a:lnTo>
                    <a:pt x="892937" y="88772"/>
                  </a:lnTo>
                  <a:lnTo>
                    <a:pt x="1160907" y="251586"/>
                  </a:lnTo>
                  <a:lnTo>
                    <a:pt x="1339468" y="310768"/>
                  </a:lnTo>
                  <a:lnTo>
                    <a:pt x="1571625" y="591819"/>
                  </a:lnTo>
                  <a:lnTo>
                    <a:pt x="2178812" y="562228"/>
                  </a:lnTo>
                  <a:lnTo>
                    <a:pt x="2321687" y="547496"/>
                  </a:lnTo>
                  <a:lnTo>
                    <a:pt x="2625343" y="858265"/>
                  </a:lnTo>
                  <a:lnTo>
                    <a:pt x="2625343" y="961770"/>
                  </a:lnTo>
                  <a:lnTo>
                    <a:pt x="2803906" y="1109725"/>
                  </a:lnTo>
                  <a:lnTo>
                    <a:pt x="2839719" y="1361312"/>
                  </a:lnTo>
                  <a:lnTo>
                    <a:pt x="3143249" y="1302130"/>
                  </a:lnTo>
                  <a:lnTo>
                    <a:pt x="3214751" y="1361312"/>
                  </a:lnTo>
                  <a:lnTo>
                    <a:pt x="3214751" y="1509267"/>
                  </a:lnTo>
                  <a:lnTo>
                    <a:pt x="3339718" y="1509267"/>
                  </a:lnTo>
                  <a:lnTo>
                    <a:pt x="3375406" y="1361312"/>
                  </a:lnTo>
                  <a:lnTo>
                    <a:pt x="3554094" y="1198498"/>
                  </a:lnTo>
                  <a:lnTo>
                    <a:pt x="3893439" y="991361"/>
                  </a:lnTo>
                  <a:lnTo>
                    <a:pt x="3857624" y="1168907"/>
                  </a:lnTo>
                  <a:lnTo>
                    <a:pt x="3786251" y="1213357"/>
                  </a:lnTo>
                  <a:lnTo>
                    <a:pt x="3964813" y="1272539"/>
                  </a:lnTo>
                  <a:lnTo>
                    <a:pt x="4143374" y="1213357"/>
                  </a:lnTo>
                  <a:lnTo>
                    <a:pt x="4304157" y="1302130"/>
                  </a:lnTo>
                  <a:lnTo>
                    <a:pt x="4447032" y="1450085"/>
                  </a:lnTo>
                  <a:lnTo>
                    <a:pt x="4304157" y="1583308"/>
                  </a:lnTo>
                  <a:lnTo>
                    <a:pt x="4143374" y="1642490"/>
                  </a:lnTo>
                  <a:lnTo>
                    <a:pt x="3964813" y="1642490"/>
                  </a:lnTo>
                  <a:lnTo>
                    <a:pt x="3857624" y="1583308"/>
                  </a:lnTo>
                  <a:lnTo>
                    <a:pt x="3893439" y="1450085"/>
                  </a:lnTo>
                  <a:lnTo>
                    <a:pt x="3786251" y="1420494"/>
                  </a:lnTo>
                  <a:lnTo>
                    <a:pt x="3625468" y="1450085"/>
                  </a:lnTo>
                  <a:lnTo>
                    <a:pt x="3554094" y="1583308"/>
                  </a:lnTo>
                  <a:lnTo>
                    <a:pt x="3411219" y="1642490"/>
                  </a:lnTo>
                  <a:lnTo>
                    <a:pt x="3321939" y="1612899"/>
                  </a:lnTo>
                  <a:lnTo>
                    <a:pt x="3339718" y="1849615"/>
                  </a:lnTo>
                  <a:lnTo>
                    <a:pt x="3000374" y="1849615"/>
                  </a:lnTo>
                  <a:lnTo>
                    <a:pt x="3000374" y="2012391"/>
                  </a:lnTo>
                  <a:lnTo>
                    <a:pt x="3214751" y="2012391"/>
                  </a:lnTo>
                  <a:lnTo>
                    <a:pt x="3179064" y="2234349"/>
                  </a:lnTo>
                  <a:lnTo>
                    <a:pt x="3286124" y="2263940"/>
                  </a:lnTo>
                  <a:lnTo>
                    <a:pt x="3143249" y="2411907"/>
                  </a:lnTo>
                  <a:lnTo>
                    <a:pt x="3143249" y="2545079"/>
                  </a:lnTo>
                  <a:lnTo>
                    <a:pt x="2803906" y="2441498"/>
                  </a:lnTo>
                  <a:lnTo>
                    <a:pt x="2803906" y="2323122"/>
                  </a:lnTo>
                  <a:lnTo>
                    <a:pt x="2625343" y="2234349"/>
                  </a:lnTo>
                  <a:lnTo>
                    <a:pt x="2428875" y="2189949"/>
                  </a:lnTo>
                  <a:lnTo>
                    <a:pt x="1714500" y="1731264"/>
                  </a:lnTo>
                  <a:lnTo>
                    <a:pt x="1500251" y="1302130"/>
                  </a:lnTo>
                  <a:lnTo>
                    <a:pt x="1053718" y="1302130"/>
                  </a:lnTo>
                  <a:lnTo>
                    <a:pt x="1053718" y="1050543"/>
                  </a:lnTo>
                  <a:lnTo>
                    <a:pt x="1018032" y="991361"/>
                  </a:lnTo>
                  <a:lnTo>
                    <a:pt x="785876" y="961770"/>
                  </a:lnTo>
                  <a:lnTo>
                    <a:pt x="678688" y="858265"/>
                  </a:lnTo>
                  <a:lnTo>
                    <a:pt x="232155" y="1109725"/>
                  </a:lnTo>
                  <a:lnTo>
                    <a:pt x="232155" y="1272539"/>
                  </a:lnTo>
                  <a:lnTo>
                    <a:pt x="0" y="1302130"/>
                  </a:lnTo>
                  <a:close/>
                </a:path>
              </a:pathLst>
            </a:custGeom>
            <a:ln w="3175">
              <a:solidFill>
                <a:srgbClr val="DFDFDF"/>
              </a:solidFill>
            </a:ln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46">
              <a:extLst>
                <a:ext uri="{FF2B5EF4-FFF2-40B4-BE49-F238E27FC236}">
                  <a16:creationId xmlns="" xmlns:a16="http://schemas.microsoft.com/office/drawing/2014/main" id="{8EF0984D-B84E-42E7-A027-205BF37DBFBD}"/>
                </a:ext>
              </a:extLst>
            </p:cNvPr>
            <p:cNvSpPr/>
            <p:nvPr/>
          </p:nvSpPr>
          <p:spPr>
            <a:xfrm>
              <a:off x="3471671" y="1825752"/>
              <a:ext cx="557530" cy="658495"/>
            </a:xfrm>
            <a:custGeom>
              <a:avLst/>
              <a:gdLst/>
              <a:ahLst/>
              <a:cxnLst/>
              <a:rect l="0" t="0" r="0" b="0"/>
              <a:pathLst>
                <a:path w="557530" h="658495">
                  <a:moveTo>
                    <a:pt x="557402" y="0"/>
                  </a:moveTo>
                  <a:lnTo>
                    <a:pt x="324484" y="142366"/>
                  </a:lnTo>
                  <a:lnTo>
                    <a:pt x="217424" y="201548"/>
                  </a:lnTo>
                  <a:lnTo>
                    <a:pt x="104203" y="307256"/>
                  </a:lnTo>
                  <a:lnTo>
                    <a:pt x="73659" y="331438"/>
                  </a:lnTo>
                  <a:lnTo>
                    <a:pt x="46354" y="354333"/>
                  </a:lnTo>
                  <a:lnTo>
                    <a:pt x="40767" y="364870"/>
                  </a:lnTo>
                  <a:lnTo>
                    <a:pt x="0" y="512698"/>
                  </a:lnTo>
                  <a:lnTo>
                    <a:pt x="80899" y="658367"/>
                  </a:lnTo>
                  <a:lnTo>
                    <a:pt x="223774" y="598804"/>
                  </a:lnTo>
                  <a:lnTo>
                    <a:pt x="239575" y="572099"/>
                  </a:lnTo>
                  <a:lnTo>
                    <a:pt x="289371" y="480968"/>
                  </a:lnTo>
                  <a:lnTo>
                    <a:pt x="301244" y="460120"/>
                  </a:lnTo>
                  <a:lnTo>
                    <a:pt x="311935" y="459299"/>
                  </a:lnTo>
                  <a:lnTo>
                    <a:pt x="335629" y="453262"/>
                  </a:lnTo>
                  <a:lnTo>
                    <a:pt x="358036" y="447226"/>
                  </a:lnTo>
                  <a:lnTo>
                    <a:pt x="450917" y="435492"/>
                  </a:lnTo>
                  <a:lnTo>
                    <a:pt x="466217" y="433196"/>
                  </a:lnTo>
                  <a:lnTo>
                    <a:pt x="557529" y="249427"/>
                  </a:lnTo>
                  <a:lnTo>
                    <a:pt x="546649" y="248548"/>
                  </a:lnTo>
                  <a:lnTo>
                    <a:pt x="483360" y="232550"/>
                  </a:lnTo>
                  <a:lnTo>
                    <a:pt x="464693" y="229742"/>
                  </a:lnTo>
                  <a:lnTo>
                    <a:pt x="468592" y="218493"/>
                  </a:lnTo>
                  <a:lnTo>
                    <a:pt x="489029" y="201088"/>
                  </a:lnTo>
                  <a:lnTo>
                    <a:pt x="511395" y="184326"/>
                  </a:lnTo>
                  <a:lnTo>
                    <a:pt x="521080" y="175005"/>
                  </a:lnTo>
                  <a:lnTo>
                    <a:pt x="524327" y="169271"/>
                  </a:lnTo>
                  <a:lnTo>
                    <a:pt x="528859" y="149891"/>
                  </a:lnTo>
                  <a:lnTo>
                    <a:pt x="557402" y="0"/>
                  </a:lnTo>
                  <a:close/>
                </a:path>
              </a:pathLst>
            </a:custGeom>
            <a:solidFill>
              <a:srgbClr val="FDD301"/>
            </a:solidFill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hape 147">
              <a:extLst>
                <a:ext uri="{FF2B5EF4-FFF2-40B4-BE49-F238E27FC236}">
                  <a16:creationId xmlns="" xmlns:a16="http://schemas.microsoft.com/office/drawing/2014/main" id="{BA91BF29-6CCD-46FB-91C7-4FFBC42094A9}"/>
                </a:ext>
              </a:extLst>
            </p:cNvPr>
            <p:cNvSpPr/>
            <p:nvPr/>
          </p:nvSpPr>
          <p:spPr>
            <a:xfrm>
              <a:off x="3471671" y="2609492"/>
              <a:ext cx="408940" cy="335280"/>
            </a:xfrm>
            <a:custGeom>
              <a:avLst/>
              <a:gdLst/>
              <a:ahLst/>
              <a:cxnLst/>
              <a:rect l="0" t="0" r="0" b="0"/>
              <a:pathLst>
                <a:path w="408940" h="335280">
                  <a:moveTo>
                    <a:pt x="408431" y="325462"/>
                  </a:moveTo>
                  <a:lnTo>
                    <a:pt x="0" y="325462"/>
                  </a:lnTo>
                  <a:lnTo>
                    <a:pt x="0" y="335279"/>
                  </a:lnTo>
                  <a:lnTo>
                    <a:pt x="408431" y="335279"/>
                  </a:lnTo>
                  <a:lnTo>
                    <a:pt x="408431" y="325462"/>
                  </a:lnTo>
                  <a:close/>
                </a:path>
                <a:path w="408940" h="335280">
                  <a:moveTo>
                    <a:pt x="251586" y="276364"/>
                  </a:moveTo>
                  <a:lnTo>
                    <a:pt x="200025" y="276364"/>
                  </a:lnTo>
                  <a:lnTo>
                    <a:pt x="200025" y="325462"/>
                  </a:lnTo>
                  <a:lnTo>
                    <a:pt x="207263" y="325462"/>
                  </a:lnTo>
                  <a:lnTo>
                    <a:pt x="207263" y="283375"/>
                  </a:lnTo>
                  <a:lnTo>
                    <a:pt x="251586" y="283375"/>
                  </a:lnTo>
                  <a:lnTo>
                    <a:pt x="251586" y="276364"/>
                  </a:lnTo>
                  <a:close/>
                </a:path>
                <a:path w="408940" h="335280">
                  <a:moveTo>
                    <a:pt x="228726" y="283375"/>
                  </a:moveTo>
                  <a:lnTo>
                    <a:pt x="221614" y="283375"/>
                  </a:lnTo>
                  <a:lnTo>
                    <a:pt x="221614" y="325462"/>
                  </a:lnTo>
                  <a:lnTo>
                    <a:pt x="228726" y="325462"/>
                  </a:lnTo>
                  <a:lnTo>
                    <a:pt x="228726" y="283375"/>
                  </a:lnTo>
                  <a:close/>
                </a:path>
                <a:path w="408940" h="335280">
                  <a:moveTo>
                    <a:pt x="251586" y="283375"/>
                  </a:moveTo>
                  <a:lnTo>
                    <a:pt x="244347" y="283375"/>
                  </a:lnTo>
                  <a:lnTo>
                    <a:pt x="244347" y="325462"/>
                  </a:lnTo>
                  <a:lnTo>
                    <a:pt x="251586" y="325462"/>
                  </a:lnTo>
                  <a:lnTo>
                    <a:pt x="251586" y="283375"/>
                  </a:lnTo>
                  <a:close/>
                </a:path>
                <a:path w="408940" h="335280">
                  <a:moveTo>
                    <a:pt x="29971" y="157098"/>
                  </a:moveTo>
                  <a:lnTo>
                    <a:pt x="29971" y="315645"/>
                  </a:lnTo>
                  <a:lnTo>
                    <a:pt x="45465" y="315645"/>
                  </a:lnTo>
                  <a:lnTo>
                    <a:pt x="45465" y="237083"/>
                  </a:lnTo>
                  <a:lnTo>
                    <a:pt x="173767" y="237083"/>
                  </a:lnTo>
                  <a:lnTo>
                    <a:pt x="173628" y="227266"/>
                  </a:lnTo>
                  <a:lnTo>
                    <a:pt x="45465" y="227266"/>
                  </a:lnTo>
                  <a:lnTo>
                    <a:pt x="45465" y="183768"/>
                  </a:lnTo>
                  <a:lnTo>
                    <a:pt x="99440" y="183768"/>
                  </a:lnTo>
                  <a:lnTo>
                    <a:pt x="88645" y="179565"/>
                  </a:lnTo>
                  <a:lnTo>
                    <a:pt x="88719" y="176758"/>
                  </a:lnTo>
                  <a:lnTo>
                    <a:pt x="80263" y="176758"/>
                  </a:lnTo>
                  <a:lnTo>
                    <a:pt x="29971" y="157098"/>
                  </a:lnTo>
                  <a:close/>
                </a:path>
                <a:path w="408940" h="335280">
                  <a:moveTo>
                    <a:pt x="173767" y="237083"/>
                  </a:moveTo>
                  <a:lnTo>
                    <a:pt x="166496" y="237083"/>
                  </a:lnTo>
                  <a:lnTo>
                    <a:pt x="166496" y="315645"/>
                  </a:lnTo>
                  <a:lnTo>
                    <a:pt x="174878" y="315645"/>
                  </a:lnTo>
                  <a:lnTo>
                    <a:pt x="173767" y="237083"/>
                  </a:lnTo>
                  <a:close/>
                </a:path>
                <a:path w="408940" h="335280">
                  <a:moveTo>
                    <a:pt x="271477" y="180962"/>
                  </a:moveTo>
                  <a:lnTo>
                    <a:pt x="220344" y="180962"/>
                  </a:lnTo>
                  <a:lnTo>
                    <a:pt x="295782" y="227266"/>
                  </a:lnTo>
                  <a:lnTo>
                    <a:pt x="200025" y="227266"/>
                  </a:lnTo>
                  <a:lnTo>
                    <a:pt x="200025" y="237083"/>
                  </a:lnTo>
                  <a:lnTo>
                    <a:pt x="364108" y="237083"/>
                  </a:lnTo>
                  <a:lnTo>
                    <a:pt x="364108" y="315645"/>
                  </a:lnTo>
                  <a:lnTo>
                    <a:pt x="380872" y="315645"/>
                  </a:lnTo>
                  <a:lnTo>
                    <a:pt x="380872" y="223050"/>
                  </a:lnTo>
                  <a:lnTo>
                    <a:pt x="271477" y="180962"/>
                  </a:lnTo>
                  <a:close/>
                </a:path>
                <a:path w="408940" h="335280">
                  <a:moveTo>
                    <a:pt x="286257" y="276364"/>
                  </a:moveTo>
                  <a:lnTo>
                    <a:pt x="279018" y="276364"/>
                  </a:lnTo>
                  <a:lnTo>
                    <a:pt x="279018" y="294601"/>
                  </a:lnTo>
                  <a:lnTo>
                    <a:pt x="286257" y="294601"/>
                  </a:lnTo>
                  <a:lnTo>
                    <a:pt x="286257" y="276364"/>
                  </a:lnTo>
                  <a:close/>
                </a:path>
                <a:path w="408940" h="335280">
                  <a:moveTo>
                    <a:pt x="307847" y="276364"/>
                  </a:moveTo>
                  <a:lnTo>
                    <a:pt x="300608" y="276364"/>
                  </a:lnTo>
                  <a:lnTo>
                    <a:pt x="300608" y="294601"/>
                  </a:lnTo>
                  <a:lnTo>
                    <a:pt x="307847" y="294601"/>
                  </a:lnTo>
                  <a:lnTo>
                    <a:pt x="307847" y="276364"/>
                  </a:lnTo>
                  <a:close/>
                </a:path>
                <a:path w="408940" h="335280">
                  <a:moveTo>
                    <a:pt x="329437" y="276364"/>
                  </a:moveTo>
                  <a:lnTo>
                    <a:pt x="322198" y="276364"/>
                  </a:lnTo>
                  <a:lnTo>
                    <a:pt x="322198" y="294601"/>
                  </a:lnTo>
                  <a:lnTo>
                    <a:pt x="329437" y="294601"/>
                  </a:lnTo>
                  <a:lnTo>
                    <a:pt x="329437" y="276364"/>
                  </a:lnTo>
                  <a:close/>
                </a:path>
                <a:path w="408940" h="335280">
                  <a:moveTo>
                    <a:pt x="87375" y="263740"/>
                  </a:moveTo>
                  <a:lnTo>
                    <a:pt x="78993" y="263740"/>
                  </a:lnTo>
                  <a:lnTo>
                    <a:pt x="78993" y="281965"/>
                  </a:lnTo>
                  <a:lnTo>
                    <a:pt x="87375" y="281965"/>
                  </a:lnTo>
                  <a:lnTo>
                    <a:pt x="87375" y="263740"/>
                  </a:lnTo>
                  <a:close/>
                </a:path>
                <a:path w="408940" h="335280">
                  <a:moveTo>
                    <a:pt x="108965" y="263740"/>
                  </a:moveTo>
                  <a:lnTo>
                    <a:pt x="100583" y="263740"/>
                  </a:lnTo>
                  <a:lnTo>
                    <a:pt x="100583" y="281965"/>
                  </a:lnTo>
                  <a:lnTo>
                    <a:pt x="108965" y="281965"/>
                  </a:lnTo>
                  <a:lnTo>
                    <a:pt x="108965" y="263740"/>
                  </a:lnTo>
                  <a:close/>
                </a:path>
                <a:path w="408940" h="335280">
                  <a:moveTo>
                    <a:pt x="130555" y="263740"/>
                  </a:moveTo>
                  <a:lnTo>
                    <a:pt x="122173" y="263740"/>
                  </a:lnTo>
                  <a:lnTo>
                    <a:pt x="122173" y="281965"/>
                  </a:lnTo>
                  <a:lnTo>
                    <a:pt x="130555" y="281965"/>
                  </a:lnTo>
                  <a:lnTo>
                    <a:pt x="130555" y="263740"/>
                  </a:lnTo>
                  <a:close/>
                </a:path>
                <a:path w="408940" h="335280">
                  <a:moveTo>
                    <a:pt x="104422" y="86994"/>
                  </a:moveTo>
                  <a:lnTo>
                    <a:pt x="95757" y="86994"/>
                  </a:lnTo>
                  <a:lnTo>
                    <a:pt x="99440" y="183768"/>
                  </a:lnTo>
                  <a:lnTo>
                    <a:pt x="45465" y="183768"/>
                  </a:lnTo>
                  <a:lnTo>
                    <a:pt x="153288" y="227266"/>
                  </a:lnTo>
                  <a:lnTo>
                    <a:pt x="173628" y="227266"/>
                  </a:lnTo>
                  <a:lnTo>
                    <a:pt x="173608" y="225856"/>
                  </a:lnTo>
                  <a:lnTo>
                    <a:pt x="137794" y="210426"/>
                  </a:lnTo>
                  <a:lnTo>
                    <a:pt x="181027" y="194995"/>
                  </a:lnTo>
                  <a:lnTo>
                    <a:pt x="127000" y="194995"/>
                  </a:lnTo>
                  <a:lnTo>
                    <a:pt x="107822" y="187985"/>
                  </a:lnTo>
                  <a:lnTo>
                    <a:pt x="104422" y="86994"/>
                  </a:lnTo>
                  <a:close/>
                </a:path>
                <a:path w="408940" h="335280">
                  <a:moveTo>
                    <a:pt x="220344" y="161289"/>
                  </a:moveTo>
                  <a:lnTo>
                    <a:pt x="127000" y="194995"/>
                  </a:lnTo>
                  <a:lnTo>
                    <a:pt x="181027" y="194995"/>
                  </a:lnTo>
                  <a:lnTo>
                    <a:pt x="220344" y="180962"/>
                  </a:lnTo>
                  <a:lnTo>
                    <a:pt x="271477" y="180962"/>
                  </a:lnTo>
                  <a:lnTo>
                    <a:pt x="220344" y="161289"/>
                  </a:lnTo>
                  <a:close/>
                </a:path>
                <a:path w="408940" h="335280">
                  <a:moveTo>
                    <a:pt x="104139" y="78612"/>
                  </a:moveTo>
                  <a:lnTo>
                    <a:pt x="83819" y="78612"/>
                  </a:lnTo>
                  <a:lnTo>
                    <a:pt x="80263" y="176758"/>
                  </a:lnTo>
                  <a:lnTo>
                    <a:pt x="88719" y="176758"/>
                  </a:lnTo>
                  <a:lnTo>
                    <a:pt x="91058" y="86994"/>
                  </a:lnTo>
                  <a:lnTo>
                    <a:pt x="104422" y="86994"/>
                  </a:lnTo>
                  <a:lnTo>
                    <a:pt x="104139" y="78612"/>
                  </a:lnTo>
                  <a:close/>
                </a:path>
                <a:path w="408940" h="335280">
                  <a:moveTo>
                    <a:pt x="123316" y="32257"/>
                  </a:moveTo>
                  <a:lnTo>
                    <a:pt x="95757" y="32257"/>
                  </a:lnTo>
                  <a:lnTo>
                    <a:pt x="89788" y="35051"/>
                  </a:lnTo>
                  <a:lnTo>
                    <a:pt x="78982" y="41358"/>
                  </a:lnTo>
                  <a:lnTo>
                    <a:pt x="75914" y="49783"/>
                  </a:lnTo>
                  <a:lnTo>
                    <a:pt x="78894" y="57161"/>
                  </a:lnTo>
                  <a:lnTo>
                    <a:pt x="86232" y="60324"/>
                  </a:lnTo>
                  <a:lnTo>
                    <a:pt x="275462" y="60324"/>
                  </a:lnTo>
                  <a:lnTo>
                    <a:pt x="286281" y="54608"/>
                  </a:lnTo>
                  <a:lnTo>
                    <a:pt x="286663" y="51942"/>
                  </a:lnTo>
                  <a:lnTo>
                    <a:pt x="85089" y="51942"/>
                  </a:lnTo>
                  <a:lnTo>
                    <a:pt x="83819" y="50545"/>
                  </a:lnTo>
                  <a:lnTo>
                    <a:pt x="112648" y="42036"/>
                  </a:lnTo>
                  <a:lnTo>
                    <a:pt x="132549" y="42036"/>
                  </a:lnTo>
                  <a:lnTo>
                    <a:pt x="135342" y="40792"/>
                  </a:lnTo>
                  <a:lnTo>
                    <a:pt x="142081" y="39068"/>
                  </a:lnTo>
                  <a:lnTo>
                    <a:pt x="149058" y="38129"/>
                  </a:lnTo>
                  <a:lnTo>
                    <a:pt x="155701" y="37845"/>
                  </a:lnTo>
                  <a:lnTo>
                    <a:pt x="164083" y="37845"/>
                  </a:lnTo>
                  <a:lnTo>
                    <a:pt x="165290" y="33654"/>
                  </a:lnTo>
                  <a:lnTo>
                    <a:pt x="128142" y="33654"/>
                  </a:lnTo>
                  <a:lnTo>
                    <a:pt x="123316" y="32257"/>
                  </a:lnTo>
                  <a:close/>
                </a:path>
                <a:path w="408940" h="335280">
                  <a:moveTo>
                    <a:pt x="278714" y="32257"/>
                  </a:moveTo>
                  <a:lnTo>
                    <a:pt x="243204" y="32257"/>
                  </a:lnTo>
                  <a:lnTo>
                    <a:pt x="253763" y="32738"/>
                  </a:lnTo>
                  <a:lnTo>
                    <a:pt x="262334" y="34004"/>
                  </a:lnTo>
                  <a:lnTo>
                    <a:pt x="269118" y="35794"/>
                  </a:lnTo>
                  <a:lnTo>
                    <a:pt x="274319" y="37845"/>
                  </a:lnTo>
                  <a:lnTo>
                    <a:pt x="278139" y="41227"/>
                  </a:lnTo>
                  <a:lnTo>
                    <a:pt x="279828" y="45942"/>
                  </a:lnTo>
                  <a:lnTo>
                    <a:pt x="278159" y="50133"/>
                  </a:lnTo>
                  <a:lnTo>
                    <a:pt x="271906" y="51942"/>
                  </a:lnTo>
                  <a:lnTo>
                    <a:pt x="286663" y="51942"/>
                  </a:lnTo>
                  <a:lnTo>
                    <a:pt x="288099" y="41925"/>
                  </a:lnTo>
                  <a:lnTo>
                    <a:pt x="278714" y="32257"/>
                  </a:lnTo>
                  <a:close/>
                </a:path>
                <a:path w="408940" h="335280">
                  <a:moveTo>
                    <a:pt x="132549" y="42036"/>
                  </a:moveTo>
                  <a:lnTo>
                    <a:pt x="123316" y="42036"/>
                  </a:lnTo>
                  <a:lnTo>
                    <a:pt x="129412" y="43433"/>
                  </a:lnTo>
                  <a:lnTo>
                    <a:pt x="132549" y="42036"/>
                  </a:lnTo>
                  <a:close/>
                </a:path>
                <a:path w="408940" h="335280">
                  <a:moveTo>
                    <a:pt x="198881" y="0"/>
                  </a:moveTo>
                  <a:lnTo>
                    <a:pt x="187203" y="962"/>
                  </a:lnTo>
                  <a:lnTo>
                    <a:pt x="172037" y="4556"/>
                  </a:lnTo>
                  <a:lnTo>
                    <a:pt x="158894" y="11840"/>
                  </a:lnTo>
                  <a:lnTo>
                    <a:pt x="153288" y="23875"/>
                  </a:lnTo>
                  <a:lnTo>
                    <a:pt x="153288" y="25272"/>
                  </a:lnTo>
                  <a:lnTo>
                    <a:pt x="154558" y="26669"/>
                  </a:lnTo>
                  <a:lnTo>
                    <a:pt x="154558" y="28066"/>
                  </a:lnTo>
                  <a:lnTo>
                    <a:pt x="146716" y="28350"/>
                  </a:lnTo>
                  <a:lnTo>
                    <a:pt x="139541" y="29289"/>
                  </a:lnTo>
                  <a:lnTo>
                    <a:pt x="133270" y="31013"/>
                  </a:lnTo>
                  <a:lnTo>
                    <a:pt x="128142" y="33654"/>
                  </a:lnTo>
                  <a:lnTo>
                    <a:pt x="165290" y="33654"/>
                  </a:lnTo>
                  <a:lnTo>
                    <a:pt x="166496" y="29463"/>
                  </a:lnTo>
                  <a:lnTo>
                    <a:pt x="162940" y="28066"/>
                  </a:lnTo>
                  <a:lnTo>
                    <a:pt x="161670" y="25272"/>
                  </a:lnTo>
                  <a:lnTo>
                    <a:pt x="161670" y="22478"/>
                  </a:lnTo>
                  <a:lnTo>
                    <a:pt x="167342" y="15726"/>
                  </a:lnTo>
                  <a:lnTo>
                    <a:pt x="178942" y="11890"/>
                  </a:lnTo>
                  <a:lnTo>
                    <a:pt x="191210" y="10173"/>
                  </a:lnTo>
                  <a:lnTo>
                    <a:pt x="198881" y="9778"/>
                  </a:lnTo>
                  <a:lnTo>
                    <a:pt x="235050" y="9778"/>
                  </a:lnTo>
                  <a:lnTo>
                    <a:pt x="225044" y="4381"/>
                  </a:lnTo>
                  <a:lnTo>
                    <a:pt x="210308" y="940"/>
                  </a:lnTo>
                  <a:lnTo>
                    <a:pt x="198881" y="0"/>
                  </a:lnTo>
                  <a:close/>
                </a:path>
                <a:path w="408940" h="335280">
                  <a:moveTo>
                    <a:pt x="235050" y="9778"/>
                  </a:moveTo>
                  <a:lnTo>
                    <a:pt x="198881" y="9778"/>
                  </a:lnTo>
                  <a:lnTo>
                    <a:pt x="206658" y="10392"/>
                  </a:lnTo>
                  <a:lnTo>
                    <a:pt x="219186" y="12588"/>
                  </a:lnTo>
                  <a:lnTo>
                    <a:pt x="230832" y="16904"/>
                  </a:lnTo>
                  <a:lnTo>
                    <a:pt x="235965" y="23875"/>
                  </a:lnTo>
                  <a:lnTo>
                    <a:pt x="235965" y="28066"/>
                  </a:lnTo>
                  <a:lnTo>
                    <a:pt x="232409" y="30860"/>
                  </a:lnTo>
                  <a:lnTo>
                    <a:pt x="229996" y="33654"/>
                  </a:lnTo>
                  <a:lnTo>
                    <a:pt x="234695" y="33654"/>
                  </a:lnTo>
                  <a:lnTo>
                    <a:pt x="238378" y="32257"/>
                  </a:lnTo>
                  <a:lnTo>
                    <a:pt x="278714" y="32257"/>
                  </a:lnTo>
                  <a:lnTo>
                    <a:pt x="275534" y="28981"/>
                  </a:lnTo>
                  <a:lnTo>
                    <a:pt x="243204" y="22478"/>
                  </a:lnTo>
                  <a:lnTo>
                    <a:pt x="237779" y="11251"/>
                  </a:lnTo>
                  <a:lnTo>
                    <a:pt x="235050" y="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Shape 148">
              <a:extLst>
                <a:ext uri="{FF2B5EF4-FFF2-40B4-BE49-F238E27FC236}">
                  <a16:creationId xmlns="" xmlns:a16="http://schemas.microsoft.com/office/drawing/2014/main" id="{4CAA5BA2-B660-4739-9A73-47496A867722}"/>
                </a:ext>
              </a:extLst>
            </p:cNvPr>
            <p:cNvSpPr/>
            <p:nvPr/>
          </p:nvSpPr>
          <p:spPr>
            <a:xfrm>
              <a:off x="3532759" y="1914144"/>
              <a:ext cx="179705" cy="536575"/>
            </a:xfrm>
            <a:custGeom>
              <a:avLst/>
              <a:gdLst/>
              <a:ahLst/>
              <a:cxnLst/>
              <a:rect l="0" t="0" r="0" b="0"/>
              <a:pathLst>
                <a:path w="179705" h="536575">
                  <a:moveTo>
                    <a:pt x="140017" y="392442"/>
                  </a:moveTo>
                  <a:lnTo>
                    <a:pt x="134975" y="363601"/>
                  </a:lnTo>
                  <a:lnTo>
                    <a:pt x="134620" y="362712"/>
                  </a:lnTo>
                  <a:lnTo>
                    <a:pt x="133223" y="359664"/>
                  </a:lnTo>
                  <a:lnTo>
                    <a:pt x="131699" y="356616"/>
                  </a:lnTo>
                  <a:lnTo>
                    <a:pt x="128143" y="350774"/>
                  </a:lnTo>
                  <a:lnTo>
                    <a:pt x="126111" y="348107"/>
                  </a:lnTo>
                  <a:lnTo>
                    <a:pt x="124206" y="345440"/>
                  </a:lnTo>
                  <a:lnTo>
                    <a:pt x="97282" y="325628"/>
                  </a:lnTo>
                  <a:lnTo>
                    <a:pt x="97282" y="389648"/>
                  </a:lnTo>
                  <a:lnTo>
                    <a:pt x="97282" y="392442"/>
                  </a:lnTo>
                  <a:lnTo>
                    <a:pt x="97028" y="395236"/>
                  </a:lnTo>
                  <a:lnTo>
                    <a:pt x="96774" y="396494"/>
                  </a:lnTo>
                  <a:lnTo>
                    <a:pt x="96329" y="398145"/>
                  </a:lnTo>
                  <a:lnTo>
                    <a:pt x="96139" y="399034"/>
                  </a:lnTo>
                  <a:lnTo>
                    <a:pt x="89281" y="410210"/>
                  </a:lnTo>
                  <a:lnTo>
                    <a:pt x="88392" y="411226"/>
                  </a:lnTo>
                  <a:lnTo>
                    <a:pt x="86360" y="412750"/>
                  </a:lnTo>
                  <a:lnTo>
                    <a:pt x="85217" y="413512"/>
                  </a:lnTo>
                  <a:lnTo>
                    <a:pt x="84201" y="414274"/>
                  </a:lnTo>
                  <a:lnTo>
                    <a:pt x="83058" y="415036"/>
                  </a:lnTo>
                  <a:lnTo>
                    <a:pt x="81915" y="415544"/>
                  </a:lnTo>
                  <a:lnTo>
                    <a:pt x="80645" y="416179"/>
                  </a:lnTo>
                  <a:lnTo>
                    <a:pt x="79375" y="416560"/>
                  </a:lnTo>
                  <a:lnTo>
                    <a:pt x="78232" y="416941"/>
                  </a:lnTo>
                  <a:lnTo>
                    <a:pt x="76835" y="417322"/>
                  </a:lnTo>
                  <a:lnTo>
                    <a:pt x="75565" y="417703"/>
                  </a:lnTo>
                  <a:lnTo>
                    <a:pt x="74168" y="417957"/>
                  </a:lnTo>
                  <a:lnTo>
                    <a:pt x="71374" y="418211"/>
                  </a:lnTo>
                  <a:lnTo>
                    <a:pt x="68580" y="418211"/>
                  </a:lnTo>
                  <a:lnTo>
                    <a:pt x="65786" y="417957"/>
                  </a:lnTo>
                  <a:lnTo>
                    <a:pt x="64389" y="417703"/>
                  </a:lnTo>
                  <a:lnTo>
                    <a:pt x="59309" y="416179"/>
                  </a:lnTo>
                  <a:lnTo>
                    <a:pt x="58166" y="415544"/>
                  </a:lnTo>
                  <a:lnTo>
                    <a:pt x="56896" y="415036"/>
                  </a:lnTo>
                  <a:lnTo>
                    <a:pt x="55753" y="414274"/>
                  </a:lnTo>
                  <a:lnTo>
                    <a:pt x="53721" y="412750"/>
                  </a:lnTo>
                  <a:lnTo>
                    <a:pt x="52578" y="411988"/>
                  </a:lnTo>
                  <a:lnTo>
                    <a:pt x="51562" y="411226"/>
                  </a:lnTo>
                  <a:lnTo>
                    <a:pt x="50673" y="410210"/>
                  </a:lnTo>
                  <a:lnTo>
                    <a:pt x="49784" y="409321"/>
                  </a:lnTo>
                  <a:lnTo>
                    <a:pt x="43942" y="399034"/>
                  </a:lnTo>
                  <a:lnTo>
                    <a:pt x="43561" y="397891"/>
                  </a:lnTo>
                  <a:lnTo>
                    <a:pt x="43307" y="396494"/>
                  </a:lnTo>
                  <a:lnTo>
                    <a:pt x="42926" y="395236"/>
                  </a:lnTo>
                  <a:lnTo>
                    <a:pt x="42672" y="392442"/>
                  </a:lnTo>
                  <a:lnTo>
                    <a:pt x="42672" y="389648"/>
                  </a:lnTo>
                  <a:lnTo>
                    <a:pt x="42926" y="386842"/>
                  </a:lnTo>
                  <a:lnTo>
                    <a:pt x="43307" y="385572"/>
                  </a:lnTo>
                  <a:lnTo>
                    <a:pt x="43561" y="384175"/>
                  </a:lnTo>
                  <a:lnTo>
                    <a:pt x="48133" y="374650"/>
                  </a:lnTo>
                  <a:lnTo>
                    <a:pt x="48895" y="373507"/>
                  </a:lnTo>
                  <a:lnTo>
                    <a:pt x="49885" y="372491"/>
                  </a:lnTo>
                  <a:lnTo>
                    <a:pt x="50673" y="371602"/>
                  </a:lnTo>
                  <a:lnTo>
                    <a:pt x="51562" y="370713"/>
                  </a:lnTo>
                  <a:lnTo>
                    <a:pt x="54737" y="368300"/>
                  </a:lnTo>
                  <a:lnTo>
                    <a:pt x="55753" y="367665"/>
                  </a:lnTo>
                  <a:lnTo>
                    <a:pt x="56896" y="366903"/>
                  </a:lnTo>
                  <a:lnTo>
                    <a:pt x="58166" y="366395"/>
                  </a:lnTo>
                  <a:lnTo>
                    <a:pt x="59309" y="365760"/>
                  </a:lnTo>
                  <a:lnTo>
                    <a:pt x="60579" y="365379"/>
                  </a:lnTo>
                  <a:lnTo>
                    <a:pt x="61849" y="364871"/>
                  </a:lnTo>
                  <a:lnTo>
                    <a:pt x="63119" y="364490"/>
                  </a:lnTo>
                  <a:lnTo>
                    <a:pt x="65786" y="363982"/>
                  </a:lnTo>
                  <a:lnTo>
                    <a:pt x="70104" y="363601"/>
                  </a:lnTo>
                  <a:lnTo>
                    <a:pt x="74168" y="363982"/>
                  </a:lnTo>
                  <a:lnTo>
                    <a:pt x="76835" y="364490"/>
                  </a:lnTo>
                  <a:lnTo>
                    <a:pt x="78232" y="364871"/>
                  </a:lnTo>
                  <a:lnTo>
                    <a:pt x="79375" y="365379"/>
                  </a:lnTo>
                  <a:lnTo>
                    <a:pt x="80645" y="365760"/>
                  </a:lnTo>
                  <a:lnTo>
                    <a:pt x="81915" y="366395"/>
                  </a:lnTo>
                  <a:lnTo>
                    <a:pt x="83058" y="366903"/>
                  </a:lnTo>
                  <a:lnTo>
                    <a:pt x="84201" y="367665"/>
                  </a:lnTo>
                  <a:lnTo>
                    <a:pt x="85217" y="368300"/>
                  </a:lnTo>
                  <a:lnTo>
                    <a:pt x="86360" y="369062"/>
                  </a:lnTo>
                  <a:lnTo>
                    <a:pt x="87376" y="369951"/>
                  </a:lnTo>
                  <a:lnTo>
                    <a:pt x="88392" y="370713"/>
                  </a:lnTo>
                  <a:lnTo>
                    <a:pt x="89281" y="371602"/>
                  </a:lnTo>
                  <a:lnTo>
                    <a:pt x="90170" y="372630"/>
                  </a:lnTo>
                  <a:lnTo>
                    <a:pt x="91059" y="373507"/>
                  </a:lnTo>
                  <a:lnTo>
                    <a:pt x="92710" y="375666"/>
                  </a:lnTo>
                  <a:lnTo>
                    <a:pt x="94615" y="379095"/>
                  </a:lnTo>
                  <a:lnTo>
                    <a:pt x="96139" y="382917"/>
                  </a:lnTo>
                  <a:lnTo>
                    <a:pt x="96393" y="384175"/>
                  </a:lnTo>
                  <a:lnTo>
                    <a:pt x="96774" y="385572"/>
                  </a:lnTo>
                  <a:lnTo>
                    <a:pt x="97028" y="386842"/>
                  </a:lnTo>
                  <a:lnTo>
                    <a:pt x="97282" y="389648"/>
                  </a:lnTo>
                  <a:lnTo>
                    <a:pt x="97282" y="325628"/>
                  </a:lnTo>
                  <a:lnTo>
                    <a:pt x="70104" y="320040"/>
                  </a:lnTo>
                  <a:lnTo>
                    <a:pt x="66294" y="320167"/>
                  </a:lnTo>
                  <a:lnTo>
                    <a:pt x="25400" y="336042"/>
                  </a:lnTo>
                  <a:lnTo>
                    <a:pt x="13843" y="348107"/>
                  </a:lnTo>
                  <a:lnTo>
                    <a:pt x="11811" y="350774"/>
                  </a:lnTo>
                  <a:lnTo>
                    <a:pt x="10033" y="353695"/>
                  </a:lnTo>
                  <a:lnTo>
                    <a:pt x="8382" y="356616"/>
                  </a:lnTo>
                  <a:lnTo>
                    <a:pt x="6731" y="359664"/>
                  </a:lnTo>
                  <a:lnTo>
                    <a:pt x="5461" y="362712"/>
                  </a:lnTo>
                  <a:lnTo>
                    <a:pt x="4064" y="365887"/>
                  </a:lnTo>
                  <a:lnTo>
                    <a:pt x="0" y="393954"/>
                  </a:lnTo>
                  <a:lnTo>
                    <a:pt x="381" y="395998"/>
                  </a:lnTo>
                  <a:lnTo>
                    <a:pt x="635" y="398145"/>
                  </a:lnTo>
                  <a:lnTo>
                    <a:pt x="1168" y="400443"/>
                  </a:lnTo>
                  <a:lnTo>
                    <a:pt x="2184" y="405142"/>
                  </a:lnTo>
                  <a:lnTo>
                    <a:pt x="2794" y="407416"/>
                  </a:lnTo>
                  <a:lnTo>
                    <a:pt x="16129" y="441071"/>
                  </a:lnTo>
                  <a:lnTo>
                    <a:pt x="18923" y="447167"/>
                  </a:lnTo>
                  <a:lnTo>
                    <a:pt x="21971" y="453263"/>
                  </a:lnTo>
                  <a:lnTo>
                    <a:pt x="25273" y="459486"/>
                  </a:lnTo>
                  <a:lnTo>
                    <a:pt x="31623" y="471678"/>
                  </a:lnTo>
                  <a:lnTo>
                    <a:pt x="53721" y="510286"/>
                  </a:lnTo>
                  <a:lnTo>
                    <a:pt x="70104" y="536448"/>
                  </a:lnTo>
                  <a:lnTo>
                    <a:pt x="73025" y="531622"/>
                  </a:lnTo>
                  <a:lnTo>
                    <a:pt x="76454" y="526288"/>
                  </a:lnTo>
                  <a:lnTo>
                    <a:pt x="98552" y="489458"/>
                  </a:lnTo>
                  <a:lnTo>
                    <a:pt x="114681" y="459486"/>
                  </a:lnTo>
                  <a:lnTo>
                    <a:pt x="117983" y="453263"/>
                  </a:lnTo>
                  <a:lnTo>
                    <a:pt x="121031" y="447167"/>
                  </a:lnTo>
                  <a:lnTo>
                    <a:pt x="123825" y="441071"/>
                  </a:lnTo>
                  <a:lnTo>
                    <a:pt x="126619" y="435102"/>
                  </a:lnTo>
                  <a:lnTo>
                    <a:pt x="129159" y="429260"/>
                  </a:lnTo>
                  <a:lnTo>
                    <a:pt x="131445" y="423418"/>
                  </a:lnTo>
                  <a:lnTo>
                    <a:pt x="133616" y="418211"/>
                  </a:lnTo>
                  <a:lnTo>
                    <a:pt x="134302" y="416179"/>
                  </a:lnTo>
                  <a:lnTo>
                    <a:pt x="137185" y="407289"/>
                  </a:lnTo>
                  <a:lnTo>
                    <a:pt x="137795" y="405003"/>
                  </a:lnTo>
                  <a:lnTo>
                    <a:pt x="138303" y="402590"/>
                  </a:lnTo>
                  <a:lnTo>
                    <a:pt x="138938" y="400304"/>
                  </a:lnTo>
                  <a:lnTo>
                    <a:pt x="139700" y="395998"/>
                  </a:lnTo>
                  <a:lnTo>
                    <a:pt x="139827" y="393954"/>
                  </a:lnTo>
                  <a:lnTo>
                    <a:pt x="140017" y="392442"/>
                  </a:lnTo>
                  <a:close/>
                </a:path>
                <a:path w="179705" h="536575">
                  <a:moveTo>
                    <a:pt x="179641" y="72390"/>
                  </a:moveTo>
                  <a:lnTo>
                    <a:pt x="174599" y="43561"/>
                  </a:lnTo>
                  <a:lnTo>
                    <a:pt x="174244" y="42672"/>
                  </a:lnTo>
                  <a:lnTo>
                    <a:pt x="172847" y="39624"/>
                  </a:lnTo>
                  <a:lnTo>
                    <a:pt x="171323" y="36576"/>
                  </a:lnTo>
                  <a:lnTo>
                    <a:pt x="167767" y="30734"/>
                  </a:lnTo>
                  <a:lnTo>
                    <a:pt x="165735" y="28067"/>
                  </a:lnTo>
                  <a:lnTo>
                    <a:pt x="163830" y="25400"/>
                  </a:lnTo>
                  <a:lnTo>
                    <a:pt x="136906" y="5588"/>
                  </a:lnTo>
                  <a:lnTo>
                    <a:pt x="136906" y="69596"/>
                  </a:lnTo>
                  <a:lnTo>
                    <a:pt x="136906" y="72390"/>
                  </a:lnTo>
                  <a:lnTo>
                    <a:pt x="136652" y="75184"/>
                  </a:lnTo>
                  <a:lnTo>
                    <a:pt x="136398" y="76454"/>
                  </a:lnTo>
                  <a:lnTo>
                    <a:pt x="135953" y="78105"/>
                  </a:lnTo>
                  <a:lnTo>
                    <a:pt x="135763" y="78994"/>
                  </a:lnTo>
                  <a:lnTo>
                    <a:pt x="128905" y="90170"/>
                  </a:lnTo>
                  <a:lnTo>
                    <a:pt x="128016" y="91186"/>
                  </a:lnTo>
                  <a:lnTo>
                    <a:pt x="125984" y="92710"/>
                  </a:lnTo>
                  <a:lnTo>
                    <a:pt x="124841" y="93472"/>
                  </a:lnTo>
                  <a:lnTo>
                    <a:pt x="123825" y="94234"/>
                  </a:lnTo>
                  <a:lnTo>
                    <a:pt x="122682" y="94996"/>
                  </a:lnTo>
                  <a:lnTo>
                    <a:pt x="121539" y="95504"/>
                  </a:lnTo>
                  <a:lnTo>
                    <a:pt x="120269" y="96139"/>
                  </a:lnTo>
                  <a:lnTo>
                    <a:pt x="118999" y="96520"/>
                  </a:lnTo>
                  <a:lnTo>
                    <a:pt x="117856" y="96901"/>
                  </a:lnTo>
                  <a:lnTo>
                    <a:pt x="116459" y="97282"/>
                  </a:lnTo>
                  <a:lnTo>
                    <a:pt x="115189" y="97663"/>
                  </a:lnTo>
                  <a:lnTo>
                    <a:pt x="113792" y="97917"/>
                  </a:lnTo>
                  <a:lnTo>
                    <a:pt x="110998" y="98171"/>
                  </a:lnTo>
                  <a:lnTo>
                    <a:pt x="108204" y="98171"/>
                  </a:lnTo>
                  <a:lnTo>
                    <a:pt x="105410" y="97917"/>
                  </a:lnTo>
                  <a:lnTo>
                    <a:pt x="104013" y="97663"/>
                  </a:lnTo>
                  <a:lnTo>
                    <a:pt x="98933" y="96139"/>
                  </a:lnTo>
                  <a:lnTo>
                    <a:pt x="97790" y="95504"/>
                  </a:lnTo>
                  <a:lnTo>
                    <a:pt x="96520" y="94996"/>
                  </a:lnTo>
                  <a:lnTo>
                    <a:pt x="95377" y="94234"/>
                  </a:lnTo>
                  <a:lnTo>
                    <a:pt x="93345" y="92710"/>
                  </a:lnTo>
                  <a:lnTo>
                    <a:pt x="92202" y="91948"/>
                  </a:lnTo>
                  <a:lnTo>
                    <a:pt x="91186" y="91186"/>
                  </a:lnTo>
                  <a:lnTo>
                    <a:pt x="90297" y="90170"/>
                  </a:lnTo>
                  <a:lnTo>
                    <a:pt x="89408" y="89281"/>
                  </a:lnTo>
                  <a:lnTo>
                    <a:pt x="83566" y="78994"/>
                  </a:lnTo>
                  <a:lnTo>
                    <a:pt x="83185" y="77851"/>
                  </a:lnTo>
                  <a:lnTo>
                    <a:pt x="82931" y="76454"/>
                  </a:lnTo>
                  <a:lnTo>
                    <a:pt x="82550" y="75184"/>
                  </a:lnTo>
                  <a:lnTo>
                    <a:pt x="82296" y="72390"/>
                  </a:lnTo>
                  <a:lnTo>
                    <a:pt x="82296" y="69596"/>
                  </a:lnTo>
                  <a:lnTo>
                    <a:pt x="82550" y="66802"/>
                  </a:lnTo>
                  <a:lnTo>
                    <a:pt x="82931" y="65532"/>
                  </a:lnTo>
                  <a:lnTo>
                    <a:pt x="83185" y="64135"/>
                  </a:lnTo>
                  <a:lnTo>
                    <a:pt x="87757" y="54610"/>
                  </a:lnTo>
                  <a:lnTo>
                    <a:pt x="88519" y="53467"/>
                  </a:lnTo>
                  <a:lnTo>
                    <a:pt x="89509" y="52451"/>
                  </a:lnTo>
                  <a:lnTo>
                    <a:pt x="90297" y="51562"/>
                  </a:lnTo>
                  <a:lnTo>
                    <a:pt x="91186" y="50673"/>
                  </a:lnTo>
                  <a:lnTo>
                    <a:pt x="94361" y="48260"/>
                  </a:lnTo>
                  <a:lnTo>
                    <a:pt x="95377" y="47625"/>
                  </a:lnTo>
                  <a:lnTo>
                    <a:pt x="96520" y="46863"/>
                  </a:lnTo>
                  <a:lnTo>
                    <a:pt x="97790" y="46355"/>
                  </a:lnTo>
                  <a:lnTo>
                    <a:pt x="98933" y="45720"/>
                  </a:lnTo>
                  <a:lnTo>
                    <a:pt x="100203" y="45339"/>
                  </a:lnTo>
                  <a:lnTo>
                    <a:pt x="101473" y="44831"/>
                  </a:lnTo>
                  <a:lnTo>
                    <a:pt x="102743" y="44450"/>
                  </a:lnTo>
                  <a:lnTo>
                    <a:pt x="105410" y="43942"/>
                  </a:lnTo>
                  <a:lnTo>
                    <a:pt x="109728" y="43561"/>
                  </a:lnTo>
                  <a:lnTo>
                    <a:pt x="113792" y="43942"/>
                  </a:lnTo>
                  <a:lnTo>
                    <a:pt x="116459" y="44450"/>
                  </a:lnTo>
                  <a:lnTo>
                    <a:pt x="117856" y="44831"/>
                  </a:lnTo>
                  <a:lnTo>
                    <a:pt x="118999" y="45339"/>
                  </a:lnTo>
                  <a:lnTo>
                    <a:pt x="120269" y="45720"/>
                  </a:lnTo>
                  <a:lnTo>
                    <a:pt x="121539" y="46355"/>
                  </a:lnTo>
                  <a:lnTo>
                    <a:pt x="122682" y="46863"/>
                  </a:lnTo>
                  <a:lnTo>
                    <a:pt x="123825" y="47625"/>
                  </a:lnTo>
                  <a:lnTo>
                    <a:pt x="124841" y="48260"/>
                  </a:lnTo>
                  <a:lnTo>
                    <a:pt x="125984" y="49022"/>
                  </a:lnTo>
                  <a:lnTo>
                    <a:pt x="127000" y="49911"/>
                  </a:lnTo>
                  <a:lnTo>
                    <a:pt x="128016" y="50673"/>
                  </a:lnTo>
                  <a:lnTo>
                    <a:pt x="128905" y="51562"/>
                  </a:lnTo>
                  <a:lnTo>
                    <a:pt x="129794" y="52578"/>
                  </a:lnTo>
                  <a:lnTo>
                    <a:pt x="130683" y="53467"/>
                  </a:lnTo>
                  <a:lnTo>
                    <a:pt x="132334" y="55626"/>
                  </a:lnTo>
                  <a:lnTo>
                    <a:pt x="134239" y="59055"/>
                  </a:lnTo>
                  <a:lnTo>
                    <a:pt x="135763" y="62865"/>
                  </a:lnTo>
                  <a:lnTo>
                    <a:pt x="136017" y="64135"/>
                  </a:lnTo>
                  <a:lnTo>
                    <a:pt x="136398" y="65532"/>
                  </a:lnTo>
                  <a:lnTo>
                    <a:pt x="136652" y="66802"/>
                  </a:lnTo>
                  <a:lnTo>
                    <a:pt x="136906" y="69596"/>
                  </a:lnTo>
                  <a:lnTo>
                    <a:pt x="136906" y="5588"/>
                  </a:lnTo>
                  <a:lnTo>
                    <a:pt x="109728" y="0"/>
                  </a:lnTo>
                  <a:lnTo>
                    <a:pt x="105918" y="127"/>
                  </a:lnTo>
                  <a:lnTo>
                    <a:pt x="65024" y="16002"/>
                  </a:lnTo>
                  <a:lnTo>
                    <a:pt x="53467" y="28067"/>
                  </a:lnTo>
                  <a:lnTo>
                    <a:pt x="51435" y="30734"/>
                  </a:lnTo>
                  <a:lnTo>
                    <a:pt x="49657" y="33655"/>
                  </a:lnTo>
                  <a:lnTo>
                    <a:pt x="48006" y="36576"/>
                  </a:lnTo>
                  <a:lnTo>
                    <a:pt x="46355" y="39624"/>
                  </a:lnTo>
                  <a:lnTo>
                    <a:pt x="45085" y="42672"/>
                  </a:lnTo>
                  <a:lnTo>
                    <a:pt x="43688" y="45847"/>
                  </a:lnTo>
                  <a:lnTo>
                    <a:pt x="39624" y="73914"/>
                  </a:lnTo>
                  <a:lnTo>
                    <a:pt x="40005" y="75946"/>
                  </a:lnTo>
                  <a:lnTo>
                    <a:pt x="40259" y="78105"/>
                  </a:lnTo>
                  <a:lnTo>
                    <a:pt x="40792" y="80391"/>
                  </a:lnTo>
                  <a:lnTo>
                    <a:pt x="41808" y="85090"/>
                  </a:lnTo>
                  <a:lnTo>
                    <a:pt x="42418" y="87376"/>
                  </a:lnTo>
                  <a:lnTo>
                    <a:pt x="55753" y="121031"/>
                  </a:lnTo>
                  <a:lnTo>
                    <a:pt x="58547" y="127127"/>
                  </a:lnTo>
                  <a:lnTo>
                    <a:pt x="61595" y="133223"/>
                  </a:lnTo>
                  <a:lnTo>
                    <a:pt x="64897" y="139446"/>
                  </a:lnTo>
                  <a:lnTo>
                    <a:pt x="71247" y="151638"/>
                  </a:lnTo>
                  <a:lnTo>
                    <a:pt x="93345" y="190246"/>
                  </a:lnTo>
                  <a:lnTo>
                    <a:pt x="109728" y="216408"/>
                  </a:lnTo>
                  <a:lnTo>
                    <a:pt x="112649" y="211582"/>
                  </a:lnTo>
                  <a:lnTo>
                    <a:pt x="116078" y="206248"/>
                  </a:lnTo>
                  <a:lnTo>
                    <a:pt x="138176" y="169418"/>
                  </a:lnTo>
                  <a:lnTo>
                    <a:pt x="154305" y="139446"/>
                  </a:lnTo>
                  <a:lnTo>
                    <a:pt x="157607" y="133223"/>
                  </a:lnTo>
                  <a:lnTo>
                    <a:pt x="160655" y="127127"/>
                  </a:lnTo>
                  <a:lnTo>
                    <a:pt x="163449" y="121031"/>
                  </a:lnTo>
                  <a:lnTo>
                    <a:pt x="166243" y="115062"/>
                  </a:lnTo>
                  <a:lnTo>
                    <a:pt x="168783" y="109220"/>
                  </a:lnTo>
                  <a:lnTo>
                    <a:pt x="171069" y="103378"/>
                  </a:lnTo>
                  <a:lnTo>
                    <a:pt x="173240" y="98171"/>
                  </a:lnTo>
                  <a:lnTo>
                    <a:pt x="173926" y="96139"/>
                  </a:lnTo>
                  <a:lnTo>
                    <a:pt x="176809" y="87249"/>
                  </a:lnTo>
                  <a:lnTo>
                    <a:pt x="177419" y="84963"/>
                  </a:lnTo>
                  <a:lnTo>
                    <a:pt x="177927" y="82550"/>
                  </a:lnTo>
                  <a:lnTo>
                    <a:pt x="178562" y="80264"/>
                  </a:lnTo>
                  <a:lnTo>
                    <a:pt x="179324" y="75946"/>
                  </a:lnTo>
                  <a:lnTo>
                    <a:pt x="179451" y="73914"/>
                  </a:lnTo>
                  <a:lnTo>
                    <a:pt x="179641" y="7239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Shape 149">
              <a:extLst>
                <a:ext uri="{FF2B5EF4-FFF2-40B4-BE49-F238E27FC236}">
                  <a16:creationId xmlns="" xmlns:a16="http://schemas.microsoft.com/office/drawing/2014/main" id="{FE71DD66-8C17-4650-9D5B-7D9A4E26C435}"/>
                </a:ext>
              </a:extLst>
            </p:cNvPr>
            <p:cNvSpPr/>
            <p:nvPr/>
          </p:nvSpPr>
          <p:spPr>
            <a:xfrm>
              <a:off x="3712463" y="1825752"/>
              <a:ext cx="331470" cy="103505"/>
            </a:xfrm>
            <a:custGeom>
              <a:avLst/>
              <a:gdLst/>
              <a:ahLst/>
              <a:cxnLst/>
              <a:rect l="0" t="0" r="0" b="0"/>
              <a:pathLst>
                <a:path w="331470" h="103505">
                  <a:moveTo>
                    <a:pt x="331342" y="0"/>
                  </a:moveTo>
                  <a:lnTo>
                    <a:pt x="0" y="103505"/>
                  </a:lnTo>
                </a:path>
              </a:pathLst>
            </a:custGeom>
            <a:ln w="9143">
              <a:solidFill>
                <a:srgbClr val="808080"/>
              </a:solidFill>
            </a:ln>
          </p:spPr>
          <p:txBody>
            <a:bodyPr/>
            <a:lstStyle/>
            <a:p>
              <a:endParaRPr lang="ru-RU" sz="151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1CB8175-D7E5-49F3-A8A6-4C686293B885}"/>
              </a:ext>
            </a:extLst>
          </p:cNvPr>
          <p:cNvSpPr txBox="1"/>
          <p:nvPr/>
        </p:nvSpPr>
        <p:spPr>
          <a:xfrm>
            <a:off x="3335679" y="1450382"/>
            <a:ext cx="51423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еографическое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«УМК»</a:t>
            </a:r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2163161-ADE0-42E5-A8EF-B89552C66013}"/>
              </a:ext>
            </a:extLst>
          </p:cNvPr>
          <p:cNvSpPr txBox="1"/>
          <p:nvPr/>
        </p:nvSpPr>
        <p:spPr>
          <a:xfrm>
            <a:off x="5206809" y="3639984"/>
            <a:ext cx="1239294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9" dirty="0" smtClean="0"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endParaRPr lang="ru-RU" sz="1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96D1FE9-8834-4541-950C-37948DFBFB96}"/>
              </a:ext>
            </a:extLst>
          </p:cNvPr>
          <p:cNvSpPr txBox="1"/>
          <p:nvPr/>
        </p:nvSpPr>
        <p:spPr>
          <a:xfrm>
            <a:off x="7614748" y="3440738"/>
            <a:ext cx="79712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  <a:endParaRPr lang="ru-RU" sz="1013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192A2B2-704C-42C3-8818-569B24E0A9DD}"/>
              </a:ext>
            </a:extLst>
          </p:cNvPr>
          <p:cNvSpPr txBox="1"/>
          <p:nvPr/>
        </p:nvSpPr>
        <p:spPr>
          <a:xfrm>
            <a:off x="7197168" y="3867305"/>
            <a:ext cx="181394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Ташкентская область</a:t>
            </a:r>
            <a:endParaRPr lang="ru-RU" sz="1013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84057AE-771B-4411-A5F7-5D7759F0A2B6}"/>
              </a:ext>
            </a:extLst>
          </p:cNvPr>
          <p:cNvSpPr txBox="1"/>
          <p:nvPr/>
        </p:nvSpPr>
        <p:spPr>
          <a:xfrm>
            <a:off x="6845096" y="4233997"/>
            <a:ext cx="78528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Бекабад</a:t>
            </a:r>
            <a:endParaRPr lang="ru-RU" sz="1013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B76AB15-5DAC-4F27-ADDB-33A6E7D647A6}"/>
              </a:ext>
            </a:extLst>
          </p:cNvPr>
          <p:cNvSpPr txBox="1"/>
          <p:nvPr/>
        </p:nvSpPr>
        <p:spPr>
          <a:xfrm>
            <a:off x="3360124" y="5470486"/>
            <a:ext cx="6683857" cy="52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Также необходимо отметить, что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«Узметкомбинат» - градостроительное предприятие, имеющее на балансе объекты социальной сферы, такие как детские сады, бассейны, спортивные комплексы и др.</a:t>
            </a:r>
          </a:p>
          <a:p>
            <a:pPr algn="just"/>
            <a:r>
              <a:rPr lang="ru-RU" sz="928" b="1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сотрудников на 1 января 2021 года составляет 12,0 тыс. </a:t>
            </a:r>
            <a:r>
              <a:rPr lang="ru-RU" sz="928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4" name="Таблица 63">
            <a:extLst>
              <a:ext uri="{FF2B5EF4-FFF2-40B4-BE49-F238E27FC236}">
                <a16:creationId xmlns="" xmlns:a16="http://schemas.microsoft.com/office/drawing/2014/main" id="{8AB31AD0-20F6-477D-9D41-313018E46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00330"/>
              </p:ext>
            </p:extLst>
          </p:nvPr>
        </p:nvGraphicFramePr>
        <p:xfrm>
          <a:off x="22917" y="4167376"/>
          <a:ext cx="3289338" cy="1809493"/>
        </p:xfrm>
        <a:graphic>
          <a:graphicData uri="http://schemas.openxmlformats.org/drawingml/2006/table">
            <a:tbl>
              <a:tblPr/>
              <a:tblGrid>
                <a:gridCol w="1160143">
                  <a:extLst>
                    <a:ext uri="{9D8B030D-6E8A-4147-A177-3AD203B41FA5}">
                      <a16:colId xmlns="" xmlns:a16="http://schemas.microsoft.com/office/drawing/2014/main" val="1714545430"/>
                    </a:ext>
                  </a:extLst>
                </a:gridCol>
                <a:gridCol w="249575">
                  <a:extLst>
                    <a:ext uri="{9D8B030D-6E8A-4147-A177-3AD203B41FA5}">
                      <a16:colId xmlns="" xmlns:a16="http://schemas.microsoft.com/office/drawing/2014/main" val="698184741"/>
                    </a:ext>
                  </a:extLst>
                </a:gridCol>
                <a:gridCol w="469905">
                  <a:extLst>
                    <a:ext uri="{9D8B030D-6E8A-4147-A177-3AD203B41FA5}">
                      <a16:colId xmlns="" xmlns:a16="http://schemas.microsoft.com/office/drawing/2014/main" val="435873598"/>
                    </a:ext>
                  </a:extLst>
                </a:gridCol>
                <a:gridCol w="469905">
                  <a:extLst>
                    <a:ext uri="{9D8B030D-6E8A-4147-A177-3AD203B41FA5}">
                      <a16:colId xmlns="" xmlns:a16="http://schemas.microsoft.com/office/drawing/2014/main" val="385512173"/>
                    </a:ext>
                  </a:extLst>
                </a:gridCol>
                <a:gridCol w="469905">
                  <a:extLst>
                    <a:ext uri="{9D8B030D-6E8A-4147-A177-3AD203B41FA5}">
                      <a16:colId xmlns="" xmlns:a16="http://schemas.microsoft.com/office/drawing/2014/main" val="4222629811"/>
                    </a:ext>
                  </a:extLst>
                </a:gridCol>
                <a:gridCol w="469905">
                  <a:extLst>
                    <a:ext uri="{9D8B030D-6E8A-4147-A177-3AD203B41FA5}">
                      <a16:colId xmlns="" xmlns:a16="http://schemas.microsoft.com/office/drawing/2014/main" val="762996367"/>
                    </a:ext>
                  </a:extLst>
                </a:gridCol>
              </a:tblGrid>
              <a:tr h="197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Ед.изм</a:t>
                      </a:r>
                      <a:r>
                        <a:rPr lang="ru-RU" sz="7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: тыс. тонн</a:t>
                      </a:r>
                      <a:endParaRPr lang="ru-RU" sz="700" b="0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2019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2020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08677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ЭСПЦ  (сталь)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654,7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660,7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911,2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950,1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951,0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078957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СПЦ-1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(помольные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шары)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185,0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195,1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235,2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188,1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183,4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2378241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СПЦ-1 (сорт)</a:t>
                      </a: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7,6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6200296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СПЦ-2 (сорт)</a:t>
                      </a: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522,7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520,8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809,3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855,0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809,0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0138142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СтПЦ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(проволока)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10,3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10,8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10,6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10,1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0910734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ПЦМ (цветные металлы)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1,0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1,3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1,5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888624"/>
                  </a:ext>
                </a:extLst>
              </a:tr>
              <a:tr h="157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ПТИМ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(базальт)</a:t>
                      </a: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8,5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7,4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4149220"/>
                  </a:ext>
                </a:extLst>
              </a:tr>
              <a:tr h="246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ЦПФ (Ферросплавы)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3,9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25,1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318815"/>
                  </a:ext>
                </a:extLst>
              </a:tr>
              <a:tr h="262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ПТНП (эмалированная посуда)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2330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2,2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1,7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1843106"/>
                  </a:ext>
                </a:extLst>
              </a:tr>
            </a:tbl>
          </a:graphicData>
        </a:graphic>
      </p:graphicFrame>
      <p:sp>
        <p:nvSpPr>
          <p:cNvPr id="65" name="TextBox 64">
            <a:hlinkClick r:id="rId8" action="ppaction://hlinksldjump"/>
          </p:cNvPr>
          <p:cNvSpPr txBox="1"/>
          <p:nvPr/>
        </p:nvSpPr>
        <p:spPr>
          <a:xfrm>
            <a:off x="1417090" y="1052737"/>
            <a:ext cx="8327501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ПРОИЗВОДИМАЯ ПРОДУКЦИЯ И ГЕОГРАФИЧЕСКОЕ МЕСТОПОЛОЖЕНИЕ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авая круглая скобка 65"/>
          <p:cNvSpPr/>
          <p:nvPr/>
        </p:nvSpPr>
        <p:spPr>
          <a:xfrm>
            <a:off x="9744592" y="1052736"/>
            <a:ext cx="151436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66046"/>
              </p:ext>
            </p:extLst>
          </p:nvPr>
        </p:nvGraphicFramePr>
        <p:xfrm>
          <a:off x="5142284" y="1634825"/>
          <a:ext cx="4600845" cy="158430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805883">
                  <a:extLst>
                    <a:ext uri="{9D8B030D-6E8A-4147-A177-3AD203B41FA5}">
                      <a16:colId xmlns="" xmlns:a16="http://schemas.microsoft.com/office/drawing/2014/main" val="1941068416"/>
                    </a:ext>
                  </a:extLst>
                </a:gridCol>
                <a:gridCol w="794962">
                  <a:extLst>
                    <a:ext uri="{9D8B030D-6E8A-4147-A177-3AD203B41FA5}">
                      <a16:colId xmlns="" xmlns:a16="http://schemas.microsoft.com/office/drawing/2014/main" val="2053638529"/>
                    </a:ext>
                  </a:extLst>
                </a:gridCol>
              </a:tblGrid>
              <a:tr h="3069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Источники </a:t>
                      </a:r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финансирования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7658233"/>
                  </a:ext>
                </a:extLst>
              </a:tr>
              <a:tr h="20091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млн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ru-RU" sz="13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евро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6544826"/>
                  </a:ext>
                </a:extLst>
              </a:tr>
              <a:tr h="2637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Кредиты местных банков </a:t>
                      </a:r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полученные</a:t>
                      </a:r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89.1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4524457"/>
                  </a:ext>
                </a:extLst>
              </a:tr>
              <a:tr h="2799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Кредит ФРРУ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400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3183976"/>
                  </a:ext>
                </a:extLst>
              </a:tr>
              <a:tr h="2637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АО Узметкомбинат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167.0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4119320"/>
                  </a:ext>
                </a:extLst>
              </a:tr>
              <a:tr h="2637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65</a:t>
                      </a:r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6.2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654826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58023"/>
              </p:ext>
            </p:extLst>
          </p:nvPr>
        </p:nvGraphicFramePr>
        <p:xfrm>
          <a:off x="255455" y="1571229"/>
          <a:ext cx="4540511" cy="381041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596103">
                  <a:extLst>
                    <a:ext uri="{9D8B030D-6E8A-4147-A177-3AD203B41FA5}">
                      <a16:colId xmlns="" xmlns:a16="http://schemas.microsoft.com/office/drawing/2014/main" val="1834963255"/>
                    </a:ext>
                  </a:extLst>
                </a:gridCol>
                <a:gridCol w="468860">
                  <a:extLst>
                    <a:ext uri="{9D8B030D-6E8A-4147-A177-3AD203B41FA5}">
                      <a16:colId xmlns="" xmlns:a16="http://schemas.microsoft.com/office/drawing/2014/main" val="3000694351"/>
                    </a:ext>
                  </a:extLst>
                </a:gridCol>
                <a:gridCol w="475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Стоимость</a:t>
                      </a:r>
                      <a:r>
                        <a:rPr lang="ru-RU" sz="13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проекта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5960451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млн</a:t>
                      </a:r>
                      <a:r>
                        <a:rPr lang="en-US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евро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8228137"/>
                  </a:ext>
                </a:extLst>
              </a:tr>
              <a:tr h="2673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Капитальные затраты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>
                          <a:effectLst/>
                          <a:latin typeface="Cambria" panose="02040503050406030204" pitchFamily="18" charset="0"/>
                        </a:rPr>
                        <a:t>         561.5  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39997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u="none" strike="noStrike" dirty="0">
                          <a:effectLst/>
                          <a:latin typeface="Cambria" panose="02040503050406030204" pitchFamily="18" charset="0"/>
                        </a:rPr>
                        <a:t>Danieli &amp; C. Officine Meccaniche SpA </a:t>
                      </a:r>
                      <a:r>
                        <a:rPr lang="it-IT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Италия</a:t>
                      </a:r>
                      <a:r>
                        <a:rPr lang="it-IT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         121.7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5782196"/>
                  </a:ext>
                </a:extLst>
              </a:tr>
              <a:tr h="24461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Germany GmbH 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Германия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         111.0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9600357"/>
                  </a:ext>
                </a:extLst>
              </a:tr>
              <a:tr h="25583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Volga (</a:t>
                      </a:r>
                      <a:r>
                        <a:rPr lang="ru-RU" sz="1300" u="none" strike="noStrike" dirty="0">
                          <a:effectLst/>
                          <a:latin typeface="Cambria" panose="02040503050406030204" pitchFamily="18" charset="0"/>
                        </a:rPr>
                        <a:t>Россия</a:t>
                      </a:r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           44.0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2642255"/>
                  </a:ext>
                </a:extLst>
              </a:tr>
              <a:tr h="2502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Danieli</a:t>
                      </a:r>
                      <a:r>
                        <a:rPr lang="fr-FR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FR" sz="1300" u="none" strike="noStrike" dirty="0">
                          <a:effectLst/>
                          <a:latin typeface="Cambria" panose="02040503050406030204" pitchFamily="18" charset="0"/>
                        </a:rPr>
                        <a:t>Construction International S.p.A </a:t>
                      </a:r>
                      <a:r>
                        <a:rPr lang="fr-FR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Италия</a:t>
                      </a:r>
                      <a:r>
                        <a:rPr lang="fr-FR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           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45.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61748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Renaissance Heavy 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Industries (</a:t>
                      </a:r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Россия)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196.9</a:t>
                      </a:r>
                      <a:r>
                        <a:rPr lang="en-US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75770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u="none" strike="noStrike" dirty="0" smtClean="0">
                          <a:effectLst/>
                          <a:latin typeface="Cambria" panose="02040503050406030204" pitchFamily="18" charset="0"/>
                        </a:rPr>
                        <a:t>Прочие контракты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662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300" u="none" strike="noStrike" dirty="0">
                          <a:effectLst/>
                          <a:latin typeface="Cambria" panose="02040503050406030204" pitchFamily="18" charset="0"/>
                        </a:rPr>
                        <a:t>           42.5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0677598"/>
                  </a:ext>
                </a:extLst>
              </a:tr>
              <a:tr h="250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Прочие расходы </a:t>
                      </a:r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по проекту,</a:t>
                      </a:r>
                      <a:r>
                        <a:rPr lang="ru-RU" sz="1300" b="1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в т.ч.: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           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4210207"/>
                  </a:ext>
                </a:extLst>
              </a:tr>
              <a:tr h="2780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Первоначальный оборотный капитал</a:t>
                      </a:r>
                      <a:endParaRPr lang="en-US" sz="130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П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роценты и комиссии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u="none" strike="noStrike" dirty="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300" b="1" u="none" strike="noStrike" dirty="0" smtClean="0">
                          <a:effectLst/>
                          <a:latin typeface="Cambria" panose="02040503050406030204" pitchFamily="18" charset="0"/>
                        </a:rPr>
                        <a:t>656.2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037" marR="8037" marT="803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795405"/>
                  </a:ext>
                </a:extLst>
              </a:tr>
            </a:tbl>
          </a:graphicData>
        </a:graphic>
      </p:graphicFrame>
      <p:graphicFrame>
        <p:nvGraphicFramePr>
          <p:cNvPr id="10" name="Таблица 31">
            <a:extLst>
              <a:ext uri="{FF2B5EF4-FFF2-40B4-BE49-F238E27FC236}">
                <a16:creationId xmlns="" xmlns:a16="http://schemas.microsoft.com/office/drawing/2014/main" id="{5231AE57-91F6-4881-AF7E-1736C82A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29722"/>
              </p:ext>
            </p:extLst>
          </p:nvPr>
        </p:nvGraphicFramePr>
        <p:xfrm>
          <a:off x="5170086" y="3622288"/>
          <a:ext cx="4600845" cy="247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018">
                  <a:extLst>
                    <a:ext uri="{9D8B030D-6E8A-4147-A177-3AD203B41FA5}">
                      <a16:colId xmlns="" xmlns:a16="http://schemas.microsoft.com/office/drawing/2014/main" val="2502873837"/>
                    </a:ext>
                  </a:extLst>
                </a:gridCol>
                <a:gridCol w="1113186">
                  <a:extLst>
                    <a:ext uri="{9D8B030D-6E8A-4147-A177-3AD203B41FA5}">
                      <a16:colId xmlns="" xmlns:a16="http://schemas.microsoft.com/office/drawing/2014/main" val="1211637892"/>
                    </a:ext>
                  </a:extLst>
                </a:gridCol>
                <a:gridCol w="1103641">
                  <a:extLst>
                    <a:ext uri="{9D8B030D-6E8A-4147-A177-3AD203B41FA5}">
                      <a16:colId xmlns="" xmlns:a16="http://schemas.microsoft.com/office/drawing/2014/main" val="1930590045"/>
                    </a:ext>
                  </a:extLst>
                </a:gridCol>
              </a:tblGrid>
              <a:tr h="235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Ед. изм.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Показатель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8703728"/>
                  </a:ext>
                </a:extLst>
              </a:tr>
              <a:tr h="443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ambria" panose="02040503050406030204" pitchFamily="18" charset="0"/>
                        </a:rPr>
                        <a:t>Среднегодовая чистая выручка</a:t>
                      </a:r>
                      <a:endParaRPr lang="ru-RU" sz="1300" b="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млн. евро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Cambria" panose="02040503050406030204" pitchFamily="18" charset="0"/>
                        </a:rPr>
                        <a:t>506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1564749"/>
                  </a:ext>
                </a:extLst>
              </a:tr>
              <a:tr h="443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ambria" panose="02040503050406030204" pitchFamily="18" charset="0"/>
                        </a:rPr>
                        <a:t>Среднегодовая чистая прибыль</a:t>
                      </a:r>
                      <a:endParaRPr lang="ru-RU" sz="1300" b="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млн. евро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76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19383"/>
                  </a:ext>
                </a:extLst>
              </a:tr>
              <a:tr h="274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anose="02040503050406030204" pitchFamily="18" charset="0"/>
                        </a:rPr>
                        <a:t>Среднегодовой </a:t>
                      </a:r>
                      <a:r>
                        <a:rPr lang="en-US" sz="1300" b="1" dirty="0">
                          <a:effectLst/>
                          <a:latin typeface="Cambria" panose="02040503050406030204" pitchFamily="18" charset="0"/>
                        </a:rPr>
                        <a:t>EBITDA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mbria" panose="02040503050406030204" pitchFamily="18" charset="0"/>
                        </a:rPr>
                        <a:t>млн. евро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anose="02040503050406030204" pitchFamily="18" charset="0"/>
                        </a:rPr>
                        <a:t>109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9294540"/>
                  </a:ext>
                </a:extLst>
              </a:tr>
              <a:tr h="247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ambria" panose="02040503050406030204" pitchFamily="18" charset="0"/>
                        </a:rPr>
                        <a:t>Коэффициент </a:t>
                      </a:r>
                      <a:r>
                        <a:rPr lang="en-US" sz="1300" b="0" dirty="0">
                          <a:effectLst/>
                          <a:latin typeface="Cambria" panose="02040503050406030204" pitchFamily="18" charset="0"/>
                        </a:rPr>
                        <a:t>EBITDA</a:t>
                      </a:r>
                      <a:endParaRPr lang="ru-RU" sz="1300" b="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22%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Cambria" panose="02040503050406030204" pitchFamily="18" charset="0"/>
                        </a:rPr>
                        <a:t>Окупаемость проекта </a:t>
                      </a:r>
                      <a:endParaRPr lang="ru-RU" sz="1300" b="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</a:rPr>
                        <a:t>л</a:t>
                      </a:r>
                      <a:r>
                        <a:rPr lang="en-US" sz="1300" dirty="0" err="1">
                          <a:effectLst/>
                          <a:latin typeface="Cambria" panose="02040503050406030204" pitchFamily="18" charset="0"/>
                        </a:rPr>
                        <a:t>ет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r>
                        <a:rPr lang="en-US" sz="1300" b="0" baseline="0" dirty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baseline="0" dirty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300" b="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</a:rPr>
                        <a:t>млн. евро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ru-RU" sz="1300" baseline="0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mbria" panose="02040503050406030204" pitchFamily="18" charset="0"/>
                        </a:rPr>
                        <a:t>IRR</a:t>
                      </a:r>
                      <a:r>
                        <a:rPr lang="ru-RU" sz="1300" b="1" baseline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300" b="1" baseline="0" dirty="0" smtClean="0">
                          <a:effectLst/>
                          <a:latin typeface="Cambria" panose="02040503050406030204" pitchFamily="18" charset="0"/>
                        </a:rPr>
                        <a:t>проекта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mbria" panose="02040503050406030204" pitchFamily="18" charset="0"/>
                        </a:rPr>
                        <a:t>13%</a:t>
                      </a:r>
                      <a:endParaRPr lang="ru-RU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10" marR="497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8348664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30">
            <a:extLst>
              <a:ext uri="{FF2B5EF4-FFF2-40B4-BE49-F238E27FC236}">
                <a16:creationId xmlns="" xmlns:a16="http://schemas.microsoft.com/office/drawing/2014/main" id="{58C637BA-80A5-4F23-9056-B52E755AAF1F}"/>
              </a:ext>
            </a:extLst>
          </p:cNvPr>
          <p:cNvSpPr/>
          <p:nvPr/>
        </p:nvSpPr>
        <p:spPr>
          <a:xfrm>
            <a:off x="5056342" y="3335179"/>
            <a:ext cx="4592053" cy="28710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300" b="1" dirty="0">
                <a:solidFill>
                  <a:srgbClr val="00206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Финансовые показатели проекта</a:t>
            </a:r>
          </a:p>
        </p:txBody>
      </p:sp>
      <p:sp>
        <p:nvSpPr>
          <p:cNvPr id="1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2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1399086" y="1043448"/>
            <a:ext cx="5318820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Стоимость и финансовые показатели проекта</a:t>
            </a:r>
          </a:p>
        </p:txBody>
      </p:sp>
      <p:sp>
        <p:nvSpPr>
          <p:cNvPr id="18" name="Правая круглая скобка 17"/>
          <p:cNvSpPr/>
          <p:nvPr/>
        </p:nvSpPr>
        <p:spPr>
          <a:xfrm>
            <a:off x="6727676" y="1043448"/>
            <a:ext cx="48347" cy="36932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5709250" y="21540"/>
            <a:ext cx="3743966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31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Картинки по запросу &quot;металлургия&quot;">
            <a:extLst>
              <a:ext uri="{FF2B5EF4-FFF2-40B4-BE49-F238E27FC236}">
                <a16:creationId xmlns="" xmlns:a16="http://schemas.microsoft.com/office/drawing/2014/main" id="{EBD4D3E1-C2C3-40D5-8348-661350C4E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7"/>
          <a:stretch/>
        </p:blipFill>
        <p:spPr bwMode="auto">
          <a:xfrm flipH="1"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0"/>
            <a:ext cx="5143500" cy="687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:\ОБЩИЕ\Абдуназаров\Информация\РКМ 795\для презентации\all_biz.png"/>
          <p:cNvPicPr>
            <a:picLocks noChangeAspect="1" noChangeArrowheads="1"/>
          </p:cNvPicPr>
          <p:nvPr/>
        </p:nvPicPr>
        <p:blipFill rotWithShape="1">
          <a:blip r:embed="rId3" cstate="print"/>
          <a:srcRect r="-110"/>
          <a:stretch/>
        </p:blipFill>
        <p:spPr bwMode="auto">
          <a:xfrm>
            <a:off x="5143500" y="2145969"/>
            <a:ext cx="4070414" cy="4739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001" y="260648"/>
            <a:ext cx="3021973" cy="31547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ru-RU" sz="19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023" y="14991"/>
            <a:ext cx="262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5703372" y="3863954"/>
            <a:ext cx="3904624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uz-Cyrl-U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проекты предлагаемые к реализации в 2021-2026 гг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4985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5045743" y="2204864"/>
            <a:ext cx="5354343" cy="156965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Перспективные </a:t>
            </a:r>
          </a:p>
          <a:p>
            <a:r>
              <a:rPr lang="ru-RU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проекты</a:t>
            </a:r>
            <a:endParaRPr lang="ru-RU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1182" y="81697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8" y="165411"/>
            <a:ext cx="983927" cy="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9851"/>
              </p:ext>
            </p:extLst>
          </p:nvPr>
        </p:nvGraphicFramePr>
        <p:xfrm>
          <a:off x="256009" y="1708953"/>
          <a:ext cx="9793089" cy="382193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5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6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79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04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897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71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Проектная мощность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стоимость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uz-Cyrl-UZ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занятых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Ожидаемые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результаты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литейно-прокатного комплекса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горячекатаного листового проката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1 040 тыс.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в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2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печи ДСП-100 с увеличением мощности до 1,1 млн. тонн в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импорта литых заготовок за счет увеличения объема производства литых заготовок до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150,0 тыс.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тонн в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мини-металлургического комплекса по производству непрерывного литья заготовок мощностью 400 тыс. тонн в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производства литых заготовок на 400 тыс.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для  производства мелющих шаров в СПЦ №1;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более 300 новых рабочих мест;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Импортозамещение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литых заготовок в объеме 100 тыс.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на сумму 40,0 млн. долл.</a:t>
                      </a: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ШПС-№4 с освоением производства шаров Ø68÷120 мм III-IV группы твердости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производственных мощностей по выпуску мелющих шаров на 250,0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в год;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Освоение новых видов импортозамещающий продукции стальных шаров Ø68÷120 мм III-IV группы твердости;</a:t>
                      </a: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7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технологии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переработки горячих шлаков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нагрузки на окружающую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среду за счет переработки шлаков в горячем состоянии, образующихся при производстве стали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450689" y="1043448"/>
            <a:ext cx="752621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Перспективные проекты предлагаемые к реализации в 2021-2026 гг.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8974622" y="1103998"/>
            <a:ext cx="57310" cy="288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5863580" y="46429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1889167" y="295614"/>
            <a:ext cx="301286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6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5215"/>
              </p:ext>
            </p:extLst>
          </p:nvPr>
        </p:nvGraphicFramePr>
        <p:xfrm>
          <a:off x="246956" y="1708953"/>
          <a:ext cx="9793089" cy="395974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5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724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71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Проектная мощность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стоимость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uz-Cyrl-UZ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занятых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Ожидаемые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результаты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нагревательной толкательной печи №1 Сортопрокатного цеха №1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Обновление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устаревшего оборудования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Обеспечение стабильного производства мелющих шаров до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250,0 тыс.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год;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Экономический эффект -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 млн.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долл. в год;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себестоимости мелющих шаров;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Увеличение производительности печи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2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производства коксового орешка и коксовой мелочи (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дирексил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для собственных нужд </a:t>
                      </a:r>
                      <a:b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"Узметкомбинат"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Импортозамещение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на сумму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 млн.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долл.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себестоимости ферросплавов и электростали </a:t>
                      </a: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участка термоупрочнения стана «300» Сортопрокатного цеха №2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 тыс. </a:t>
                      </a:r>
                      <a:r>
                        <a:rPr lang="ru-RU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себестоимости готового проката;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Экономия по ферросплавов;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Импортозамещение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объеме 500,0 тыс.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год;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арматуры класса А500C÷А800C.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Обновление и модернизация металлургического оборудования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Обновление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устаревшего оборудования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Стабильное и бесперебойное производство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962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7" marR="2160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2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004" y="6021288"/>
            <a:ext cx="7896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Окончательная стоимость проектов и источники финансирования будут определены после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утверждения ТЭО проектов.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863580" y="46429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1889167" y="295614"/>
            <a:ext cx="301286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1450689" y="1043448"/>
            <a:ext cx="752621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Перспективные проекты предлагаемые к реализации в 2021-2026 гг.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авая круглая скобка 33"/>
          <p:cNvSpPr/>
          <p:nvPr/>
        </p:nvSpPr>
        <p:spPr>
          <a:xfrm>
            <a:off x="8974622" y="1103998"/>
            <a:ext cx="57310" cy="288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7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0" descr="Innovation Modernization Stock Illustration - Download Image Now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20" y="1492357"/>
            <a:ext cx="565809" cy="5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2" descr="Flat Cartoon Lumps Of Coal Royalty Free Cliparts, Vectors, And Stock  Illustration. Image 8888364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18" y="3354380"/>
            <a:ext cx="468555" cy="4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179" y="5580250"/>
            <a:ext cx="276225" cy="12375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 rot="19989052">
            <a:off x="1099866" y="4253143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9989052">
            <a:off x="2117014" y="4116880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9989052">
            <a:off x="3346968" y="3828848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9989052">
            <a:off x="4631395" y="3512432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9989052">
            <a:off x="5909050" y="3216780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9989052">
            <a:off x="7111241" y="2949512"/>
            <a:ext cx="504000" cy="119195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33756" y="2708479"/>
            <a:ext cx="7302421" cy="17493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1454083" y="908720"/>
            <a:ext cx="6490364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производства новых видов импортозамещающей продукции</a:t>
            </a: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5728960" y="1039053"/>
            <a:ext cx="47066" cy="468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7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799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1728" y="4223007"/>
            <a:ext cx="504056" cy="504056"/>
          </a:xfrm>
          <a:prstGeom prst="ellipse">
            <a:avLst/>
          </a:prstGeom>
          <a:solidFill>
            <a:srgbClr val="4B731F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25229" y="4162958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57231" y="3944400"/>
            <a:ext cx="504056" cy="504056"/>
          </a:xfrm>
          <a:prstGeom prst="ellipse">
            <a:avLst/>
          </a:prstGeom>
          <a:solidFill>
            <a:srgbClr val="548123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00732" y="3888466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87186" y="3656368"/>
            <a:ext cx="504056" cy="504056"/>
          </a:xfrm>
          <a:prstGeom prst="ellipse">
            <a:avLst/>
          </a:prstGeom>
          <a:solidFill>
            <a:srgbClr val="639729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30687" y="3601082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64717" y="3335759"/>
            <a:ext cx="504056" cy="504056"/>
          </a:xfrm>
          <a:prstGeom prst="ellipse">
            <a:avLst/>
          </a:prstGeom>
          <a:solidFill>
            <a:srgbClr val="6BA42C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308218" y="3280473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42827" y="3035096"/>
            <a:ext cx="504056" cy="504056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86328" y="2979810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44700" y="2760985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788201" y="2705699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941172" y="2486953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63000"/>
              </a:schemeClr>
            </a:glo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84673" y="2426904"/>
            <a:ext cx="612000" cy="612000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51218" y="431397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28194" y="40405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59083" y="374834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41669" y="342773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19779" y="313934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13090" y="285295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равила постановки целей | MyChanges.ru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1680" r="75195">
                        <a14:foregroundMark x1="48828" y1="24723" x2="48828" y2="24723"/>
                        <a14:foregroundMark x1="45313" y1="41328" x2="45313" y2="41328"/>
                        <a14:foregroundMark x1="67383" y1="17343" x2="67383" y2="17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"/>
          <a:stretch/>
        </p:blipFill>
        <p:spPr bwMode="auto">
          <a:xfrm>
            <a:off x="7935291" y="2454966"/>
            <a:ext cx="539688" cy="5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единительная линия 75"/>
          <p:cNvCxnSpPr>
            <a:endCxn id="82" idx="3"/>
          </p:cNvCxnSpPr>
          <p:nvPr/>
        </p:nvCxnSpPr>
        <p:spPr>
          <a:xfrm flipH="1">
            <a:off x="8217164" y="1790477"/>
            <a:ext cx="444466" cy="6540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8661630" y="1780921"/>
            <a:ext cx="253974" cy="42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8210469" y="2405456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8913817" y="1556792"/>
            <a:ext cx="127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932920" y="1880601"/>
            <a:ext cx="972000" cy="45719"/>
          </a:xfrm>
          <a:prstGeom prst="rect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814078" y="5091132"/>
            <a:ext cx="526063" cy="7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594115" y="5243243"/>
            <a:ext cx="526063" cy="72000"/>
          </a:xfrm>
          <a:prstGeom prst="rect">
            <a:avLst/>
          </a:prstGeom>
          <a:solidFill>
            <a:srgbClr val="76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382670" y="5567921"/>
            <a:ext cx="526063" cy="72000"/>
          </a:xfrm>
          <a:prstGeom prst="rect">
            <a:avLst/>
          </a:pr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115240" y="6062705"/>
            <a:ext cx="526063" cy="72000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870676" y="6138104"/>
            <a:ext cx="526063" cy="72000"/>
          </a:xfrm>
          <a:prstGeom prst="rect">
            <a:avLst/>
          </a:prstGeom>
          <a:solidFill>
            <a:srgbClr val="548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51218" y="6245534"/>
            <a:ext cx="526063" cy="72000"/>
          </a:xfrm>
          <a:prstGeom prst="rect">
            <a:avLst/>
          </a:prstGeom>
          <a:solidFill>
            <a:srgbClr val="4B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764175" y="5090827"/>
            <a:ext cx="64363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6996" y="622802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839395" y="615047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047095" y="608568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351854" y="556277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581538" y="524324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88544" y="3530797"/>
            <a:ext cx="2184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производства до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млн</a:t>
            </a:r>
            <a:r>
              <a:rPr lang="ru-RU" sz="16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счет диверсификации производства</a:t>
            </a:r>
            <a:endParaRPr lang="ru-RU" sz="16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Рисунок 10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331" y="5121247"/>
            <a:ext cx="2144075" cy="352644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6545128" y="5663057"/>
            <a:ext cx="3599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ассортимента </a:t>
            </a:r>
            <a:r>
              <a:rPr lang="ru-RU" sz="14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выпускаемой продукции и </a:t>
            </a:r>
            <a:r>
              <a:rPr lang="ru-RU" sz="14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продукции глубокой переработки </a:t>
            </a:r>
            <a:r>
              <a:rPr lang="ru-RU" sz="14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высокой добавленной </a:t>
            </a:r>
            <a:r>
              <a:rPr lang="ru-RU" sz="14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endParaRPr lang="ru-RU" sz="14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8124" y="4761148"/>
            <a:ext cx="1309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нагревательной толкательной печи №1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Сортопрокатного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цеха №1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650161" y="4402612"/>
            <a:ext cx="15232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мощности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ДСП-100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млн. тонн в год</a:t>
            </a: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участка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термоупрочнения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700" dirty="0" smtClean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производства коксового орешка и коксовой мелочи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094861" y="4142400"/>
            <a:ext cx="117978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ШПС-№4 с освоением производства шаров Ø68÷120 мм III-IV группы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твердости</a:t>
            </a:r>
          </a:p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технологии переработки горячих шлаков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28711" y="4004332"/>
            <a:ext cx="1253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литейно-прокатного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</a:p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мини-металлургического комплекса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мощностью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тыс. </a:t>
            </a: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заготовок 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94902" y="3771538"/>
            <a:ext cx="1406199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железнодорожной инфраструктуры собственными силами комбината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6724276" y="5349025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тн..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39039" y="3470995"/>
            <a:ext cx="1323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 модернизация металлургического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Рисунок 10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843" y="2738247"/>
            <a:ext cx="403129" cy="389965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716835" y="2740494"/>
            <a:ext cx="1008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природного газа;</a:t>
            </a:r>
          </a:p>
          <a:p>
            <a:pPr indent="177800"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производства ферросилиция 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ФС-75;</a:t>
            </a:r>
          </a:p>
          <a:p>
            <a:pPr indent="177800">
              <a:spcAft>
                <a:spcPts val="3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экономической выгоды</a:t>
            </a:r>
            <a:endParaRPr lang="ru-RU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969857" y="2492896"/>
            <a:ext cx="122308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150 тыс. тонн стального литья</a:t>
            </a: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Арматура марки А500С-А800С;</a:t>
            </a:r>
          </a:p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полукокса</a:t>
            </a:r>
            <a:endParaRPr lang="ru-RU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D:\G disk\Локальный диск\Абдуназаров\Концепция\Концепция развития металлургической отрасли\презентация\Образцы стратегии\01.07.2021\Безымянный.png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4" b="66"/>
          <a:stretch/>
        </p:blipFill>
        <p:spPr bwMode="auto">
          <a:xfrm>
            <a:off x="395014" y="3667188"/>
            <a:ext cx="343270" cy="35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Рисунок 10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1102" y="2570703"/>
            <a:ext cx="415102" cy="38807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3388234" y="2341328"/>
            <a:ext cx="11018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Помольные шары </a:t>
            </a:r>
            <a:r>
              <a:rPr lang="en-US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III-IV </a:t>
            </a: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твердлости;</a:t>
            </a:r>
          </a:p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нагрузки </a:t>
            </a: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окружающую среду</a:t>
            </a:r>
          </a:p>
        </p:txBody>
      </p:sp>
      <p:pic>
        <p:nvPicPr>
          <p:cNvPr id="132" name="Рисунок 131" descr="Green Grass Background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6222" r="85667">
                        <a14:foregroundMark x1="26444" y1="15667" x2="26444" y2="15667"/>
                        <a14:foregroundMark x1="30889" y1="32167" x2="30889" y2="32167"/>
                        <a14:foregroundMark x1="41778" y1="15667" x2="41778" y2="15667"/>
                        <a14:foregroundMark x1="33000" y1="70333" x2="33000" y2="70333"/>
                        <a14:foregroundMark x1="50556" y1="19667" x2="50556" y2="19667"/>
                        <a14:foregroundMark x1="52111" y1="33833" x2="52111" y2="33833"/>
                        <a14:foregroundMark x1="49444" y1="25833" x2="49444" y2="25833"/>
                        <a14:foregroundMark x1="56556" y1="19833" x2="56556" y2="19833"/>
                        <a14:foregroundMark x1="49444" y1="7500" x2="49444" y2="7500"/>
                        <a14:foregroundMark x1="61333" y1="22000" x2="61333" y2="22000"/>
                        <a14:foregroundMark x1="50444" y1="33000" x2="50444" y2="33000"/>
                        <a14:foregroundMark x1="58111" y1="46167" x2="58111" y2="4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29" y="2886950"/>
            <a:ext cx="558866" cy="372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TextBox 136"/>
          <p:cNvSpPr txBox="1"/>
          <p:nvPr/>
        </p:nvSpPr>
        <p:spPr>
          <a:xfrm>
            <a:off x="4722203" y="2086125"/>
            <a:ext cx="10737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горячекатаного листового проката;</a:t>
            </a:r>
          </a:p>
          <a:p>
            <a:pPr indent="1778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uz-Cyrl-UZ" sz="700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400 тыс. тн. стальной заготовки</a:t>
            </a:r>
            <a:endParaRPr lang="ru-RU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11" y="1865371"/>
            <a:ext cx="433660" cy="375752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5992855" y="1918428"/>
            <a:ext cx="9702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железнодорожной инфраструктуры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Рисунок 141" descr="вектор поезда символа железной дороги Иллюстрация вектора - иллюстрации  насчитывающей перевозка, поезд: 763697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"/>
          <a:stretch/>
        </p:blipFill>
        <p:spPr bwMode="auto">
          <a:xfrm>
            <a:off x="5650700" y="1896176"/>
            <a:ext cx="420161" cy="418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260442" y="1656261"/>
            <a:ext cx="1128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непрерывности растущего производства</a:t>
            </a:r>
            <a:endParaRPr lang="uz-Cyrl-UZ" sz="700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" name="TextBox 1054"/>
          <p:cNvSpPr txBox="1"/>
          <p:nvPr/>
        </p:nvSpPr>
        <p:spPr>
          <a:xfrm rot="16200000">
            <a:off x="-539443" y="3203994"/>
            <a:ext cx="149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rot="16200000">
            <a:off x="-383688" y="5145359"/>
            <a:ext cx="112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hlinkClick r:id="rId20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>
            <a:hlinkClick r:id="rId21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>
            <a:hlinkClick r:id="rId21" action="ppaction://hlinksldjump"/>
          </p:cNvPr>
          <p:cNvSpPr txBox="1"/>
          <p:nvPr/>
        </p:nvSpPr>
        <p:spPr>
          <a:xfrm>
            <a:off x="5863580" y="46429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hlinkClick r:id="rId21" action="ppaction://hlinksldjump"/>
          </p:cNvPr>
          <p:cNvSpPr txBox="1"/>
          <p:nvPr/>
        </p:nvSpPr>
        <p:spPr>
          <a:xfrm>
            <a:off x="1889167" y="295614"/>
            <a:ext cx="301286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4249868" y="2792572"/>
            <a:ext cx="559545" cy="308360"/>
            <a:chOff x="2030378" y="6313846"/>
            <a:chExt cx="3957366" cy="218086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9419" l="170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0378" y="6856412"/>
              <a:ext cx="2228850" cy="16383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594184" y="6856412"/>
              <a:ext cx="2228850" cy="1638300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186934" y="6847622"/>
              <a:ext cx="2228850" cy="1638300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758894" y="6847622"/>
              <a:ext cx="2228850" cy="16383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8319" y="6322636"/>
              <a:ext cx="2228850" cy="1638300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82125" y="6322636"/>
              <a:ext cx="2228850" cy="1638300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574875" y="6313846"/>
              <a:ext cx="2228850" cy="1638300"/>
            </a:xfrm>
            <a:prstGeom prst="rect">
              <a:avLst/>
            </a:prstGeom>
          </p:spPr>
        </p:pic>
      </p:grpSp>
      <p:pic>
        <p:nvPicPr>
          <p:cNvPr id="118" name="Picture 2" descr="Горячекатаный лист в Турции — Сравнить цены и купить на Flagma.biz.t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98" y="2293367"/>
            <a:ext cx="480027" cy="3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8507700" y="2001525"/>
            <a:ext cx="2184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млн </a:t>
            </a:r>
            <a:r>
              <a:rPr lang="ru-RU" sz="1000" b="1" dirty="0" err="1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проката в год, </a:t>
            </a:r>
          </a:p>
          <a:p>
            <a:pPr marL="88900"/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marL="92075" indent="-92075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млн</a:t>
            </a:r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сортовой пр.;</a:t>
            </a:r>
          </a:p>
          <a:p>
            <a:pPr marL="92075" indent="-92075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млн </a:t>
            </a:r>
            <a:r>
              <a:rPr lang="ru-RU" sz="1000" b="1" dirty="0" err="1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листовой пр.;</a:t>
            </a:r>
          </a:p>
          <a:p>
            <a:pPr marL="92075" indent="-92075">
              <a:buFontTx/>
              <a:buChar char="-"/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 </a:t>
            </a:r>
            <a:r>
              <a:rPr lang="ru-RU" sz="1000" b="1" dirty="0" err="1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000" b="1" dirty="0" smtClean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шары</a:t>
            </a:r>
            <a:endParaRPr lang="ru-RU" sz="10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4" descr="Тела мелющие цильпебсы. Шары стальные шары мелющие стальные производство  стальных шаров чугунные мелющие чугунные шары Киев оптом. в Киеве (Тела  мелющие цильпебсы) - Антей-Украина, ООО на Bizorg.su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40" y="2357283"/>
            <a:ext cx="475868" cy="3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Арматура: стоковые фото, изображения | Скачать Арматура картинки на  Depositphoto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48" y="3017248"/>
            <a:ext cx="411138" cy="3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9" descr="Химия и Химики № 1 2014. Элементы вокруг нас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8750" b="76823" l="24219" r="81836">
                        <a14:foregroundMark x1="40430" y1="29948" x2="40430" y2="29948"/>
                        <a14:foregroundMark x1="47266" y1="64063" x2="47266" y2="64063"/>
                        <a14:foregroundMark x1="69565" y1="39669" x2="69565" y2="39669"/>
                        <a14:backgroundMark x1="45963" y1="45455" x2="45963" y2="45455"/>
                        <a14:backgroundMark x1="37267" y1="53719" x2="37267" y2="53719"/>
                        <a14:backgroundMark x1="40994" y1="49587" x2="40994" y2="49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17448" r="17969" b="22917"/>
          <a:stretch>
            <a:fillRect/>
          </a:stretch>
        </p:blipFill>
        <p:spPr bwMode="auto">
          <a:xfrm>
            <a:off x="373191" y="3230213"/>
            <a:ext cx="384663" cy="2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950297"/>
              </p:ext>
            </p:extLst>
          </p:nvPr>
        </p:nvGraphicFramePr>
        <p:xfrm>
          <a:off x="315669" y="1866670"/>
          <a:ext cx="5292000" cy="3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454083" y="1079452"/>
            <a:ext cx="8510299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изменения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 на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металлопрокат на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внешнем и внутреннем рынке</a:t>
            </a: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9848962" y="1124780"/>
            <a:ext cx="47066" cy="324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5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799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5173" y="1584860"/>
            <a:ext cx="230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Арматурный прокат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88793" y="1583721"/>
            <a:ext cx="363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Горячекатаный листовой прокат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952" y="5092009"/>
            <a:ext cx="5100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2017 г.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48189" y="5092009"/>
            <a:ext cx="5100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03140" y="5092009"/>
            <a:ext cx="5100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695228" y="5092009"/>
            <a:ext cx="5100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87316" y="5084285"/>
            <a:ext cx="5100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54153" y="4293096"/>
            <a:ext cx="273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227192" y="4149080"/>
            <a:ext cx="4706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74258" y="4149080"/>
            <a:ext cx="7810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74300" y="4577700"/>
            <a:ext cx="273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9247524" y="4433684"/>
            <a:ext cx="4706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294590" y="4433684"/>
            <a:ext cx="7810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953574" y="4787627"/>
            <a:ext cx="273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226798" y="4643611"/>
            <a:ext cx="4706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274258" y="4637896"/>
            <a:ext cx="7810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1506" y="5589240"/>
            <a:ext cx="47405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Положительная разница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долл./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разница между ценой на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внешнем рынке 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внутренней ценой,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которую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предлагает комбинат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5725578" y="2679214"/>
            <a:ext cx="914400" cy="279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долл./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513" y="5236025"/>
            <a:ext cx="3126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Подготовлен на основании данных Металл Эксперт. </a:t>
            </a:r>
          </a:p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Цены на внешнем рынке с условием поставки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DAP </a:t>
            </a:r>
            <a:r>
              <a:rPr lang="uz-Cyrl-UZ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53310" y="5250686"/>
            <a:ext cx="3778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 на основании данных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ГКС. * Цены взяты с ТЭО проекта.</a:t>
            </a:r>
          </a:p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Импортные цены с условием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поставки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DAP </a:t>
            </a:r>
            <a:r>
              <a:rPr lang="uz-Cyrl-UZ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Сары Агач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5984" y="5581109"/>
            <a:ext cx="47405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Положительная разница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971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долл./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разница между ценой на внешнем рынке </a:t>
            </a:r>
          </a:p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внутренней ценой, которую предлагает комбинат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5863580" y="46429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1889167" y="295614"/>
            <a:ext cx="301286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07115"/>
              </p:ext>
            </p:extLst>
          </p:nvPr>
        </p:nvGraphicFramePr>
        <p:xfrm>
          <a:off x="5515768" y="2614902"/>
          <a:ext cx="4680000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2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3836584" y="35279"/>
            <a:ext cx="2520280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РИВОЖЛАНИШ  КОНЦЕПЦИЯСИ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546419" y="44624"/>
            <a:ext cx="190147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КОМПАНИЯ ТЎҒРИСИДА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639978" y="35279"/>
            <a:ext cx="2047347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ИНВЕСТИЦИЯ ФАОЛИЯТИ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2695228" y="287282"/>
            <a:ext cx="28580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C0505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ИСТИҚБОЛЛИ ЛОЙИҲАЛАР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C0505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C05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6114037" y="330874"/>
            <a:ext cx="1051883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Ҳ</a:t>
            </a:r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АМКОРЛИК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8" action="ppaction://hlinksldjump"/>
          </p:cNvPr>
          <p:cNvSpPr txBox="1"/>
          <p:nvPr/>
        </p:nvSpPr>
        <p:spPr>
          <a:xfrm>
            <a:off x="1534090" y="1043448"/>
            <a:ext cx="291412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сырьевой базы</a:t>
            </a:r>
          </a:p>
        </p:txBody>
      </p:sp>
      <p:sp>
        <p:nvSpPr>
          <p:cNvPr id="28" name="Правая круглая скобка 27"/>
          <p:cNvSpPr/>
          <p:nvPr/>
        </p:nvSpPr>
        <p:spPr>
          <a:xfrm>
            <a:off x="4495428" y="1088776"/>
            <a:ext cx="57310" cy="324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1567239"/>
            <a:ext cx="2683855" cy="242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487316" y="5355213"/>
            <a:ext cx="6637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реализации предусмотренных выше работ реализуется проект по производству первичного железного сырья, и в конечном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2026 году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годовой объем производства комбината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обеспечен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млн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тонн.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87316" y="306140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в создании сырьевой базы первичного железа в республике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данной отрасли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Узбекистана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Низкое содержание железа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существующих залежах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небольшие запасы;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высококвалифицированных и иностранных специалистов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данную отрасль;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климата в отрасли.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7316" y="4173095"/>
            <a:ext cx="656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создания сырьевой базы первичного железа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органа,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ответственного за развитие сферы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отрасль высококвалифицированных и иностранных специалистов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местных инвесторов в отрасль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 добычи, обогащения и производства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железа для каждого существующего месторождения.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4149503"/>
            <a:ext cx="2683855" cy="217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483411" y="1538733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Сырьевая база любого металлургического предприятия является основным фактором, определяющим конкурентоспособность предприятия и стратегии его долгосрочного развития.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Железорудная база Узбекистана представлена в основном тремя месторождениями, имеющие низкие содержания железа. Учитывая резкий спрос на железную руду и его составляющие на мировом рынке отработка местных железных руд является актуальным вопросом как на государственном уровне, так и в плане стратегического развития комбината.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Горячекатаный лист в Турции — Сравнить цены и купить на Flagma.biz.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40" y="5661248"/>
            <a:ext cx="759664" cy="5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534090" y="1043448"/>
            <a:ext cx="2914123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сырьевой базы</a:t>
            </a: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4495428" y="1088776"/>
            <a:ext cx="57310" cy="324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5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2805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083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836584" y="35279"/>
            <a:ext cx="2520280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РИВОЖЛАНИШ  КОНЦЕПЦИЯСИ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1546419" y="44624"/>
            <a:ext cx="190147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КОМПАНИЯ ТЎҒРИСИДА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6639978" y="35279"/>
            <a:ext cx="2047347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ИНВЕСТИЦИЯ ФАОЛИЯТИ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2695228" y="287282"/>
            <a:ext cx="28580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C0505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ИСТИҚБОЛЛИ ЛОЙИҲАЛАР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C0505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C05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6114037" y="330874"/>
            <a:ext cx="1051883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Ҳ</a:t>
            </a:r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АМКОРЛИК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5053490" y="3225769"/>
            <a:ext cx="7036" cy="289326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31832" y="3212976"/>
            <a:ext cx="0" cy="3240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75148" y="3260269"/>
            <a:ext cx="0" cy="28800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964" y="3898544"/>
            <a:ext cx="4875522" cy="1656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>
            <a:stCxn id="13" idx="3"/>
          </p:cNvCxnSpPr>
          <p:nvPr/>
        </p:nvCxnSpPr>
        <p:spPr>
          <a:xfrm>
            <a:off x="6572006" y="3551321"/>
            <a:ext cx="1559826" cy="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71692" y="3898213"/>
            <a:ext cx="3154330" cy="36933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Ўзметкомбинат</a:t>
            </a:r>
            <a:r>
              <a:rPr lang="ru-RU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» АЖ</a:t>
            </a:r>
          </a:p>
        </p:txBody>
      </p:sp>
      <p:pic>
        <p:nvPicPr>
          <p:cNvPr id="44" name="Picture 30" descr="О компании | metallsnab.kz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" b="-307"/>
          <a:stretch/>
        </p:blipFill>
        <p:spPr bwMode="auto">
          <a:xfrm>
            <a:off x="8095828" y="4365104"/>
            <a:ext cx="758608" cy="5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>
            <a:off x="1393040" y="2392846"/>
            <a:ext cx="36148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4" y="1844824"/>
            <a:ext cx="648000" cy="64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32" y="2058450"/>
            <a:ext cx="473289" cy="30160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450543" y="2456892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5148" y="1948413"/>
            <a:ext cx="676200" cy="50061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478912" y="1519224"/>
            <a:ext cx="185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обогатительная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" b="-94"/>
          <a:stretch/>
        </p:blipFill>
        <p:spPr>
          <a:xfrm>
            <a:off x="1363080" y="2046240"/>
            <a:ext cx="399460" cy="28738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3057" y="15633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Горнодобывающий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8509" y="2456892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руда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9755" y="1544979"/>
            <a:ext cx="2971687" cy="166723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38944" y="2612812"/>
            <a:ext cx="339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“Тебинбулак”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</a:t>
            </a:r>
          </a:p>
          <a:p>
            <a:pPr algn="ctr"/>
            <a:r>
              <a:rPr lang="uz-Cyrl-U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Каракалпакстан 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4728441" y="2400813"/>
            <a:ext cx="36148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33" y="2066417"/>
            <a:ext cx="473289" cy="30160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785944" y="242088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" b="-94"/>
          <a:stretch/>
        </p:blipFill>
        <p:spPr>
          <a:xfrm>
            <a:off x="4698481" y="2054207"/>
            <a:ext cx="399460" cy="287382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4333910" y="2431921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руда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671010" y="1553711"/>
            <a:ext cx="2971687" cy="1659265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474345" y="2600908"/>
            <a:ext cx="339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“Темиркан”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Джизакская </a:t>
            </a:r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8111766" y="2391317"/>
            <a:ext cx="36148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58" y="2056921"/>
            <a:ext cx="473289" cy="301606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9169269" y="242088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" b="-94"/>
          <a:stretch/>
        </p:blipFill>
        <p:spPr>
          <a:xfrm>
            <a:off x="8081806" y="2044711"/>
            <a:ext cx="399460" cy="287382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7717235" y="2420888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руда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7054335" y="1544215"/>
            <a:ext cx="2971687" cy="166876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6857670" y="2576808"/>
            <a:ext cx="339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“Шокадамбулак”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Таджикистан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1" y="4401108"/>
            <a:ext cx="684000" cy="5776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19075" y="3898213"/>
            <a:ext cx="18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 окомкования </a:t>
            </a:r>
          </a:p>
          <a:p>
            <a:pPr algn="ctr"/>
            <a:r>
              <a:rPr lang="uz-Cyrl-U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обжига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"/>
          <a:stretch/>
        </p:blipFill>
        <p:spPr>
          <a:xfrm>
            <a:off x="1824810" y="4221088"/>
            <a:ext cx="288000" cy="88296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" b="476"/>
          <a:stretch/>
        </p:blipFill>
        <p:spPr>
          <a:xfrm>
            <a:off x="1291072" y="4725144"/>
            <a:ext cx="360000" cy="198847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87" y="4617132"/>
            <a:ext cx="396000" cy="3960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666795" y="4951244"/>
            <a:ext cx="187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ea typeface="Verdana" panose="020B0604030504040204" pitchFamily="34" charset="0"/>
                <a:cs typeface="Arial" panose="020B0604020202020204" pitchFamily="34" charset="0"/>
              </a:rPr>
              <a:t>Металлизованные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 окатыши </a:t>
            </a:r>
            <a:endParaRPr lang="ru-RU" sz="1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ea typeface="Verdana" panose="020B0604030504040204" pitchFamily="34" charset="0"/>
                <a:cs typeface="Arial" panose="020B0604020202020204" pitchFamily="34" charset="0"/>
              </a:rPr>
              <a:t>1,45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51839" y="3969060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HYL – Energiron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52653" y="4943298"/>
            <a:ext cx="157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Обожженные окатыши </a:t>
            </a:r>
          </a:p>
          <a:p>
            <a:pPr algn="ctr"/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 smtClean="0">
                <a:ea typeface="Verdana" panose="020B0604030504040204" pitchFamily="34" charset="0"/>
                <a:cs typeface="Arial" panose="020B0604020202020204" pitchFamily="34" charset="0"/>
              </a:rPr>
              <a:t>2,0 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млн т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2336" y="3397432"/>
            <a:ext cx="3709670" cy="307777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~</a:t>
            </a:r>
            <a:r>
              <a:rPr lang="uz-Cyrl-UZ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z-Cyrl-UZ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2,0 </a:t>
            </a:r>
            <a:r>
              <a:rPr lang="ru-RU" sz="1400" b="1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400" dirty="0" err="1">
                <a:ea typeface="Verdana" panose="020B0604030504040204" pitchFamily="34" charset="0"/>
                <a:cs typeface="Arial" panose="020B0604020202020204" pitchFamily="34" charset="0"/>
              </a:rPr>
              <a:t>тн</a:t>
            </a:r>
            <a:r>
              <a:rPr lang="ru-RU" sz="1400" dirty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обогащенного концентрата в год</a:t>
            </a:r>
            <a:endParaRPr lang="ru-RU" sz="14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1975148" y="3544292"/>
            <a:ext cx="972000" cy="1003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13" idx="2"/>
            <a:endCxn id="34" idx="0"/>
          </p:cNvCxnSpPr>
          <p:nvPr/>
        </p:nvCxnSpPr>
        <p:spPr>
          <a:xfrm rot="5400000">
            <a:off x="3640281" y="2821653"/>
            <a:ext cx="193335" cy="19604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endCxn id="43" idx="1"/>
          </p:cNvCxnSpPr>
          <p:nvPr/>
        </p:nvCxnSpPr>
        <p:spPr>
          <a:xfrm flipV="1">
            <a:off x="5200650" y="4082879"/>
            <a:ext cx="1671042" cy="1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8" name="Picture 44" descr="Промышленное здание Manufactory, сила или химический завод, иллюстрация  вектора фабрики Иллюстрация вектора - иллюстрации насчитывающей труба,  конструкция: 102065855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" b="49"/>
          <a:stretch/>
        </p:blipFill>
        <p:spPr bwMode="auto">
          <a:xfrm>
            <a:off x="2983368" y="4185084"/>
            <a:ext cx="972000" cy="7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2784691" y="3897554"/>
            <a:ext cx="18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 по брикетированию окатышей/губчатого железа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78" y="4214420"/>
            <a:ext cx="852150" cy="7038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5549776" y="3817204"/>
            <a:ext cx="114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ГБЖ/ПВЖ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387333" y="4909587"/>
            <a:ext cx="187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ГБЖ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200" b="1" dirty="0">
                <a:ea typeface="Verdana" panose="020B0604030504040204" pitchFamily="34" charset="0"/>
                <a:cs typeface="Arial" panose="020B0604020202020204" pitchFamily="34" charset="0"/>
              </a:rPr>
              <a:t>1,45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lang="en-US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4255384" y="4617132"/>
            <a:ext cx="616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30" descr="О компании | metallsnab.kz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4" b="47308"/>
          <a:stretch/>
        </p:blipFill>
        <p:spPr bwMode="auto">
          <a:xfrm>
            <a:off x="9434052" y="4365104"/>
            <a:ext cx="75000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5359869" y="4977172"/>
            <a:ext cx="1048357" cy="2462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>
                <a:ea typeface="Verdana" panose="020B0604030504040204" pitchFamily="34" charset="0"/>
                <a:cs typeface="Arial" panose="020B0604020202020204" pitchFamily="34" charset="0"/>
              </a:rPr>
              <a:t>1,45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871692" y="4571943"/>
            <a:ext cx="1048357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 smtClean="0">
                <a:ea typeface="Verdana" panose="020B0604030504040204" pitchFamily="34" charset="0"/>
                <a:cs typeface="Arial" panose="020B0604020202020204" pitchFamily="34" charset="0"/>
              </a:rPr>
              <a:t>0,85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млн 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ГБЖ/ПВЖ</a:t>
            </a:r>
          </a:p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>
                <a:ea typeface="Verdana" panose="020B0604030504040204" pitchFamily="34" charset="0"/>
                <a:cs typeface="Arial" panose="020B0604020202020204" pitchFamily="34" charset="0"/>
              </a:rPr>
              <a:t>0,85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 млн 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металлолома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71693" y="5632802"/>
            <a:ext cx="1017658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 smtClean="0">
                <a:ea typeface="Verdana" panose="020B0604030504040204" pitchFamily="34" charset="0"/>
                <a:cs typeface="Arial" panose="020B0604020202020204" pitchFamily="34" charset="0"/>
              </a:rPr>
              <a:t>0,6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млн 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ГБЖ/ПВЖ</a:t>
            </a:r>
          </a:p>
          <a:p>
            <a:pPr algn="ctr"/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 smtClean="0">
                <a:ea typeface="Verdana" panose="020B0604030504040204" pitchFamily="34" charset="0"/>
                <a:cs typeface="Arial" panose="020B0604020202020204" pitchFamily="34" charset="0"/>
              </a:rPr>
              <a:t>0,6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млн 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г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металлолома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Picture 30" descr="О компании | metallsnab.kz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0" r="49683" b="-69"/>
          <a:stretch/>
        </p:blipFill>
        <p:spPr bwMode="auto">
          <a:xfrm>
            <a:off x="9425452" y="4689140"/>
            <a:ext cx="758608" cy="2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52" y="5661248"/>
            <a:ext cx="677520" cy="587049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7923970" y="5080826"/>
            <a:ext cx="226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200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1,1 млн 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тн. </a:t>
            </a:r>
            <a:r>
              <a:rPr lang="uz-Cyrl-UZ" sz="1200" dirty="0"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сортовой прокат,</a:t>
            </a:r>
          </a:p>
          <a:p>
            <a:pPr algn="ctr"/>
            <a:r>
              <a:rPr lang="uz-Cyrl-UZ" sz="1200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0,4 млн 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тн. – помольные шары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058883" y="6356357"/>
            <a:ext cx="187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200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1,0 млн 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тн. - листовой прокат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1" name="Соединительная линия уступом 130"/>
          <p:cNvCxnSpPr>
            <a:stCxn id="133" idx="3"/>
            <a:endCxn id="134" idx="1"/>
          </p:cNvCxnSpPr>
          <p:nvPr/>
        </p:nvCxnSpPr>
        <p:spPr>
          <a:xfrm flipV="1">
            <a:off x="6408226" y="4925886"/>
            <a:ext cx="463466" cy="1743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>
            <a:stCxn id="133" idx="3"/>
            <a:endCxn id="135" idx="1"/>
          </p:cNvCxnSpPr>
          <p:nvPr/>
        </p:nvCxnSpPr>
        <p:spPr>
          <a:xfrm>
            <a:off x="6408226" y="5100283"/>
            <a:ext cx="463467" cy="8864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79" y="1827087"/>
            <a:ext cx="648000" cy="648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9443" y="1930676"/>
            <a:ext cx="676200" cy="50061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15" y="1791632"/>
            <a:ext cx="648000" cy="648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5179" y="1895221"/>
            <a:ext cx="676200" cy="500619"/>
          </a:xfrm>
          <a:prstGeom prst="rect">
            <a:avLst/>
          </a:prstGeom>
        </p:spPr>
      </p:pic>
      <p:sp>
        <p:nvSpPr>
          <p:cNvPr id="122" name="Прямоугольник 121"/>
          <p:cNvSpPr/>
          <p:nvPr/>
        </p:nvSpPr>
        <p:spPr>
          <a:xfrm>
            <a:off x="332740" y="5763053"/>
            <a:ext cx="4873648" cy="646331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Йилига 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~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z-Cyrl-UZ" sz="1200" b="1" dirty="0" smtClean="0">
                <a:ea typeface="Verdana" panose="020B0604030504040204" pitchFamily="34" charset="0"/>
                <a:cs typeface="Arial" panose="020B0604020202020204" pitchFamily="34" charset="0"/>
              </a:rPr>
              <a:t>1,45 </a:t>
            </a:r>
            <a:r>
              <a:rPr lang="ru-RU" sz="1200" b="1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200" dirty="0" err="1">
                <a:ea typeface="Verdana" panose="020B0604030504040204" pitchFamily="34" charset="0"/>
                <a:cs typeface="Arial" panose="020B0604020202020204" pitchFamily="34" charset="0"/>
              </a:rPr>
              <a:t>тн</a:t>
            </a:r>
            <a:r>
              <a:rPr lang="ru-RU" sz="1200" dirty="0"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қора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металл </a:t>
            </a:r>
            <a:r>
              <a:rPr lang="ru-RU" sz="1200" dirty="0" err="1"/>
              <a:t>парчалари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(металлолом), </a:t>
            </a:r>
            <a:r>
              <a:rPr lang="ru-RU" sz="12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шундан</a:t>
            </a:r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uz-Cyrl-UZ" sz="1200" b="1" dirty="0" smtClean="0">
                <a:ea typeface="Verdana" panose="020B0604030504040204" pitchFamily="34" charset="0"/>
                <a:cs typeface="Arial" panose="020B0604020202020204" pitchFamily="34" charset="0"/>
              </a:rPr>
              <a:t>0,95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млн тн. маҳаллий металлолом;</a:t>
            </a:r>
          </a:p>
          <a:p>
            <a:pPr marL="285750" indent="-285750" algn="ctr">
              <a:buFontTx/>
              <a:buChar char="-"/>
            </a:pPr>
            <a:r>
              <a:rPr lang="uz-Cyrl-UZ" sz="1200" b="1" dirty="0" smtClean="0">
                <a:ea typeface="Verdana" panose="020B0604030504040204" pitchFamily="34" charset="0"/>
                <a:cs typeface="Arial" panose="020B0604020202020204" pitchFamily="34" charset="0"/>
              </a:rPr>
              <a:t>0,5</a:t>
            </a:r>
            <a:r>
              <a:rPr lang="uz-Cyrl-UZ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 млн тн. </a:t>
            </a:r>
            <a:r>
              <a:rPr lang="uz-Cyrl-UZ" sz="1200" dirty="0">
                <a:ea typeface="Verdana" panose="020B0604030504040204" pitchFamily="34" charset="0"/>
                <a:cs typeface="Arial" panose="020B0604020202020204" pitchFamily="34" charset="0"/>
              </a:rPr>
              <a:t>импорт металлолом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7536" y="5571653"/>
            <a:ext cx="792549" cy="792549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352055" y="6248345"/>
            <a:ext cx="1056171" cy="2462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~ </a:t>
            </a:r>
            <a:r>
              <a:rPr lang="ru-RU" sz="1000" b="1" dirty="0">
                <a:ea typeface="Verdana" panose="020B0604030504040204" pitchFamily="34" charset="0"/>
                <a:cs typeface="Arial" panose="020B0604020202020204" pitchFamily="34" charset="0"/>
              </a:rPr>
              <a:t>1,45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>
                <a:ea typeface="Verdana" panose="020B0604030504040204" pitchFamily="34" charset="0"/>
                <a:cs typeface="Arial" panose="020B0604020202020204" pitchFamily="34" charset="0"/>
              </a:rPr>
              <a:t>т</a:t>
            </a:r>
            <a:r>
              <a:rPr lang="en-US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г.</a:t>
            </a:r>
            <a:endParaRPr lang="ru-RU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55605" y="5320576"/>
            <a:ext cx="114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a typeface="Verdana" panose="020B0604030504040204" pitchFamily="34" charset="0"/>
                <a:cs typeface="Arial" panose="020B0604020202020204" pitchFamily="34" charset="0"/>
              </a:rPr>
              <a:t>Металлолом</a:t>
            </a:r>
            <a:endParaRPr lang="ru-RU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Соединительная линия уступом 36"/>
          <p:cNvCxnSpPr>
            <a:stCxn id="124" idx="3"/>
            <a:endCxn id="134" idx="1"/>
          </p:cNvCxnSpPr>
          <p:nvPr/>
        </p:nvCxnSpPr>
        <p:spPr>
          <a:xfrm flipV="1">
            <a:off x="6408226" y="4925886"/>
            <a:ext cx="463466" cy="14455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4" descr="Тела мелющие цильпебсы. Шары стальные шары мелющие стальные производство  стальных шаров чугунные мелющие чугунные шары Киев оптом. в Киеве (Тела  мелющие цильпебсы) - Антей-Украина, ООО на Bizorg.su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35" y="4504149"/>
            <a:ext cx="475868" cy="3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41097" y="1499552"/>
            <a:ext cx="185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обогатительная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35242" y="154371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Горнодобывающий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227467" y="1490636"/>
            <a:ext cx="185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Дробильно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обогатительная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021612" y="1534800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Горнодобывающий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549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Картинки по запросу &quot;металлургия&quot;">
            <a:extLst>
              <a:ext uri="{FF2B5EF4-FFF2-40B4-BE49-F238E27FC236}">
                <a16:creationId xmlns="" xmlns:a16="http://schemas.microsoft.com/office/drawing/2014/main" id="{EBD4D3E1-C2C3-40D5-8348-661350C4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381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0"/>
            <a:ext cx="5143500" cy="687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:\ОБЩИЕ\Абдуназаров\Информация\РКМ 795\для презентации\all_biz.png"/>
          <p:cNvPicPr>
            <a:picLocks noChangeAspect="1" noChangeArrowheads="1"/>
          </p:cNvPicPr>
          <p:nvPr/>
        </p:nvPicPr>
        <p:blipFill rotWithShape="1">
          <a:blip r:embed="rId3" cstate="print"/>
          <a:srcRect r="-110"/>
          <a:stretch/>
        </p:blipFill>
        <p:spPr bwMode="auto">
          <a:xfrm>
            <a:off x="5143500" y="2145969"/>
            <a:ext cx="4070414" cy="4739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7001" y="260648"/>
            <a:ext cx="3021973" cy="31547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9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ru-RU" sz="19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023" y="14991"/>
            <a:ext cx="25515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5015861" y="2814033"/>
            <a:ext cx="5384223" cy="83099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Сотрудничество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737566" y="3778588"/>
            <a:ext cx="4731782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Сотрудничество с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Danieli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(Италия)</a:t>
            </a: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5740310" y="4170572"/>
            <a:ext cx="4731782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  <a:tabLst>
                <a:tab pos="711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с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Renaissance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Heavy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Industries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9850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5737566" y="4830462"/>
            <a:ext cx="4731782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539729">
              <a:buFont typeface="Wingdings" pitchFamily="2" charset="2"/>
              <a:buChar char="ü"/>
              <a:tabLst>
                <a:tab pos="711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с консалтинговыми компаниями в рамках проекта ЛПК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1182" y="816973"/>
            <a:ext cx="2099028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АО «Узметкомбинат»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8" y="165411"/>
            <a:ext cx="983927" cy="74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anieli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68" y="3309910"/>
            <a:ext cx="1800200" cy="623146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471091" y="1030749"/>
            <a:ext cx="7488833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Сотрудничество с 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Danieli &amp; C. Officine Meccaniche S.p.A.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(Италия)</a:t>
            </a:r>
          </a:p>
        </p:txBody>
      </p:sp>
      <p:pic>
        <p:nvPicPr>
          <p:cNvPr id="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8590884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danieli3-544855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246955" y="5170838"/>
            <a:ext cx="2160000" cy="1282498"/>
          </a:xfrm>
          <a:prstGeom prst="roundRect">
            <a:avLst>
              <a:gd name="adj" fmla="val 711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695228" y="1584798"/>
            <a:ext cx="745200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В соответствии с постановлением Президента Республики Узбекистан от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09.01.2018г.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№ПП-3468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«О программе развития АО «Узметкомбинат» на 2018-2020 гг.» на комбинате реализуется проект «Строительство литейно-прокатного комплекса».</a:t>
            </a:r>
          </a:p>
          <a:p>
            <a:pPr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На поставку основного технологического оборудования заключены два контракта с компаниями «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Danieli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Officine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Meccaniche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.» (Италия) и «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Danieli Germany GmbH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(Германия). Кроме этого подписаны договора с дочерними компаниями «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Danieli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Volga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«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Danieli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Construction International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монтаж основного технологического, вспомогательного и нестандартного оборудования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3220" y="5196470"/>
            <a:ext cx="75240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Danieli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 — международная корпорация, является одним из крупнейших в мире поставщиков оборудования для черной металлургии, лидирует в области мини-заводов, литейно-прокатных комплексов по производству сортового проката, в секторе производства плоского проката и строительства завода с полным металлургическим циклом. Специализация компании охватывает весь технологический спектр от добычи железной руды, выплавки чугуна и стали до производства конечной продукции из стали. </a:t>
            </a:r>
          </a:p>
        </p:txBody>
      </p:sp>
      <p:pic>
        <p:nvPicPr>
          <p:cNvPr id="26" name="Рисунок 14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495428" y="3573016"/>
            <a:ext cx="5544617" cy="158417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sp>
        <p:nvSpPr>
          <p:cNvPr id="27" name="Прямоугольник 26"/>
          <p:cNvSpPr/>
          <p:nvPr/>
        </p:nvSpPr>
        <p:spPr>
          <a:xfrm>
            <a:off x="174949" y="3365670"/>
            <a:ext cx="4176464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Основан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– 1914 году.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Главный офис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 Италия, </a:t>
            </a:r>
            <a:r>
              <a:rPr lang="ru-R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Буттрио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Президент компании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Gianpietro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Benedetti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Оборотный капитал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€ 2,49 млрд. (2017 год).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Чистая прибыль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€ 51 млн. (2017 год).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Число сотрудников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8 947 (2017 год).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15508" y="3337247"/>
            <a:ext cx="4650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Технологическая схема литейно-прокатной линии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hlinkClick r:id="rId9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6007596" y="49783"/>
            <a:ext cx="285365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5698029" y="306606"/>
            <a:ext cx="2131409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 b="-96"/>
          <a:stretch/>
        </p:blipFill>
        <p:spPr>
          <a:xfrm>
            <a:off x="30932" y="1628800"/>
            <a:ext cx="2673375" cy="16349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417091" y="1052737"/>
            <a:ext cx="8191080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ЭКОНОМИЧЕСКИЕ И ПРОИЗВОДСТВЕННЫЕ ПОКАЗАТЕЛИ</a:t>
            </a:r>
          </a:p>
        </p:txBody>
      </p:sp>
      <p:sp>
        <p:nvSpPr>
          <p:cNvPr id="13" name="Правая круглая скобка 12"/>
          <p:cNvSpPr/>
          <p:nvPr/>
        </p:nvSpPr>
        <p:spPr>
          <a:xfrm>
            <a:off x="9526987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2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="" xmlns:a16="http://schemas.microsoft.com/office/drawing/2014/main" id="{0BAE1F0A-F5A6-413D-BBD6-6A0DF0FCE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708752"/>
              </p:ext>
            </p:extLst>
          </p:nvPr>
        </p:nvGraphicFramePr>
        <p:xfrm>
          <a:off x="7191278" y="1570261"/>
          <a:ext cx="2992782" cy="207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9D18D1FD-399E-4410-8C6F-AFD9F4356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513426"/>
              </p:ext>
            </p:extLst>
          </p:nvPr>
        </p:nvGraphicFramePr>
        <p:xfrm>
          <a:off x="3634703" y="1583200"/>
          <a:ext cx="3137576" cy="205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F48183B1-EB2C-4E66-867C-58EAFB6FC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204074"/>
              </p:ext>
            </p:extLst>
          </p:nvPr>
        </p:nvGraphicFramePr>
        <p:xfrm>
          <a:off x="206502" y="1581132"/>
          <a:ext cx="2992782" cy="205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89168DE0-45A9-41CA-B525-14712CFEA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5137"/>
              </p:ext>
            </p:extLst>
          </p:nvPr>
        </p:nvGraphicFramePr>
        <p:xfrm>
          <a:off x="191920" y="3984670"/>
          <a:ext cx="2992782" cy="23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0" name="Диаграмма 49">
            <a:extLst>
              <a:ext uri="{FF2B5EF4-FFF2-40B4-BE49-F238E27FC236}">
                <a16:creationId xmlns="" xmlns:a16="http://schemas.microsoft.com/office/drawing/2014/main" id="{15B313DB-3369-4F77-889E-243802AB9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761028"/>
              </p:ext>
            </p:extLst>
          </p:nvPr>
        </p:nvGraphicFramePr>
        <p:xfrm>
          <a:off x="3631332" y="3979066"/>
          <a:ext cx="2992782" cy="23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1" name="Диаграмма 50">
            <a:extLst>
              <a:ext uri="{FF2B5EF4-FFF2-40B4-BE49-F238E27FC236}">
                <a16:creationId xmlns="" xmlns:a16="http://schemas.microsoft.com/office/drawing/2014/main" id="{F3FAD874-8F38-41F1-B708-B0B2716EA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886979"/>
              </p:ext>
            </p:extLst>
          </p:nvPr>
        </p:nvGraphicFramePr>
        <p:xfrm>
          <a:off x="7196885" y="3973464"/>
          <a:ext cx="2987175" cy="23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693413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\\172.16.28.250\Projects\СЕРВЕР ЛПК\06. Папки сотрудников\Расулов А.И\UMK layou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/>
          <a:stretch/>
        </p:blipFill>
        <p:spPr bwMode="auto">
          <a:xfrm>
            <a:off x="4495428" y="4679902"/>
            <a:ext cx="5604199" cy="19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471091" y="1030749"/>
            <a:ext cx="7488833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Сотрудничество с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Renaissance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Heavy Industries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6646667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11" y="3075540"/>
            <a:ext cx="761231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rgbClr val="55565A"/>
                </a:solidFill>
                <a:latin typeface="Titillium Web"/>
              </a:rPr>
              <a:t>«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Ренейссанс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 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Хэви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 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Индастрис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» — «РХИ» является независимым промышленным  подразделением Холдинга «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Ренейссанс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» и, совместно со своими стратегическими партнерами и 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дочерними 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компаниями, претворяет в жизнь проекты в 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газонефтехимии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, 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горно-металлургии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, энергетике и  обрабатывающей промышленности для заказчиков в Европе, на Ближнем Востоке и Африке и в странах СНГ, предоставляя полный комплекс услуг: от </a:t>
            </a:r>
            <a:r>
              <a:rPr lang="ru-RU" sz="1300" dirty="0" err="1">
                <a:solidFill>
                  <a:srgbClr val="55565A"/>
                </a:solidFill>
                <a:latin typeface="Titillium Web"/>
              </a:rPr>
              <a:t>девелопмента</a:t>
            </a:r>
            <a:r>
              <a:rPr lang="ru-RU" sz="1300" dirty="0">
                <a:solidFill>
                  <a:srgbClr val="55565A"/>
                </a:solidFill>
                <a:latin typeface="Titillium Web"/>
              </a:rPr>
              <a:t> и реализации объектов на условиях ЕРС до ввода объектов в эксплуатацию и их последующего технического обслуживания и реконструкции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.</a:t>
            </a:r>
            <a:endParaRPr lang="ru-RU" sz="1300" dirty="0">
              <a:solidFill>
                <a:srgbClr val="55565A"/>
              </a:solidFill>
              <a:latin typeface="Titillium Web"/>
            </a:endParaRPr>
          </a:p>
        </p:txBody>
      </p:sp>
      <p:pic>
        <p:nvPicPr>
          <p:cNvPr id="1026" name="Picture 2" descr="Картинки по запросу &quot;renaissance heavy industries о компании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"/>
          <a:stretch/>
        </p:blipFill>
        <p:spPr bwMode="auto">
          <a:xfrm>
            <a:off x="7855768" y="3421168"/>
            <a:ext cx="2319452" cy="5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rhi.ronesans.com/wp-content/uploads/2020/06/Gorsel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5" y="1642896"/>
            <a:ext cx="1879688" cy="1327530"/>
          </a:xfrm>
          <a:prstGeom prst="roundRect">
            <a:avLst>
              <a:gd name="adj" fmla="val 8604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50687" y="1628800"/>
            <a:ext cx="76123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29 августа 2018 года в ходе визита Президента Республики Узбекистан </a:t>
            </a:r>
            <a:r>
              <a:rPr lang="ru-RU" sz="1300" dirty="0" err="1" smtClean="0">
                <a:solidFill>
                  <a:srgbClr val="55565A"/>
                </a:solidFill>
                <a:latin typeface="Titillium Web"/>
              </a:rPr>
              <a:t>Мирзиёева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 </a:t>
            </a:r>
            <a:r>
              <a:rPr lang="ru-RU" sz="1300" dirty="0" err="1" smtClean="0">
                <a:solidFill>
                  <a:srgbClr val="55565A"/>
                </a:solidFill>
                <a:latin typeface="Titillium Web"/>
              </a:rPr>
              <a:t>Шавката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 </a:t>
            </a:r>
            <a:r>
              <a:rPr lang="ru-RU" sz="1300" dirty="0" err="1" smtClean="0">
                <a:solidFill>
                  <a:srgbClr val="55565A"/>
                </a:solidFill>
                <a:latin typeface="Titillium Web"/>
              </a:rPr>
              <a:t>Миромоновича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 в г. Бекабад в частности на АО «Узметкомбинат», с целью закладки символического камня в честь начала строительства крупного проекта «Строительство литейно-прокатного комплекса» дано разрешение на заключение контракта </a:t>
            </a:r>
            <a:br>
              <a:rPr lang="ru-RU" sz="1300" dirty="0" smtClean="0">
                <a:solidFill>
                  <a:srgbClr val="55565A"/>
                </a:solidFill>
                <a:latin typeface="Titillium Web"/>
              </a:rPr>
            </a:b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с ООО «</a:t>
            </a:r>
            <a:r>
              <a:rPr lang="en-US" sz="1300" dirty="0">
                <a:solidFill>
                  <a:srgbClr val="55565A"/>
                </a:solidFill>
                <a:latin typeface="Titillium Web"/>
              </a:rPr>
              <a:t>Renaissance Heavy Industries</a:t>
            </a:r>
            <a:r>
              <a:rPr lang="ru-RU" sz="1300" dirty="0" smtClean="0">
                <a:solidFill>
                  <a:srgbClr val="55565A"/>
                </a:solidFill>
                <a:latin typeface="Titillium Web"/>
              </a:rPr>
              <a:t>» на выполнение проектных, строительно-монтажных и пуско-наладочных работ, а также на поставку вспомогательного оборудования.</a:t>
            </a:r>
            <a:endParaRPr lang="ru-RU" sz="1300" dirty="0">
              <a:solidFill>
                <a:srgbClr val="55565A"/>
              </a:solidFill>
              <a:latin typeface="Titillium Web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302" y="4344486"/>
            <a:ext cx="4519983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Основание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– 2011 год.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Главный офис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 г. Москва Россия.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Президент компании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Кайтукти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Константин Петрович.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Активы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51 020 млн. руб.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(2019 год).</a:t>
            </a:r>
          </a:p>
          <a:p>
            <a:pPr algn="just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Выручка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42 884 млн. руб. (2019 год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Чистые активы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3 126 млн. руб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(2019 год).</a:t>
            </a:r>
          </a:p>
          <a:p>
            <a:pPr algn="just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Чистая прибыль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2 078 млн. руб. (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2019 год).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005734" y="4491930"/>
            <a:ext cx="3486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Общий вид литейно-прокатного комплекса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28" name="TextBox 27">
            <a:hlinkClick r:id="rId5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10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10" action="ppaction://hlinksldjump"/>
          </p:cNvPr>
          <p:cNvSpPr txBox="1"/>
          <p:nvPr/>
        </p:nvSpPr>
        <p:spPr>
          <a:xfrm>
            <a:off x="6007596" y="49783"/>
            <a:ext cx="285365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5698029" y="306606"/>
            <a:ext cx="2131409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50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DAEF114-AE27-4AF6-8E2B-BECD7BBC800A}"/>
              </a:ext>
            </a:extLst>
          </p:cNvPr>
          <p:cNvCxnSpPr>
            <a:cxnSpLocks/>
          </p:cNvCxnSpPr>
          <p:nvPr/>
        </p:nvCxnSpPr>
        <p:spPr>
          <a:xfrm>
            <a:off x="148161" y="2337248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946A6C4-B32B-4726-8926-58F9752A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45" y="3050699"/>
            <a:ext cx="2128273" cy="550166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31E4F80-E3F9-49A1-AB2B-26C3E56FEA04}"/>
              </a:ext>
            </a:extLst>
          </p:cNvPr>
          <p:cNvCxnSpPr>
            <a:cxnSpLocks/>
          </p:cNvCxnSpPr>
          <p:nvPr/>
        </p:nvCxnSpPr>
        <p:spPr>
          <a:xfrm>
            <a:off x="60565" y="3703434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3119664-3F2E-4B4C-BE56-A4F461D94122}"/>
              </a:ext>
            </a:extLst>
          </p:cNvPr>
          <p:cNvCxnSpPr>
            <a:cxnSpLocks/>
          </p:cNvCxnSpPr>
          <p:nvPr/>
        </p:nvCxnSpPr>
        <p:spPr>
          <a:xfrm>
            <a:off x="148160" y="3056397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374BF09-1C0E-4991-973C-9B1C8712C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3" y="1782748"/>
            <a:ext cx="1370179" cy="295642"/>
          </a:xfrm>
          <a:prstGeom prst="rect">
            <a:avLst/>
          </a:prstGeom>
        </p:spPr>
      </p:pic>
      <p:pic>
        <p:nvPicPr>
          <p:cNvPr id="34" name="Рисунок 18">
            <a:extLst>
              <a:ext uri="{FF2B5EF4-FFF2-40B4-BE49-F238E27FC236}">
                <a16:creationId xmlns="" xmlns:a16="http://schemas.microsoft.com/office/drawing/2014/main" id="{59C6E978-2E05-40F6-9790-CE409DF2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94" y="2554037"/>
            <a:ext cx="1060847" cy="428625"/>
          </a:xfrm>
          <a:prstGeom prst="rect">
            <a:avLst/>
          </a:prstGeom>
        </p:spPr>
      </p:pic>
      <p:sp>
        <p:nvSpPr>
          <p:cNvPr id="35" name="Rectangle 4">
            <a:extLst>
              <a:ext uri="{FF2B5EF4-FFF2-40B4-BE49-F238E27FC236}">
                <a16:creationId xmlns="" xmlns:a16="http://schemas.microsoft.com/office/drawing/2014/main" id="{AF4684C2-08FE-4E39-9541-971A8CE4D933}"/>
              </a:ext>
            </a:extLst>
          </p:cNvPr>
          <p:cNvSpPr/>
          <p:nvPr/>
        </p:nvSpPr>
        <p:spPr>
          <a:xfrm>
            <a:off x="2491978" y="3159775"/>
            <a:ext cx="5376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lvl="1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основных средств для целей МСФО  и оценка бизнеса для 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доп.эмиссии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="" xmlns:a16="http://schemas.microsoft.com/office/drawing/2014/main" id="{D4DC0D9B-5D6B-46E8-8C90-1AE40B388A46}"/>
              </a:ext>
            </a:extLst>
          </p:cNvPr>
          <p:cNvSpPr/>
          <p:nvPr/>
        </p:nvSpPr>
        <p:spPr>
          <a:xfrm>
            <a:off x="2484700" y="1692896"/>
            <a:ext cx="5565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lvl="1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Финансовый аудит по Международным стандартам финансовой отчётности (МСФО) и разработка финансовой модели ЛПК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="" xmlns:a16="http://schemas.microsoft.com/office/drawing/2014/main" id="{99163423-335A-44CF-95C4-780B100A2FA7}"/>
              </a:ext>
            </a:extLst>
          </p:cNvPr>
          <p:cNvSpPr/>
          <p:nvPr/>
        </p:nvSpPr>
        <p:spPr>
          <a:xfrm>
            <a:off x="2484700" y="2446573"/>
            <a:ext cx="531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lvl="1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концепции организации производства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металлизованной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продукции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7EF4E16-52A6-428E-8F52-26F6FEDBF28F}"/>
              </a:ext>
            </a:extLst>
          </p:cNvPr>
          <p:cNvSpPr txBox="1"/>
          <p:nvPr/>
        </p:nvSpPr>
        <p:spPr>
          <a:xfrm>
            <a:off x="8271925" y="3151033"/>
            <a:ext cx="155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декабрь 2019 г.</a:t>
            </a:r>
          </a:p>
          <a:p>
            <a:r>
              <a:rPr lang="ru-RU" dirty="0"/>
              <a:t>ноябрь  2020 г.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A60D075-BEB2-4457-895B-1F0FAC6B0C6E}"/>
              </a:ext>
            </a:extLst>
          </p:cNvPr>
          <p:cNvSpPr txBox="1"/>
          <p:nvPr/>
        </p:nvSpPr>
        <p:spPr>
          <a:xfrm>
            <a:off x="8265321" y="1688360"/>
            <a:ext cx="17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2017-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гг.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март- июль 2020 г.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CBC92CC-57A1-4C28-853C-1288184B3A39}"/>
              </a:ext>
            </a:extLst>
          </p:cNvPr>
          <p:cNvSpPr txBox="1"/>
          <p:nvPr/>
        </p:nvSpPr>
        <p:spPr>
          <a:xfrm>
            <a:off x="8259669" y="2511056"/>
            <a:ext cx="183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март- ноябрь  2020 г.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40D078E5-7736-407D-B7CC-E328FE0754F3}"/>
              </a:ext>
            </a:extLst>
          </p:cNvPr>
          <p:cNvCxnSpPr>
            <a:cxnSpLocks/>
          </p:cNvCxnSpPr>
          <p:nvPr/>
        </p:nvCxnSpPr>
        <p:spPr>
          <a:xfrm>
            <a:off x="60565" y="4255867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7FF3B4-0C40-47D9-8014-334230A35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"/>
          <a:stretch/>
        </p:blipFill>
        <p:spPr>
          <a:xfrm>
            <a:off x="439913" y="3857527"/>
            <a:ext cx="1314620" cy="3639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B1C8F20-DAA8-4EB2-ADF7-22D303679D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749"/>
          <a:stretch/>
        </p:blipFill>
        <p:spPr>
          <a:xfrm>
            <a:off x="83760" y="4453806"/>
            <a:ext cx="2037391" cy="1917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DEC032B-9E03-499B-A781-13EBF404C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3" y="4770217"/>
            <a:ext cx="620529" cy="888866"/>
          </a:xfrm>
          <a:prstGeom prst="rect">
            <a:avLst/>
          </a:prstGeom>
        </p:spPr>
      </p:pic>
      <p:sp>
        <p:nvSpPr>
          <p:cNvPr id="31" name="Rectangle 4">
            <a:extLst>
              <a:ext uri="{FF2B5EF4-FFF2-40B4-BE49-F238E27FC236}">
                <a16:creationId xmlns="" xmlns:a16="http://schemas.microsoft.com/office/drawing/2014/main" id="{026448CB-1259-4EA4-9B63-FA8565315656}"/>
              </a:ext>
            </a:extLst>
          </p:cNvPr>
          <p:cNvSpPr/>
          <p:nvPr/>
        </p:nvSpPr>
        <p:spPr>
          <a:xfrm>
            <a:off x="2484700" y="3845361"/>
            <a:ext cx="418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lvl="1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Маркетинговые исследования в рамках ЛПК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="" xmlns:a16="http://schemas.microsoft.com/office/drawing/2014/main" id="{914F86D4-DB1C-4BB1-84FB-A2797B27C977}"/>
              </a:ext>
            </a:extLst>
          </p:cNvPr>
          <p:cNvSpPr/>
          <p:nvPr/>
        </p:nvSpPr>
        <p:spPr>
          <a:xfrm>
            <a:off x="2493189" y="4388459"/>
            <a:ext cx="5962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lvl="1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Юридическая экспертиза для целей организации финансирования 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="" xmlns:a16="http://schemas.microsoft.com/office/drawing/2014/main" id="{2DF4F7A5-F33E-466A-8AF1-09911B0C7A43}"/>
              </a:ext>
            </a:extLst>
          </p:cNvPr>
          <p:cNvSpPr/>
          <p:nvPr/>
        </p:nvSpPr>
        <p:spPr>
          <a:xfrm>
            <a:off x="2509531" y="5077728"/>
            <a:ext cx="418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116" indent="-241116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Экологическая и социальная оценка проекта ЛПК 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327F994F-AF42-464A-92E3-64DA4BC7BE0E}"/>
              </a:ext>
            </a:extLst>
          </p:cNvPr>
          <p:cNvCxnSpPr>
            <a:cxnSpLocks/>
          </p:cNvCxnSpPr>
          <p:nvPr/>
        </p:nvCxnSpPr>
        <p:spPr>
          <a:xfrm>
            <a:off x="60565" y="4762976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1EEB9AE-FE7F-4C33-8BB6-5BBC445CB6C3}"/>
              </a:ext>
            </a:extLst>
          </p:cNvPr>
          <p:cNvSpPr txBox="1"/>
          <p:nvPr/>
        </p:nvSpPr>
        <p:spPr>
          <a:xfrm>
            <a:off x="8259669" y="3814690"/>
            <a:ext cx="174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май-октябрь 2020 г.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359E750-5051-440A-95B3-51CF7FAD5B16}"/>
              </a:ext>
            </a:extLst>
          </p:cNvPr>
          <p:cNvSpPr txBox="1"/>
          <p:nvPr/>
        </p:nvSpPr>
        <p:spPr>
          <a:xfrm>
            <a:off x="8255110" y="4363049"/>
            <a:ext cx="163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февраль 2020 г.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4E91E4E-67E9-4CC4-BB6E-ECD653B36794}"/>
              </a:ext>
            </a:extLst>
          </p:cNvPr>
          <p:cNvSpPr txBox="1"/>
          <p:nvPr/>
        </p:nvSpPr>
        <p:spPr>
          <a:xfrm>
            <a:off x="8245344" y="5004917"/>
            <a:ext cx="184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май-ноябрь 2020 г.</a:t>
            </a:r>
          </a:p>
        </p:txBody>
      </p:sp>
      <p:pic>
        <p:nvPicPr>
          <p:cNvPr id="1026" name="Picture 2" descr="C:\Users\Администратор\Desktop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4" y="5913202"/>
            <a:ext cx="1795439" cy="2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2DF4F7A5-F33E-466A-8AF1-09911B0C7A43}"/>
              </a:ext>
            </a:extLst>
          </p:cNvPr>
          <p:cNvSpPr/>
          <p:nvPr/>
        </p:nvSpPr>
        <p:spPr>
          <a:xfrm>
            <a:off x="2538830" y="5751402"/>
            <a:ext cx="418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41116" defTabSz="271463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Техническая оценка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мониторинг за ходом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строительства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ЛПК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4E91E4E-67E9-4CC4-BB6E-ECD653B36794}"/>
              </a:ext>
            </a:extLst>
          </p:cNvPr>
          <p:cNvSpPr txBox="1"/>
          <p:nvPr/>
        </p:nvSpPr>
        <p:spPr>
          <a:xfrm>
            <a:off x="8271925" y="5711481"/>
            <a:ext cx="202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август-декабрь 2020 г.</a:t>
            </a:r>
            <a:endParaRPr lang="en-US" dirty="0"/>
          </a:p>
          <a:p>
            <a:r>
              <a:rPr lang="en-US" dirty="0"/>
              <a:t>2020-2023 </a:t>
            </a:r>
            <a:r>
              <a:rPr lang="ru-RU" dirty="0"/>
              <a:t>гг.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327F994F-AF42-464A-92E3-64DA4BC7BE0E}"/>
              </a:ext>
            </a:extLst>
          </p:cNvPr>
          <p:cNvCxnSpPr>
            <a:cxnSpLocks/>
          </p:cNvCxnSpPr>
          <p:nvPr/>
        </p:nvCxnSpPr>
        <p:spPr>
          <a:xfrm>
            <a:off x="50866" y="5670369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327F994F-AF42-464A-92E3-64DA4BC7BE0E}"/>
              </a:ext>
            </a:extLst>
          </p:cNvPr>
          <p:cNvCxnSpPr>
            <a:cxnSpLocks/>
          </p:cNvCxnSpPr>
          <p:nvPr/>
        </p:nvCxnSpPr>
        <p:spPr>
          <a:xfrm>
            <a:off x="55723" y="6315733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8DAEF114-AE27-4AF6-8E2B-BECD7BBC800A}"/>
              </a:ext>
            </a:extLst>
          </p:cNvPr>
          <p:cNvCxnSpPr>
            <a:cxnSpLocks/>
          </p:cNvCxnSpPr>
          <p:nvPr/>
        </p:nvCxnSpPr>
        <p:spPr>
          <a:xfrm>
            <a:off x="123903" y="1628800"/>
            <a:ext cx="98550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hlinkClick r:id="rId10" action="ppaction://hlinksldjump"/>
          </p:cNvPr>
          <p:cNvSpPr txBox="1"/>
          <p:nvPr/>
        </p:nvSpPr>
        <p:spPr>
          <a:xfrm>
            <a:off x="1471091" y="1030749"/>
            <a:ext cx="7920881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Сотрудничество с консалтинговыми компаниями в рамках проекта ЛПК</a:t>
            </a:r>
          </a:p>
        </p:txBody>
      </p:sp>
      <p:pic>
        <p:nvPicPr>
          <p:cNvPr id="5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11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авая круглая скобка 60"/>
          <p:cNvSpPr/>
          <p:nvPr/>
        </p:nvSpPr>
        <p:spPr>
          <a:xfrm>
            <a:off x="9157267" y="1034869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>
            <a:hlinkClick r:id="rId12" action="ppaction://hlinksldjump"/>
          </p:cNvPr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</a:endParaRPr>
          </a:p>
        </p:txBody>
      </p:sp>
      <p:sp>
        <p:nvSpPr>
          <p:cNvPr id="72" name="Номер слайда 57"/>
          <p:cNvSpPr txBox="1">
            <a:spLocks/>
          </p:cNvSpPr>
          <p:nvPr/>
        </p:nvSpPr>
        <p:spPr>
          <a:xfrm>
            <a:off x="7868056" y="6457538"/>
            <a:ext cx="24003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36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4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1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54" name="TextBox 53">
            <a:hlinkClick r:id="rId12" action="ppaction://hlinksldjump"/>
          </p:cNvPr>
          <p:cNvSpPr txBox="1"/>
          <p:nvPr/>
        </p:nvSpPr>
        <p:spPr>
          <a:xfrm>
            <a:off x="1646136" y="44624"/>
            <a:ext cx="114004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14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hlinkClick r:id="rId14" action="ppaction://hlinksldjump"/>
          </p:cNvPr>
          <p:cNvSpPr txBox="1"/>
          <p:nvPr/>
        </p:nvSpPr>
        <p:spPr>
          <a:xfrm>
            <a:off x="3300186" y="55915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hlinkClick r:id="rId14" action="ppaction://hlinksldjump"/>
          </p:cNvPr>
          <p:cNvSpPr txBox="1"/>
          <p:nvPr/>
        </p:nvSpPr>
        <p:spPr>
          <a:xfrm>
            <a:off x="6007596" y="49783"/>
            <a:ext cx="2853658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hlinkClick r:id="rId14" action="ppaction://hlinksldjump"/>
          </p:cNvPr>
          <p:cNvSpPr txBox="1"/>
          <p:nvPr/>
        </p:nvSpPr>
        <p:spPr>
          <a:xfrm>
            <a:off x="5698029" y="306606"/>
            <a:ext cx="2131409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2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0" name="TextBox 39">
            <a:hlinkClick r:id="rId4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6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hlinkClick r:id="rId6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" y="1988840"/>
            <a:ext cx="7924800" cy="3514725"/>
          </a:xfrm>
          <a:prstGeom prst="rect">
            <a:avLst/>
          </a:prstGeom>
        </p:spPr>
      </p:pic>
      <p:sp>
        <p:nvSpPr>
          <p:cNvPr id="46" name="TextBox 45">
            <a:hlinkClick r:id="rId8" action="ppaction://hlinksldjump"/>
          </p:cNvPr>
          <p:cNvSpPr txBox="1"/>
          <p:nvPr/>
        </p:nvSpPr>
        <p:spPr>
          <a:xfrm>
            <a:off x="1399085" y="1052737"/>
            <a:ext cx="287795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ГЕОГРАФИЯ ПОСТАВОК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авая круглая скобка 46"/>
          <p:cNvSpPr/>
          <p:nvPr/>
        </p:nvSpPr>
        <p:spPr>
          <a:xfrm>
            <a:off x="4270403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3513" y="1340770"/>
            <a:ext cx="3315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БОЛЬШАЯ ЧАТЬ ПРОДУКЦИИ </a:t>
            </a:r>
          </a:p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АО «УЗМЕТКОМБИНАТ» ПРОДАЕТСЯ </a:t>
            </a:r>
          </a:p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В УЗБЕКИСТАНЕ (</a:t>
            </a:r>
            <a:r>
              <a:rPr lang="ru-RU" sz="1000" b="1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66%</a:t>
            </a:r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), ОДНАКО КОМПАНИЯ </a:t>
            </a:r>
          </a:p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РАБОТАЕТ НАД УВЕЛИЧЕНИЕМ ДОЛИ ЭКСПОРТА</a:t>
            </a:r>
          </a:p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В 2020 ГОДУ  ОБЩЕСТВО ЭКСПОРТИРОВАЛО </a:t>
            </a:r>
          </a:p>
          <a:p>
            <a:r>
              <a:rPr lang="ru-RU" sz="10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СВОЮ ПРОДУКЦИЮ  В 10 СТРАН МИРА</a:t>
            </a:r>
            <a:endParaRPr lang="ru-RU" sz="10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01609" y="2577396"/>
            <a:ext cx="15086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Афганистан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Казахстан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Киргизия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Россия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Таджикистан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Туркменистан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Турция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Беларусь</a:t>
            </a:r>
          </a:p>
          <a:p>
            <a:r>
              <a:rPr lang="ru-RU" sz="16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Эстония</a:t>
            </a:r>
          </a:p>
          <a:p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16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D4169611-1DD0-43F0-9F6E-D3741CD0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03958"/>
              </p:ext>
            </p:extLst>
          </p:nvPr>
        </p:nvGraphicFramePr>
        <p:xfrm>
          <a:off x="4855468" y="5373216"/>
          <a:ext cx="4680396" cy="118549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896564828"/>
                    </a:ext>
                  </a:extLst>
                </a:gridCol>
                <a:gridCol w="466820">
                  <a:extLst>
                    <a:ext uri="{9D8B030D-6E8A-4147-A177-3AD203B41FA5}">
                      <a16:colId xmlns="" xmlns:a16="http://schemas.microsoft.com/office/drawing/2014/main" val="2779937010"/>
                    </a:ext>
                  </a:extLst>
                </a:gridCol>
                <a:gridCol w="481627">
                  <a:extLst>
                    <a:ext uri="{9D8B030D-6E8A-4147-A177-3AD203B41FA5}">
                      <a16:colId xmlns="" xmlns:a16="http://schemas.microsoft.com/office/drawing/2014/main" val="2968731861"/>
                    </a:ext>
                  </a:extLst>
                </a:gridCol>
                <a:gridCol w="595911">
                  <a:extLst>
                    <a:ext uri="{9D8B030D-6E8A-4147-A177-3AD203B41FA5}">
                      <a16:colId xmlns="" xmlns:a16="http://schemas.microsoft.com/office/drawing/2014/main" val="2826635800"/>
                    </a:ext>
                  </a:extLst>
                </a:gridCol>
                <a:gridCol w="595911">
                  <a:extLst>
                    <a:ext uri="{9D8B030D-6E8A-4147-A177-3AD203B41FA5}">
                      <a16:colId xmlns="" xmlns:a16="http://schemas.microsoft.com/office/drawing/2014/main" val="1911260029"/>
                    </a:ext>
                  </a:extLst>
                </a:gridCol>
                <a:gridCol w="595911">
                  <a:extLst>
                    <a:ext uri="{9D8B030D-6E8A-4147-A177-3AD203B41FA5}">
                      <a16:colId xmlns="" xmlns:a16="http://schemas.microsoft.com/office/drawing/2014/main" val="3086315715"/>
                    </a:ext>
                  </a:extLst>
                </a:gridCol>
              </a:tblGrid>
              <a:tr h="176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Именование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1785686"/>
                  </a:ext>
                </a:extLst>
              </a:tr>
              <a:tr h="1765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Металлопрокатная продукция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120,3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116,5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176,8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194,2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196,1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6751331"/>
                  </a:ext>
                </a:extLst>
              </a:tr>
              <a:tr h="226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Медные изделия и базальт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1,0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3,8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5,3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5,2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5,2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4734768"/>
                  </a:ext>
                </a:extLst>
              </a:tr>
              <a:tr h="2532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Прочее (эмалированная посуда и   т.д.)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0,3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1,8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0,5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0,7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0,3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984937"/>
                  </a:ext>
                </a:extLst>
              </a:tr>
              <a:tr h="176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121,5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122,0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182,7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200,2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201,5   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8159672"/>
                  </a:ext>
                </a:extLst>
              </a:tr>
              <a:tr h="176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роста, </a:t>
                      </a:r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8037" marR="8037" marT="8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89833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99B0FEB-CF82-42B4-8178-02846F8E1924}"/>
              </a:ext>
            </a:extLst>
          </p:cNvPr>
          <p:cNvCxnSpPr>
            <a:cxnSpLocks/>
          </p:cNvCxnSpPr>
          <p:nvPr/>
        </p:nvCxnSpPr>
        <p:spPr>
          <a:xfrm>
            <a:off x="213617" y="1581192"/>
            <a:ext cx="660263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9C1760D-3478-4E47-8E9B-DCCDE4247896}"/>
              </a:ext>
            </a:extLst>
          </p:cNvPr>
          <p:cNvCxnSpPr>
            <a:cxnSpLocks/>
          </p:cNvCxnSpPr>
          <p:nvPr/>
        </p:nvCxnSpPr>
        <p:spPr>
          <a:xfrm>
            <a:off x="213617" y="3216293"/>
            <a:ext cx="660263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61F8CD1-358E-42F6-BAA0-47B9810B961D}"/>
              </a:ext>
            </a:extLst>
          </p:cNvPr>
          <p:cNvCxnSpPr>
            <a:cxnSpLocks/>
          </p:cNvCxnSpPr>
          <p:nvPr/>
        </p:nvCxnSpPr>
        <p:spPr>
          <a:xfrm>
            <a:off x="213617" y="5017075"/>
            <a:ext cx="660263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51B96BC9-66B8-49CA-814F-CC388539158E}"/>
              </a:ext>
            </a:extLst>
          </p:cNvPr>
          <p:cNvSpPr/>
          <p:nvPr/>
        </p:nvSpPr>
        <p:spPr>
          <a:xfrm rot="5400000">
            <a:off x="4923702" y="3713612"/>
            <a:ext cx="4649036" cy="38419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D92DC26B-9F61-43E1-A161-7B11F54A8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443210"/>
              </p:ext>
            </p:extLst>
          </p:nvPr>
        </p:nvGraphicFramePr>
        <p:xfrm>
          <a:off x="7512205" y="1589613"/>
          <a:ext cx="2405261" cy="140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464FC873-04DE-4871-A2C2-019ADFCAB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57108"/>
              </p:ext>
            </p:extLst>
          </p:nvPr>
        </p:nvGraphicFramePr>
        <p:xfrm>
          <a:off x="7512205" y="4905159"/>
          <a:ext cx="2405260" cy="140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46758868-F6F7-47DF-8FBB-73ACD5ACD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68716"/>
              </p:ext>
            </p:extLst>
          </p:nvPr>
        </p:nvGraphicFramePr>
        <p:xfrm>
          <a:off x="7512204" y="3216293"/>
          <a:ext cx="2405260" cy="140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A01B82-EC50-4EA7-AA43-8AE98F805399}"/>
              </a:ext>
            </a:extLst>
          </p:cNvPr>
          <p:cNvSpPr txBox="1"/>
          <p:nvPr/>
        </p:nvSpPr>
        <p:spPr>
          <a:xfrm>
            <a:off x="145218" y="1424457"/>
            <a:ext cx="6839017" cy="217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928" dirty="0">
              <a:latin typeface="Trebuchet MS" panose="020B0603020202020204" pitchFamily="34" charset="0"/>
            </a:endParaRPr>
          </a:p>
          <a:p>
            <a:pPr algn="just"/>
            <a:r>
              <a:rPr lang="ru-RU" sz="928" dirty="0">
                <a:latin typeface="Trebuchet MS" panose="020B0603020202020204" pitchFamily="34" charset="0"/>
              </a:rPr>
              <a:t>Показатель чистой прибыли </a:t>
            </a:r>
            <a:r>
              <a:rPr lang="ru-RU" sz="928" dirty="0" smtClean="0">
                <a:latin typeface="Trebuchet MS" panose="020B0603020202020204" pitchFamily="34" charset="0"/>
              </a:rPr>
              <a:t>Комбината </a:t>
            </a:r>
            <a:r>
              <a:rPr lang="ru-RU" sz="928" dirty="0">
                <a:latin typeface="Trebuchet MS" panose="020B0603020202020204" pitchFamily="34" charset="0"/>
              </a:rPr>
              <a:t>за первый квартал 2021 года составил </a:t>
            </a:r>
            <a:r>
              <a:rPr lang="ru-RU" sz="928" dirty="0" smtClean="0">
                <a:latin typeface="Trebuchet MS" panose="020B0603020202020204" pitchFamily="34" charset="0"/>
              </a:rPr>
              <a:t>рекордных 232,0 </a:t>
            </a:r>
            <a:r>
              <a:rPr lang="ru-RU" sz="928" dirty="0">
                <a:latin typeface="Trebuchet MS" panose="020B0603020202020204" pitchFamily="34" charset="0"/>
              </a:rPr>
              <a:t>миллиарда </a:t>
            </a:r>
            <a:r>
              <a:rPr lang="ru-RU" sz="928" dirty="0" err="1" smtClean="0">
                <a:latin typeface="Trebuchet MS" panose="020B0603020202020204" pitchFamily="34" charset="0"/>
              </a:rPr>
              <a:t>сум</a:t>
            </a:r>
            <a:r>
              <a:rPr lang="ru-RU" sz="928" dirty="0" smtClean="0">
                <a:latin typeface="Trebuchet MS" panose="020B0603020202020204" pitchFamily="34" charset="0"/>
              </a:rPr>
              <a:t>, </a:t>
            </a:r>
            <a:br>
              <a:rPr lang="ru-RU" sz="928" dirty="0" smtClean="0">
                <a:latin typeface="Trebuchet MS" panose="020B0603020202020204" pitchFamily="34" charset="0"/>
              </a:rPr>
            </a:br>
            <a:r>
              <a:rPr lang="ru-RU" sz="928" dirty="0" smtClean="0">
                <a:latin typeface="Trebuchet MS" panose="020B0603020202020204" pitchFamily="34" charset="0"/>
              </a:rPr>
              <a:t>в </a:t>
            </a:r>
            <a:r>
              <a:rPr lang="ru-RU" sz="928" dirty="0">
                <a:latin typeface="Trebuchet MS" panose="020B0603020202020204" pitchFamily="34" charset="0"/>
              </a:rPr>
              <a:t>3,3 раза </a:t>
            </a:r>
            <a:r>
              <a:rPr lang="ru-RU" sz="928" dirty="0" smtClean="0">
                <a:latin typeface="Trebuchet MS" panose="020B0603020202020204" pitchFamily="34" charset="0"/>
              </a:rPr>
              <a:t>больше по сравнению с аналогичным периодом прошлого года:</a:t>
            </a:r>
            <a:endParaRPr lang="ru-RU" sz="928" dirty="0">
              <a:latin typeface="Trebuchet MS" panose="020B0603020202020204" pitchFamily="34" charset="0"/>
            </a:endParaRPr>
          </a:p>
          <a:p>
            <a:pPr algn="just"/>
            <a:endParaRPr lang="ru-RU" sz="422" dirty="0">
              <a:latin typeface="Trebuchet MS" panose="020B0603020202020204" pitchFamily="34" charset="0"/>
            </a:endParaRPr>
          </a:p>
          <a:p>
            <a:pPr marL="241116" indent="-241116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Trebuchet MS" panose="020B0603020202020204" pitchFamily="34" charset="0"/>
              </a:rPr>
              <a:t> </a:t>
            </a:r>
            <a:r>
              <a:rPr lang="ru-RU" sz="928" dirty="0" smtClean="0">
                <a:latin typeface="Trebuchet MS" panose="020B0603020202020204" pitchFamily="34" charset="0"/>
              </a:rPr>
              <a:t>Прекращение экспорта металлопродукции в убыток (Афганистан</a:t>
            </a:r>
            <a:r>
              <a:rPr lang="ru-RU" sz="928" dirty="0">
                <a:latin typeface="Trebuchet MS" panose="020B0603020202020204" pitchFamily="34" charset="0"/>
              </a:rPr>
              <a:t>, </a:t>
            </a:r>
            <a:r>
              <a:rPr lang="ru-RU" sz="928" dirty="0" smtClean="0">
                <a:latin typeface="Trebuchet MS" panose="020B0603020202020204" pitchFamily="34" charset="0"/>
              </a:rPr>
              <a:t>Казахстан, Таджикистан)</a:t>
            </a:r>
            <a:endParaRPr lang="ru-RU" sz="928" dirty="0">
              <a:latin typeface="Trebuchet MS" panose="020B0603020202020204" pitchFamily="34" charset="0"/>
            </a:endParaRPr>
          </a:p>
          <a:p>
            <a:pPr marL="241116" indent="-241116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Trebuchet MS" panose="020B0603020202020204" pitchFamily="34" charset="0"/>
              </a:rPr>
              <a:t>В целях снижения затрат были </a:t>
            </a:r>
            <a:r>
              <a:rPr lang="ru-RU" sz="928" dirty="0" err="1">
                <a:latin typeface="Trebuchet MS" panose="020B0603020202020204" pitchFamily="34" charset="0"/>
              </a:rPr>
              <a:t>переподписаны</a:t>
            </a:r>
            <a:r>
              <a:rPr lang="ru-RU" sz="928" dirty="0">
                <a:latin typeface="Trebuchet MS" panose="020B0603020202020204" pitchFamily="34" charset="0"/>
              </a:rPr>
              <a:t> контракты на поставку </a:t>
            </a:r>
            <a:r>
              <a:rPr lang="ru-RU" sz="928" dirty="0" smtClean="0">
                <a:latin typeface="Trebuchet MS" panose="020B0603020202020204" pitchFamily="34" charset="0"/>
              </a:rPr>
              <a:t>материалов </a:t>
            </a:r>
            <a:r>
              <a:rPr lang="uz-Cyrl-UZ" sz="928" dirty="0" smtClean="0">
                <a:latin typeface="Trebuchet MS" panose="020B0603020202020204" pitchFamily="34" charset="0"/>
              </a:rPr>
              <a:t>(32,2 млрд.сум</a:t>
            </a:r>
            <a:r>
              <a:rPr lang="uz-Cyrl-UZ" sz="928" dirty="0">
                <a:latin typeface="Trebuchet MS" panose="020B0603020202020204" pitchFamily="34" charset="0"/>
              </a:rPr>
              <a:t>)</a:t>
            </a:r>
            <a:endParaRPr lang="ru-RU" sz="928" dirty="0">
              <a:latin typeface="Trebuchet MS" panose="020B0603020202020204" pitchFamily="34" charset="0"/>
            </a:endParaRPr>
          </a:p>
          <a:p>
            <a:pPr algn="just"/>
            <a:endParaRPr lang="ru-RU" sz="422" dirty="0">
              <a:latin typeface="Trebuchet MS" panose="020B0603020202020204" pitchFamily="34" charset="0"/>
            </a:endParaRPr>
          </a:p>
          <a:p>
            <a:pPr algn="just"/>
            <a:r>
              <a:rPr lang="ru-RU" sz="1013" dirty="0">
                <a:latin typeface="Trebuchet MS" panose="020B0603020202020204" pitchFamily="34" charset="0"/>
              </a:rPr>
              <a:t>Реорганизация </a:t>
            </a:r>
            <a:r>
              <a:rPr lang="ru-RU" sz="1013" dirty="0" smtClean="0">
                <a:latin typeface="Trebuchet MS" panose="020B0603020202020204" pitchFamily="34" charset="0"/>
              </a:rPr>
              <a:t>структуры </a:t>
            </a:r>
            <a:r>
              <a:rPr lang="ru-RU" sz="1013" dirty="0">
                <a:latin typeface="Trebuchet MS" panose="020B0603020202020204" pitchFamily="34" charset="0"/>
              </a:rPr>
              <a:t>управления АО </a:t>
            </a:r>
            <a:r>
              <a:rPr lang="ru-RU" sz="1013" dirty="0" smtClean="0">
                <a:latin typeface="Trebuchet MS" panose="020B0603020202020204" pitchFamily="34" charset="0"/>
              </a:rPr>
              <a:t>«Узметкомбинат»:</a:t>
            </a:r>
            <a:endParaRPr lang="ru-RU" sz="422" dirty="0">
              <a:latin typeface="Trebuchet MS" panose="020B0603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1013" dirty="0" smtClean="0">
                <a:latin typeface="Trebuchet MS" panose="020B0603020202020204" pitchFamily="34" charset="0"/>
              </a:rPr>
              <a:t>Сокращение уровней управления;</a:t>
            </a: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1013" dirty="0" smtClean="0">
                <a:latin typeface="Trebuchet MS" panose="020B0603020202020204" pitchFamily="34" charset="0"/>
              </a:rPr>
              <a:t>Сокращение 10% управленческих кадров без уменьшения штатной единицы</a:t>
            </a:r>
            <a:r>
              <a:rPr lang="uz-Cyrl-UZ" sz="1013" dirty="0" smtClean="0">
                <a:latin typeface="Trebuchet MS" panose="020B0603020202020204" pitchFamily="34" charset="0"/>
              </a:rPr>
              <a:t>;</a:t>
            </a:r>
            <a:endParaRPr lang="ru-RU" sz="1013" dirty="0">
              <a:latin typeface="Trebuchet MS" panose="020B0603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1013" dirty="0">
                <a:latin typeface="Trebuchet MS" panose="020B0603020202020204" pitchFamily="34" charset="0"/>
              </a:rPr>
              <a:t>Совет правления осуществляет функции коллегиального органа.</a:t>
            </a:r>
          </a:p>
          <a:p>
            <a:pPr marL="144670" indent="-144670" algn="just">
              <a:buFont typeface="Wingdings" panose="05000000000000000000" pitchFamily="2" charset="2"/>
              <a:buChar char="ü"/>
            </a:pPr>
            <a:endParaRPr lang="ru-RU" sz="1013" dirty="0">
              <a:latin typeface="Trebuchet MS" panose="020B0603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endParaRPr lang="ru-RU" sz="1013" dirty="0">
              <a:latin typeface="Trebuchet MS" panose="020B0603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Ø"/>
            </a:pPr>
            <a:endParaRPr lang="ru-RU" sz="1013" dirty="0">
              <a:latin typeface="Trebuchet MS" panose="020B0603020202020204" pitchFamily="34" charset="0"/>
            </a:endParaRPr>
          </a:p>
          <a:p>
            <a:pPr algn="just"/>
            <a:endParaRPr lang="ru-RU" sz="928" dirty="0"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361DE35-7517-4589-AB3B-FE1A8F8E74AB}"/>
              </a:ext>
            </a:extLst>
          </p:cNvPr>
          <p:cNvSpPr txBox="1"/>
          <p:nvPr/>
        </p:nvSpPr>
        <p:spPr>
          <a:xfrm>
            <a:off x="141790" y="3235054"/>
            <a:ext cx="6739425" cy="185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Зафиксирован рекордный рост сбора металлолома по сравнению с предыдущими годами, темпы роста по сравнению с соответствующим периодом прошлого года выше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процентов.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116" indent="-241116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Закупочная цена лома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черных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металлов (металлолома) увеличилась с 1 200,0 тыс. </a:t>
            </a:r>
            <a:r>
              <a:rPr lang="ru-RU" sz="928" dirty="0" err="1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до 1 740,0 тыс. </a:t>
            </a:r>
            <a:r>
              <a:rPr lang="ru-RU" sz="928" dirty="0" err="1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с 9 февраля 2021 года (основание: приказ №198 п/р от 9.02.2021 года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116" indent="-241116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В целях увеличения поставок металлолома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введена бонусная система взаиморасчетов с юридическими лицами, которая предусматривала дополнительную оплату за выполнение установленных плановых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показателей.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Реорганизация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управления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филиала «</a:t>
            </a:r>
            <a:r>
              <a:rPr lang="ru-RU" sz="928" dirty="0" err="1">
                <a:latin typeface="Arial" panose="020B0604020202020204" pitchFamily="34" charset="0"/>
                <a:cs typeface="Arial" panose="020B0604020202020204" pitchFamily="34" charset="0"/>
              </a:rPr>
              <a:t>Иккиламчикораметаллар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дала: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    Контроль денежных потоков;</a:t>
            </a: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долгов перед поставщиками металлолома;</a:t>
            </a: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     Запущена программа модернизации металлообрабатывающего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оборудования.</a:t>
            </a:r>
          </a:p>
          <a:p>
            <a:pPr algn="just"/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80119E1-C2F4-4B47-9CD8-5D095A4C47DA}"/>
              </a:ext>
            </a:extLst>
          </p:cNvPr>
          <p:cNvSpPr txBox="1"/>
          <p:nvPr/>
        </p:nvSpPr>
        <p:spPr>
          <a:xfrm>
            <a:off x="148647" y="5074623"/>
            <a:ext cx="6739425" cy="123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Рекордный рост продаж металлопродукции по сравнению с предыдущими годами – в среднем на 25 процентов по сравнению с соответствующим периодом предыдущих лет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92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Рост продаж металлопродукции на бирже – самые высокие показатели за последние 2 года (1 квартал)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 -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107,4 тыс. тонн. (88,4 тыс. тонн в 2020 году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Выход на европейский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- подписан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контракт на продажу до 5000 тонн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ферросплавов;</a:t>
            </a:r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670" indent="-144670" algn="just">
              <a:buFont typeface="Wingdings" panose="05000000000000000000" pitchFamily="2" charset="2"/>
              <a:buChar char="ü"/>
            </a:pP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Поставка цветного металла в количестве до 2000 тонн в </a:t>
            </a:r>
            <a:r>
              <a:rPr lang="ru-RU" sz="928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Республику </a:t>
            </a:r>
            <a:r>
              <a:rPr lang="ru-RU" sz="928" dirty="0">
                <a:latin typeface="Arial" panose="020B0604020202020204" pitchFamily="34" charset="0"/>
                <a:cs typeface="Arial" panose="020B0604020202020204" pitchFamily="34" charset="0"/>
              </a:rPr>
              <a:t>Турция;</a:t>
            </a:r>
          </a:p>
          <a:p>
            <a:pPr algn="just"/>
            <a:endParaRPr lang="ru-RU" sz="9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1417091" y="1052737"/>
            <a:ext cx="320939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РЕКОРДНЫЕ ПОКАЗАТЕЛИ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4630443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7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36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8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1417091" y="1052737"/>
            <a:ext cx="526079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«УЗМЕТКОМБИНАТ» СЕГОДНЯ В ЦИФРАХ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авая круглая скобка 32"/>
          <p:cNvSpPr/>
          <p:nvPr/>
        </p:nvSpPr>
        <p:spPr>
          <a:xfrm>
            <a:off x="6574660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3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781"/>
          <a:stretch/>
        </p:blipFill>
        <p:spPr>
          <a:xfrm>
            <a:off x="-10854" y="1556792"/>
            <a:ext cx="10287000" cy="4752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202" y="2322941"/>
            <a:ext cx="14362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тонн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проката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2594" y="2322941"/>
            <a:ext cx="14105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25,1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ферросплавов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39210" y="2324049"/>
            <a:ext cx="186666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11,2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теплоизоляционных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1911" y="2324049"/>
            <a:ext cx="21010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карьера по добыче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сырьевых материалов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11852" y="4027915"/>
            <a:ext cx="13376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 </a:t>
            </a:r>
          </a:p>
          <a:p>
            <a:pPr algn="ctr"/>
            <a:r>
              <a:rPr lang="ru-RU" sz="1400" dirty="0" err="1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Вторчермет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7412" y="4036968"/>
            <a:ext cx="17897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продукции </a:t>
            </a:r>
          </a:p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странам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2594" y="4036968"/>
            <a:ext cx="16199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видов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324" y="4036968"/>
            <a:ext cx="19672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на сумму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долл.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72921" y="5686315"/>
            <a:ext cx="20188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рентабельность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32979" y="5682341"/>
            <a:ext cx="15227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 прибыль</a:t>
            </a:r>
          </a:p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</a:t>
            </a:r>
            <a:r>
              <a:rPr lang="ru-RU" sz="1400" dirty="0" err="1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1745" y="5682341"/>
            <a:ext cx="90685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</a:p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1367" y="5687565"/>
            <a:ext cx="19358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выручки до </a:t>
            </a:r>
          </a:p>
          <a:p>
            <a:pPr algn="ctr"/>
            <a:r>
              <a:rPr lang="ru-RU" sz="1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5 299</a:t>
            </a:r>
            <a:r>
              <a:rPr lang="ru-RU" sz="1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млрд.сум</a:t>
            </a:r>
            <a:endParaRPr lang="ru-RU" sz="1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709" y="4057248"/>
            <a:ext cx="240450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тысяч</a:t>
            </a:r>
          </a:p>
          <a:p>
            <a:pPr algn="ctr"/>
            <a:r>
              <a:rPr lang="ru-RU" sz="2400" dirty="0" smtClean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RU" sz="24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53" name="TextBox 52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60145870"/>
              </p:ext>
            </p:extLst>
          </p:nvPr>
        </p:nvGraphicFramePr>
        <p:xfrm>
          <a:off x="5503540" y="1556792"/>
          <a:ext cx="4571999" cy="35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951813" y="5171708"/>
            <a:ext cx="20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9,87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акций находятся в свободном обращении</a:t>
            </a:r>
            <a:endParaRPr lang="ru-RU" sz="12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7277" y="525300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81,55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государственная доля акций находящиеся под доверительным управлением</a:t>
            </a:r>
            <a:endParaRPr lang="ru-RU" sz="1200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957" y="5221651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44 228 813</a:t>
            </a:r>
            <a:endParaRPr lang="ru-RU" sz="1400" dirty="0" smtClean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акций  АО «Узметкомбинат»</a:t>
            </a:r>
          </a:p>
          <a:p>
            <a:r>
              <a:rPr lang="ru-RU" sz="1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находятся  в обращении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572" y="519029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8,61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доля юридических лиц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65884"/>
              </p:ext>
            </p:extLst>
          </p:nvPr>
        </p:nvGraphicFramePr>
        <p:xfrm>
          <a:off x="174948" y="1569492"/>
          <a:ext cx="5184576" cy="3422372"/>
        </p:xfrm>
        <a:graphic>
          <a:graphicData uri="http://schemas.openxmlformats.org/drawingml/2006/table">
            <a:tbl>
              <a:tblPr/>
              <a:tblGrid>
                <a:gridCol w="467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6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1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800" b="0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Уставной фонд АО «Узметкомбинат» составляет </a:t>
                      </a:r>
                      <a:b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221 144 065 000 </a:t>
                      </a:r>
                      <a:r>
                        <a:rPr lang="ru-RU" sz="1400" b="0" i="0" u="none" strike="noStrike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, разделенный на 44 228 813 штук акций с номинальной стоимостью 5000 </a:t>
                      </a:r>
                      <a:r>
                        <a:rPr lang="ru-RU" sz="1400" b="0" i="0" u="none" strike="noStrike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каждая.</a:t>
                      </a:r>
                      <a:endParaRPr lang="ru-RU" sz="1400" b="0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800" b="0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Крупнейшими акционерами АО «Узметкомбинат» являются юридические лица: АО «NBU INVEST GROUP» (3,5%) и ГП «НГМК» (3,5%).</a:t>
                      </a:r>
                    </a:p>
                  </a:txBody>
                  <a:tcPr marL="8572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800" b="0" i="0" u="none" strike="noStrike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В соответствии с Указом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Президента Республики Узбекистан от 27.10.2020 г. №УП-6096 «О мерах по ускоренному реформированию предприятий с участием государства и приватизации государственных активов» комбинат включен в перечень предприятий с участием государства, в котором внедряются корпоративное управление и финансовый аудит, повышается операционная эффективность.</a:t>
                      </a:r>
                      <a:endParaRPr lang="ru-RU" sz="1400" b="0" i="0" u="none" strike="noStrike" kern="1200" dirty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72572" y="4998662"/>
            <a:ext cx="518400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1417091" y="1052737"/>
            <a:ext cx="4886394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АКЦИОНЕРНОГО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КАПИТАЛА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авая круглая скобка 32"/>
          <p:cNvSpPr/>
          <p:nvPr/>
        </p:nvSpPr>
        <p:spPr>
          <a:xfrm>
            <a:off x="6214619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1.6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4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8991" y="2179022"/>
            <a:ext cx="1440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686868"/>
                </a:solidFill>
              </a:rPr>
              <a:t>Доля государства </a:t>
            </a:r>
          </a:p>
          <a:p>
            <a:r>
              <a:rPr lang="ru-RU" sz="1300" dirty="0" smtClean="0">
                <a:solidFill>
                  <a:srgbClr val="686868"/>
                </a:solidFill>
              </a:rPr>
              <a:t>(АУГА*)</a:t>
            </a:r>
            <a:endParaRPr lang="ru-RU" sz="1300" dirty="0">
              <a:solidFill>
                <a:srgbClr val="68686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8991" y="2648525"/>
            <a:ext cx="1440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686868"/>
                </a:solidFill>
              </a:rPr>
              <a:t>Доля юридических лиц</a:t>
            </a:r>
            <a:endParaRPr lang="ru-RU" sz="1300" dirty="0">
              <a:solidFill>
                <a:srgbClr val="686868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28991" y="3181074"/>
            <a:ext cx="1440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686868"/>
                </a:solidFill>
              </a:rPr>
              <a:t>Доля физических лиц</a:t>
            </a:r>
            <a:endParaRPr lang="ru-RU" sz="1300" dirty="0">
              <a:solidFill>
                <a:srgbClr val="68686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6" name="TextBox 45">
            <a:hlinkClick r:id="rId6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hlinkClick r:id="rId7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8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hlinkClick r:id="rId8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ИЕ\Абдуназаров\ФОТО\ЭСПЦ\IMG_1438.jpg"/>
          <p:cNvPicPr>
            <a:picLocks noChangeAspect="1" noChangeArrowheads="1"/>
          </p:cNvPicPr>
          <p:nvPr/>
        </p:nvPicPr>
        <p:blipFill>
          <a:blip r:embed="rId2" cstate="print"/>
          <a:srcRect r="-31"/>
          <a:stretch>
            <a:fillRect/>
          </a:stretch>
        </p:blipFill>
        <p:spPr bwMode="auto">
          <a:xfrm>
            <a:off x="462980" y="2132858"/>
            <a:ext cx="2952329" cy="4197505"/>
          </a:xfrm>
          <a:prstGeom prst="roundRect">
            <a:avLst>
              <a:gd name="adj" fmla="val 63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415309" y="666851"/>
            <a:ext cx="757130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900" b="1" dirty="0" smtClean="0">
                <a:solidFill>
                  <a:srgbClr val="E6E6E6"/>
                </a:solidFill>
                <a:latin typeface="Arial" pitchFamily="34" charset="0"/>
                <a:cs typeface="Arial" pitchFamily="34" charset="0"/>
              </a:rPr>
              <a:t>1	2 3</a:t>
            </a:r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15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31469"/>
              </p:ext>
            </p:extLst>
          </p:nvPr>
        </p:nvGraphicFramePr>
        <p:xfrm>
          <a:off x="3631333" y="2492896"/>
          <a:ext cx="6539037" cy="394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9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9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9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600" b="1" dirty="0" err="1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Электростале</a:t>
                      </a:r>
                      <a:r>
                        <a:rPr lang="en-US" altLang="ru-RU" sz="16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br>
                        <a:rPr lang="en-US" altLang="ru-RU" sz="16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ru-RU" sz="1600" b="1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плавильный цех</a:t>
                      </a:r>
                      <a:endParaRPr lang="ru-RU" sz="1600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Сортопрокатный</a:t>
                      </a:r>
                    </a:p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 №1</a:t>
                      </a:r>
                      <a:endParaRPr lang="en-US" altLang="ru-RU" sz="16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Сортопрокатный</a:t>
                      </a:r>
                    </a:p>
                    <a:p>
                      <a:pPr algn="ctr" defTabSz="948945">
                        <a:spcAft>
                          <a:spcPts val="603"/>
                        </a:spcAft>
                      </a:pPr>
                      <a:r>
                        <a:rPr lang="ru-RU" altLang="ru-RU" sz="16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цех №2</a:t>
                      </a:r>
                      <a:endParaRPr lang="en-US" altLang="ru-RU" sz="16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00 </a:t>
                      </a: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тонн </a:t>
                      </a:r>
                      <a: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ru-RU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стали в год</a:t>
                      </a:r>
                      <a:endParaRPr lang="en-US" altLang="ru-RU" sz="1400" b="1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стальные  слитки сечением 320х250,  200х200 мм</a:t>
                      </a:r>
                      <a:endParaRPr lang="ru-RU" sz="1400" dirty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400" dirty="0" smtClean="0">
                        <a:solidFill>
                          <a:srgbClr val="6868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 тыс. тонн </a:t>
                      </a:r>
                      <a:r>
                        <a:rPr lang="ru-RU" alt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проката в год</a:t>
                      </a: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 производимая продукция: помольные шары диаметром</a:t>
                      </a:r>
                      <a:r>
                        <a:rPr lang="ru-RU" sz="14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40, 67, 80, 100, 120 мм, 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квадрат, уголок, полоса</a:t>
                      </a:r>
                    </a:p>
                    <a:p>
                      <a:pPr algn="l" defTabSz="948945">
                        <a:spcAft>
                          <a:spcPts val="603"/>
                        </a:spcAft>
                        <a:buFont typeface="Wingdings" pitchFamily="2" charset="2"/>
                        <a:buNone/>
                      </a:pPr>
                      <a:endParaRPr lang="ru-RU" altLang="ru-RU" sz="14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  <a:r>
                        <a:rPr lang="ru-RU" altLang="ru-RU" sz="14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alt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тыс. тонн </a:t>
                      </a:r>
                      <a:r>
                        <a:rPr lang="ru-RU" alt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alt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проката в год</a:t>
                      </a: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altLang="ru-RU" sz="1400" b="1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производимая продукция: арматура, круг, квадрат, уголок, полоса,</a:t>
                      </a:r>
                      <a:r>
                        <a:rPr lang="ru-RU" sz="1400" baseline="0" dirty="0" smtClean="0">
                          <a:solidFill>
                            <a:srgbClr val="68686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68686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швеллер, катанка, шестигранник</a:t>
                      </a:r>
                      <a:endParaRPr lang="ru-RU" altLang="ru-RU" sz="1400" kern="1200" dirty="0" smtClean="0">
                        <a:solidFill>
                          <a:srgbClr val="68686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Picture 4" descr="D:\ОБЩИЕ\Абдуназаров\ФОТО\ЭСПЦ\IMG_0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341" y="3212976"/>
            <a:ext cx="2016224" cy="1343964"/>
          </a:xfrm>
          <a:prstGeom prst="roundRect">
            <a:avLst>
              <a:gd name="adj" fmla="val 5327"/>
            </a:avLst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631333" y="3140968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D:\ОБЩИЕ\Абдуназаров\ФОТО\СПЦ-1\IMG_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0188" y="3214188"/>
            <a:ext cx="1947296" cy="1342800"/>
          </a:xfrm>
          <a:prstGeom prst="roundRect">
            <a:avLst>
              <a:gd name="adj" fmla="val 4845"/>
            </a:avLst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810490" y="3136776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D:\ОБЩИЕ\Абдуназаров\ФОТО\СПЦ-2\IMG_042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684" y="3188788"/>
            <a:ext cx="1944000" cy="1342800"/>
          </a:xfrm>
          <a:prstGeom prst="roundRect">
            <a:avLst>
              <a:gd name="adj" fmla="val 6453"/>
            </a:avLst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002612" y="3140968"/>
            <a:ext cx="1800200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1417091" y="1052737"/>
            <a:ext cx="422788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ПРОИЗВОДСТВЕННЫЕ МОЩНОСТИ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авая круглая скобка 34"/>
          <p:cNvSpPr/>
          <p:nvPr/>
        </p:nvSpPr>
        <p:spPr>
          <a:xfrm>
            <a:off x="5638555" y="1052736"/>
            <a:ext cx="81009" cy="36004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3020" y="1024270"/>
            <a:ext cx="576064" cy="43204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1.7</a:t>
            </a:r>
          </a:p>
        </p:txBody>
      </p:sp>
      <p:pic>
        <p:nvPicPr>
          <p:cNvPr id="38" name="Picture 4" descr="D:\ОБЩИЕ\Абдуназаров\Информация\РКМ 795\для презентации\shutterstock_123135406.jpg"/>
          <p:cNvPicPr>
            <a:picLocks noChangeAspect="1" noChangeArrowheads="1"/>
          </p:cNvPicPr>
          <p:nvPr/>
        </p:nvPicPr>
        <p:blipFill>
          <a:blip r:embed="rId7" cstate="print"/>
          <a:srcRect b="496"/>
          <a:stretch>
            <a:fillRect/>
          </a:stretch>
        </p:blipFill>
        <p:spPr bwMode="auto">
          <a:xfrm>
            <a:off x="0" y="-27382"/>
            <a:ext cx="10287000" cy="717771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0" y="692696"/>
            <a:ext cx="10287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10" y="1628800"/>
            <a:ext cx="728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АО «Узметкомбинат» состоит из семи основных производственных цехов:</a:t>
            </a:r>
            <a:endParaRPr lang="ru-RU" dirty="0">
              <a:solidFill>
                <a:srgbClr val="686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41">
            <a:extLst>
              <a:ext uri="{FF2B5EF4-FFF2-40B4-BE49-F238E27FC236}">
                <a16:creationId xmlns="" xmlns:a16="http://schemas.microsoft.com/office/drawing/2014/main" id="{91FAEFD9-1990-4985-81DD-763B66EED9E1}"/>
              </a:ext>
            </a:extLst>
          </p:cNvPr>
          <p:cNvSpPr/>
          <p:nvPr/>
        </p:nvSpPr>
        <p:spPr>
          <a:xfrm rot="2700000">
            <a:off x="9880603" y="6335473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200">
              <a:solidFill>
                <a:srgbClr val="98A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7855768" y="6448253"/>
            <a:ext cx="240030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54" y="6459729"/>
            <a:ext cx="4464495" cy="2616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РАЗВИТИЯ  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«УЗМЕТКОМБИНАТ»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1.png">
            <a:extLst>
              <a:ext uri="{FF2B5EF4-FFF2-40B4-BE49-F238E27FC236}">
                <a16:creationId xmlns="" xmlns:a16="http://schemas.microsoft.com/office/drawing/2014/main" id="{4AA8D08F-93C5-4607-B87B-58585D8DCC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" y="58544"/>
            <a:ext cx="983927" cy="743309"/>
          </a:xfrm>
          <a:prstGeom prst="rect">
            <a:avLst/>
          </a:prstGeom>
        </p:spPr>
      </p:pic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1501596" y="24883"/>
            <a:ext cx="1638582" cy="30777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367636" y="57100"/>
            <a:ext cx="27767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ДЕЯТЕЛЬНОСТЬ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3036553" y="359545"/>
            <a:ext cx="2190015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ПРОЕКТЫ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" action="ppaction://noaction"/>
          </p:cNvPr>
          <p:cNvSpPr txBox="1"/>
          <p:nvPr/>
        </p:nvSpPr>
        <p:spPr>
          <a:xfrm>
            <a:off x="6114037" y="330874"/>
            <a:ext cx="1548814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uz-Cyrl-UZ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11" action="ppaction://hlinksldjump"/>
          </p:cNvPr>
          <p:cNvSpPr txBox="1"/>
          <p:nvPr/>
        </p:nvSpPr>
        <p:spPr>
          <a:xfrm>
            <a:off x="4119493" y="47966"/>
            <a:ext cx="1883841" cy="26160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4755</Words>
  <Application>Microsoft Office PowerPoint</Application>
  <PresentationFormat>Слайд 35 мм</PresentationFormat>
  <Paragraphs>1363</Paragraphs>
  <Slides>41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</vt:lpstr>
      <vt:lpstr>Arial Narrow</vt:lpstr>
      <vt:lpstr>Calibri</vt:lpstr>
      <vt:lpstr>Cambria</vt:lpstr>
      <vt:lpstr>FontAwesome</vt:lpstr>
      <vt:lpstr>Lato Heavy</vt:lpstr>
      <vt:lpstr>Times New Roman</vt:lpstr>
      <vt:lpstr>Titillium Web</vt:lpstr>
      <vt:lpstr>Trebuchet MS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Абдуназаров Хасан Одилович</dc:creator>
  <cp:lastModifiedBy>Саженкова Лола Маликовна</cp:lastModifiedBy>
  <cp:revision>1233</cp:revision>
  <dcterms:created xsi:type="dcterms:W3CDTF">2019-10-08T05:32:07Z</dcterms:created>
  <dcterms:modified xsi:type="dcterms:W3CDTF">2022-08-04T05:04:56Z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2009587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